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F4618D-65FE-4D48-AFDE-9FD608023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95F23-0E18-4658-989B-B7B14C042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3F655C-CF27-4018-958E-53B3D47FA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7379D9-9E61-491C-B6A3-4E9CE3AB29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A8D55C-240C-4D2B-B9BE-1B6C29BEA2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520AEB-2AB1-421D-A492-D2F708BB73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1AB4F5-1F19-4D51-A16A-98A1B923A3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81F925-55E9-43D6-8DFC-B0612EF40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D75CB2-6D8B-4D7B-AB4C-3FAA3CB20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557E73-F60B-48FF-8951-A3141F80E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1C505-878A-40E3-A2EE-240561580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3313410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ICU人工气道护理课件</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人工气道概述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ICU中人工气道的护理要点</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ICU中人工气道患者的护理措施</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人工气道护理的未来发展</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人工气道概述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55" b="34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人工气道是指通过一定手段建立的呼吸通道，用于维持患者的气道通畅，保证气体交换的顺利进行。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在危重患者的救治过程中，人工气道能够起到维持气道通畅、改善通气和氧合、防止误吸等重要作用，对于提高救治成功率具有重要意义。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人工气道的定义与作用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人工气道的作用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人工气道的定义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按照建立方式分类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可分为气管插管和气管切开两种类型。气管插管是通过口腔或鼻腔插入导管至气管内，而气管切开则是通过手术切开颈部气管，置入导管。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按照使用时间分类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可分为暂时性和永久性人工气道。暂时性人工气道多用于危重患者的抢救，而永久性人工气道则多用于慢性呼吸衰竭等需要长期机械通气的患者。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人工气道的应用场景</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呼吸道管理</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对于呼吸道分泌物较多、排痰困难的患者，建立人工气道可以帮助清理呼吸道，保持呼吸道通畅。</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危重患者的抢救</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在重症监护病房（ICU），对于出现呼吸衰竭、呼吸道梗阻等危重患者，建立人工气道是抢救成功的关键措施之一。</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麻醉手术</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在麻醉手术过程中，建立人工气道能够保证患者的正常呼吸，防止呼吸道梗阻或窒息。</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ICU中人工气道的护理要点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92710" y="3026143"/>
            <a:ext cx="3651457" cy="0"/>
            <a:chOff x="1492710" y="3026143"/>
            <a:chExt cx="3651457" cy="0"/>
          </a:xfrm>
        </p:grpSpPr>
        <p:cxnSp>
          <p:nvCxnSpPr>
            <p:cNvPr id="6" name="Connector 6"/>
            <p:cNvCxnSpPr/>
            <p:nvPr/>
          </p:nvCxnSpPr>
          <p:spPr>
            <a:xfrm flipH="1">
              <a:off x="1492710" y="3026143"/>
              <a:ext cx="3651457"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7" name="Group 7"/>
          <p:cNvGrpSpPr/>
          <p:nvPr/>
        </p:nvGrpSpPr>
        <p:grpSpPr>
          <a:xfrm>
            <a:off x="7616666" y="4097724"/>
            <a:ext cx="3172339" cy="0"/>
            <a:chOff x="7616666" y="4097724"/>
            <a:chExt cx="3172339" cy="0"/>
          </a:xfrm>
        </p:grpSpPr>
        <p:cxnSp>
          <p:nvCxnSpPr>
            <p:cNvPr id="8" name="Connector 8"/>
            <p:cNvCxnSpPr/>
            <p:nvPr/>
          </p:nvCxnSpPr>
          <p:spPr>
            <a:xfrm flipH="1">
              <a:off x="7616666" y="4097724"/>
              <a:ext cx="3172339"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cxnSp>
        <p:nvCxnSpPr>
          <p:cNvPr id="9" name="Connector 9"/>
          <p:cNvCxnSpPr/>
          <p:nvPr/>
        </p:nvCxnSpPr>
        <p:spPr>
          <a:xfrm flipH="1" flipV="1">
            <a:off x="1444497" y="4924940"/>
            <a:ext cx="3263072" cy="717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115175" y="5915094"/>
            <a:ext cx="3812216"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1" name="Group 11"/>
          <p:cNvGrpSpPr/>
          <p:nvPr/>
        </p:nvGrpSpPr>
        <p:grpSpPr>
          <a:xfrm>
            <a:off x="1565530" y="3482600"/>
            <a:ext cx="2551945" cy="1386615"/>
            <a:chOff x="1565530" y="3482600"/>
            <a:chExt cx="2551945" cy="1386615"/>
          </a:xfrm>
        </p:grpSpPr>
        <p:sp>
          <p:nvSpPr>
            <p:cNvPr id="12" name="AutoShape 12"/>
            <p:cNvSpPr/>
            <p:nvPr/>
          </p:nvSpPr>
          <p:spPr>
            <a:xfrm>
              <a:off x="1565530" y="3482600"/>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定期吸痰</a:t>
              </a:r>
              <a:endParaRPr lang="en-US" sz="1100"/>
            </a:p>
          </p:txBody>
        </p:sp>
        <p:sp>
          <p:nvSpPr>
            <p:cNvPr id="13" name="AutoShape 13"/>
            <p:cNvSpPr/>
            <p:nvPr/>
          </p:nvSpPr>
          <p:spPr>
            <a:xfrm>
              <a:off x="1565530" y="3841940"/>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根据需要定期吸痰，保持气道通畅，防止痰液积聚。</a:t>
              </a:r>
              <a:endParaRPr lang="en-US" sz="1100"/>
            </a:p>
          </p:txBody>
        </p:sp>
      </p:grpSp>
      <p:grpSp>
        <p:nvGrpSpPr>
          <p:cNvPr id="14" name="Group 14"/>
          <p:cNvGrpSpPr/>
          <p:nvPr/>
        </p:nvGrpSpPr>
        <p:grpSpPr>
          <a:xfrm>
            <a:off x="1565530" y="1561607"/>
            <a:ext cx="2551945" cy="1386615"/>
            <a:chOff x="1565530" y="1561607"/>
            <a:chExt cx="2551945" cy="1386615"/>
          </a:xfrm>
        </p:grpSpPr>
        <p:sp>
          <p:nvSpPr>
            <p:cNvPr id="15" name="AutoShape 15"/>
            <p:cNvSpPr/>
            <p:nvPr/>
          </p:nvSpPr>
          <p:spPr>
            <a:xfrm>
              <a:off x="1565530" y="1561607"/>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每日检查气囊压力</a:t>
              </a:r>
              <a:endParaRPr lang="en-US" sz="1100"/>
            </a:p>
          </p:txBody>
        </p:sp>
        <p:sp>
          <p:nvSpPr>
            <p:cNvPr id="16" name="AutoShape 16"/>
            <p:cNvSpPr/>
            <p:nvPr/>
          </p:nvSpPr>
          <p:spPr>
            <a:xfrm>
              <a:off x="1565530" y="1920947"/>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确保气囊压力保持稳定，以防止气体漏入气道或误吸。</a:t>
              </a:r>
              <a:endParaRPr lang="en-US" sz="1100"/>
            </a:p>
          </p:txBody>
        </p:sp>
      </p:grpSp>
      <p:grpSp>
        <p:nvGrpSpPr>
          <p:cNvPr id="17" name="Group 17"/>
          <p:cNvGrpSpPr/>
          <p:nvPr/>
        </p:nvGrpSpPr>
        <p:grpSpPr>
          <a:xfrm>
            <a:off x="8194084" y="2573915"/>
            <a:ext cx="2551945" cy="1386615"/>
            <a:chOff x="8194084" y="2573915"/>
            <a:chExt cx="2551945" cy="1386615"/>
          </a:xfrm>
        </p:grpSpPr>
        <p:sp>
          <p:nvSpPr>
            <p:cNvPr id="18" name="AutoShape 18"/>
            <p:cNvSpPr/>
            <p:nvPr/>
          </p:nvSpPr>
          <p:spPr>
            <a:xfrm>
              <a:off x="8194084" y="2573915"/>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保持呼吸道湿化</a:t>
              </a:r>
              <a:endParaRPr lang="en-US" sz="1100"/>
            </a:p>
          </p:txBody>
        </p:sp>
        <p:sp>
          <p:nvSpPr>
            <p:cNvPr id="19" name="AutoShape 19"/>
            <p:cNvSpPr/>
            <p:nvPr/>
          </p:nvSpPr>
          <p:spPr>
            <a:xfrm>
              <a:off x="8194084" y="2933255"/>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通过使用加湿器或雾化的方式，保持呼吸道湿润，防止干燥引起的不适。</a:t>
              </a:r>
              <a:endParaRPr lang="en-US" sz="1100"/>
            </a:p>
          </p:txBody>
        </p:sp>
      </p:grpSp>
      <p:grpSp>
        <p:nvGrpSpPr>
          <p:cNvPr id="20" name="Group 20"/>
          <p:cNvGrpSpPr/>
          <p:nvPr/>
        </p:nvGrpSpPr>
        <p:grpSpPr>
          <a:xfrm>
            <a:off x="8194084" y="4468591"/>
            <a:ext cx="2551945" cy="1386615"/>
            <a:chOff x="8194084" y="4468591"/>
            <a:chExt cx="2551945" cy="1386615"/>
          </a:xfrm>
        </p:grpSpPr>
        <p:sp>
          <p:nvSpPr>
            <p:cNvPr id="21" name="AutoShape 21"/>
            <p:cNvSpPr/>
            <p:nvPr/>
          </p:nvSpPr>
          <p:spPr>
            <a:xfrm>
              <a:off x="8194084" y="4468591"/>
              <a:ext cx="2551945" cy="359340"/>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监测呼吸参数</a:t>
              </a:r>
              <a:endParaRPr lang="en-US" sz="1100"/>
            </a:p>
          </p:txBody>
        </p:sp>
        <p:sp>
          <p:nvSpPr>
            <p:cNvPr id="22" name="AutoShape 22"/>
            <p:cNvSpPr/>
            <p:nvPr/>
          </p:nvSpPr>
          <p:spPr>
            <a:xfrm>
              <a:off x="8194084" y="4827931"/>
              <a:ext cx="2551945" cy="1027275"/>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密切监测患者的呼吸频率、血氧饱和度等指标，及时发现异常情况。</a:t>
              </a:r>
              <a:endParaRPr lang="en-US" sz="1100"/>
            </a:p>
          </p:txBody>
        </p:sp>
      </p:grpSp>
      <p:grpSp>
        <p:nvGrpSpPr>
          <p:cNvPr id="23" name="Group 23"/>
          <p:cNvGrpSpPr/>
          <p:nvPr/>
        </p:nvGrpSpPr>
        <p:grpSpPr>
          <a:xfrm>
            <a:off x="5144167" y="4306666"/>
            <a:ext cx="1968341" cy="1817370"/>
            <a:chOff x="5144167" y="4306666"/>
            <a:chExt cx="1968341" cy="1817370"/>
          </a:xfrm>
        </p:grpSpPr>
        <p:sp>
          <p:nvSpPr>
            <p:cNvPr id="24" name="Freeform 24"/>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6546675" y="2933560"/>
            <a:ext cx="1015845" cy="2802933"/>
            <a:chOff x="6546675" y="2933560"/>
            <a:chExt cx="1015845" cy="2802933"/>
          </a:xfrm>
        </p:grpSpPr>
        <p:sp>
          <p:nvSpPr>
            <p:cNvPr id="27" name="Freeform 27"/>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692634" y="2938042"/>
            <a:ext cx="989362" cy="2794827"/>
            <a:chOff x="4692634" y="2938042"/>
            <a:chExt cx="989362" cy="2794827"/>
          </a:xfrm>
        </p:grpSpPr>
        <p:sp>
          <p:nvSpPr>
            <p:cNvPr id="30" name="Freeform 30"/>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人工气道的日常护理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6340" y="1637062"/>
            <a:ext cx="6042012" cy="128067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156340" y="1637062"/>
            <a:ext cx="1629199" cy="1298575"/>
          </a:xfrm>
          <a:prstGeom prst="roundRect">
            <a:avLst>
              <a:gd name="adj" fmla="val 1192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6340" y="3132487"/>
            <a:ext cx="6042012" cy="128958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69043" y="3122962"/>
            <a:ext cx="1629199" cy="1298575"/>
          </a:xfrm>
          <a:prstGeom prst="roundRect">
            <a:avLst>
              <a:gd name="adj" fmla="val 1192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156340" y="4654899"/>
            <a:ext cx="6045187" cy="1286259"/>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49988" y="4645374"/>
            <a:ext cx="1629199" cy="1298575"/>
          </a:xfrm>
          <a:prstGeom prst="roundRect">
            <a:avLst>
              <a:gd name="adj" fmla="val 11921"/>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45706" y="37452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6200000">
            <a:off x="2870191" y="28131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435353" y="20164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156340" y="5146437"/>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消毒处理</a:t>
            </a:r>
            <a:endParaRPr lang="en-US" sz="1100"/>
          </a:p>
        </p:txBody>
      </p:sp>
      <p:sp>
        <p:nvSpPr>
          <p:cNvPr id="12" name="AutoShape 12"/>
          <p:cNvSpPr/>
          <p:nvPr/>
        </p:nvSpPr>
        <p:spPr>
          <a:xfrm>
            <a:off x="4156340" y="3584949"/>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更换管道</a:t>
            </a:r>
            <a:endParaRPr lang="en-US" sz="1100"/>
          </a:p>
        </p:txBody>
      </p:sp>
      <p:sp>
        <p:nvSpPr>
          <p:cNvPr id="13" name="AutoShape 13"/>
          <p:cNvSpPr/>
          <p:nvPr/>
        </p:nvSpPr>
        <p:spPr>
          <a:xfrm>
            <a:off x="4156340" y="2165691"/>
            <a:ext cx="1629199" cy="437149"/>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清洁管道表面</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人工气道的清洁与消毒</a:t>
              </a:r>
            </a:p>
          </p:txBody>
        </p:sp>
      </p:grpSp>
      <p:sp>
        <p:nvSpPr>
          <p:cNvPr id="36" name="AutoShape 36"/>
          <p:cNvSpPr/>
          <p:nvPr/>
        </p:nvSpPr>
        <p:spPr>
          <a:xfrm>
            <a:off x="6096000" y="190754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使用柔软的湿布定期擦拭人工气道外部表面，保持清洁。</a:t>
            </a:r>
            <a:endParaRPr lang="en-US" sz="1100"/>
          </a:p>
        </p:txBody>
      </p:sp>
      <p:sp>
        <p:nvSpPr>
          <p:cNvPr id="37" name="AutoShape 37"/>
          <p:cNvSpPr/>
          <p:nvPr/>
        </p:nvSpPr>
        <p:spPr>
          <a:xfrm>
            <a:off x="6096000" y="4928174"/>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对人工气道进行严格的消毒处理，以杀灭潜在的病原微生物。</a:t>
            </a:r>
            <a:endParaRPr lang="en-US" sz="1100"/>
          </a:p>
        </p:txBody>
      </p:sp>
      <p:sp>
        <p:nvSpPr>
          <p:cNvPr id="38" name="AutoShape 38"/>
          <p:cNvSpPr/>
          <p:nvPr/>
        </p:nvSpPr>
        <p:spPr>
          <a:xfrm>
            <a:off x="6096000" y="3407426"/>
            <a:ext cx="3625542" cy="739710"/>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根据需要定期更换人工气道，防止细菌滋生。</a:t>
            </a:r>
            <a:endParaRPr lang="en-US" sz="1100"/>
          </a:p>
        </p:txBody>
      </p:sp>
      <p:sp>
        <p:nvSpPr>
          <p:cNvPr id="39" name="AutoShape 39"/>
          <p:cNvSpPr/>
          <p:nvPr/>
        </p:nvSpPr>
        <p:spPr>
          <a:xfrm>
            <a:off x="1621060" y="2829687"/>
            <a:ext cx="1753457" cy="1753362"/>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823593" y="3784976"/>
            <a:ext cx="1631969"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V="1">
            <a:off x="6823593" y="2056783"/>
            <a:ext cx="1631969"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3929991" y="2152793"/>
            <a:ext cx="1645627" cy="57606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a:off x="3929991" y="3784976"/>
            <a:ext cx="1645627" cy="67207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6" name="Group 6"/>
          <p:cNvGrpSpPr/>
          <p:nvPr/>
        </p:nvGrpSpPr>
        <p:grpSpPr>
          <a:xfrm>
            <a:off x="2887644" y="1462367"/>
            <a:ext cx="1042321" cy="1042416"/>
            <a:chOff x="2887644" y="1462367"/>
            <a:chExt cx="1042321" cy="1042416"/>
          </a:xfrm>
        </p:grpSpPr>
        <p:sp>
          <p:nvSpPr>
            <p:cNvPr id="7" name="AutoShape 7"/>
            <p:cNvSpPr/>
            <p:nvPr/>
          </p:nvSpPr>
          <p:spPr>
            <a:xfrm>
              <a:off x="2887644" y="1462367"/>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887644" y="4072978"/>
            <a:ext cx="1042321" cy="1042416"/>
            <a:chOff x="2887644" y="4072978"/>
            <a:chExt cx="1042321" cy="1042416"/>
          </a:xfrm>
        </p:grpSpPr>
        <p:sp>
          <p:nvSpPr>
            <p:cNvPr id="9" name="AutoShape 9"/>
            <p:cNvSpPr/>
            <p:nvPr/>
          </p:nvSpPr>
          <p:spPr>
            <a:xfrm>
              <a:off x="2887644" y="4072978"/>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551590" y="1473606"/>
            <a:ext cx="1042321" cy="1042416"/>
            <a:chOff x="8551590" y="1473606"/>
            <a:chExt cx="1042321" cy="1042416"/>
          </a:xfrm>
        </p:grpSpPr>
        <p:sp>
          <p:nvSpPr>
            <p:cNvPr id="11" name="AutoShape 11"/>
            <p:cNvSpPr/>
            <p:nvPr/>
          </p:nvSpPr>
          <p:spPr>
            <a:xfrm>
              <a:off x="8551590" y="1473606"/>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551590" y="4084218"/>
            <a:ext cx="1042321" cy="1042416"/>
            <a:chOff x="8551590" y="4084218"/>
            <a:chExt cx="1042321" cy="1042416"/>
          </a:xfrm>
        </p:grpSpPr>
        <p:sp>
          <p:nvSpPr>
            <p:cNvPr id="13" name="AutoShape 13"/>
            <p:cNvSpPr/>
            <p:nvPr/>
          </p:nvSpPr>
          <p:spPr>
            <a:xfrm>
              <a:off x="8551590" y="4084218"/>
              <a:ext cx="1042321" cy="10424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AutoShape 14"/>
          <p:cNvSpPr/>
          <p:nvPr/>
        </p:nvSpPr>
        <p:spPr>
          <a:xfrm>
            <a:off x="2244174" y="2598544"/>
            <a:ext cx="2551945"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预防感染</a:t>
            </a:r>
            <a:endParaRPr lang="en-US" sz="1100"/>
          </a:p>
        </p:txBody>
      </p:sp>
      <p:sp>
        <p:nvSpPr>
          <p:cNvPr id="15" name="AutoShape 15"/>
          <p:cNvSpPr/>
          <p:nvPr/>
        </p:nvSpPr>
        <p:spPr>
          <a:xfrm>
            <a:off x="7796778" y="2598544"/>
            <a:ext cx="2551945" cy="35934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预防气压伤</a:t>
            </a:r>
            <a:endParaRPr lang="en-US" sz="1100"/>
          </a:p>
        </p:txBody>
      </p:sp>
      <p:sp>
        <p:nvSpPr>
          <p:cNvPr id="16" name="AutoShape 16"/>
          <p:cNvSpPr/>
          <p:nvPr/>
        </p:nvSpPr>
        <p:spPr>
          <a:xfrm>
            <a:off x="2132832" y="5115395"/>
            <a:ext cx="2551945" cy="32874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预防堵塞</a:t>
            </a:r>
            <a:endParaRPr lang="en-US" sz="1100"/>
          </a:p>
        </p:txBody>
      </p:sp>
      <p:sp>
        <p:nvSpPr>
          <p:cNvPr id="17" name="AutoShape 17"/>
          <p:cNvSpPr/>
          <p:nvPr/>
        </p:nvSpPr>
        <p:spPr>
          <a:xfrm>
            <a:off x="7796778" y="5115395"/>
            <a:ext cx="2551945" cy="32874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处理并发症</a:t>
            </a:r>
            <a:endParaRPr lang="en-US" sz="1100"/>
          </a:p>
        </p:txBody>
      </p:sp>
      <p:sp>
        <p:nvSpPr>
          <p:cNvPr id="18" name="Freeform 18"/>
          <p:cNvSpPr/>
          <p:nvPr/>
        </p:nvSpPr>
        <p:spPr>
          <a:xfrm>
            <a:off x="3162126" y="1736896"/>
            <a:ext cx="493356" cy="493356"/>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854255" y="1765080"/>
            <a:ext cx="436989" cy="436989"/>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216332" y="4401714"/>
            <a:ext cx="384944" cy="384944"/>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903628" y="4425064"/>
            <a:ext cx="338244" cy="338244"/>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人工气道的并发症预防与处理</a:t>
              </a:r>
            </a:p>
          </p:txBody>
        </p:sp>
      </p:grpSp>
      <p:sp>
        <p:nvSpPr>
          <p:cNvPr id="44" name="AutoShape 44"/>
          <p:cNvSpPr/>
          <p:nvPr/>
        </p:nvSpPr>
        <p:spPr>
          <a:xfrm>
            <a:off x="8236050" y="5416004"/>
            <a:ext cx="2860041" cy="108146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定期检查和清洗管道，防止痰液和异物堵塞气道。</a:t>
            </a:r>
            <a:endParaRPr lang="en-US" sz="1100"/>
          </a:p>
        </p:txBody>
      </p:sp>
      <p:sp>
        <p:nvSpPr>
          <p:cNvPr id="45" name="AutoShape 45"/>
          <p:cNvSpPr/>
          <p:nvPr/>
        </p:nvSpPr>
        <p:spPr>
          <a:xfrm>
            <a:off x="1391768" y="5416004"/>
            <a:ext cx="2860041" cy="108146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一旦出现并发症，如感染、堵塞、出血等，应立即采取相应措施进行处理，确保患者安全。</a:t>
            </a:r>
            <a:endParaRPr lang="en-US" sz="1100"/>
          </a:p>
        </p:txBody>
      </p:sp>
      <p:sp>
        <p:nvSpPr>
          <p:cNvPr id="46" name="AutoShape 46"/>
          <p:cNvSpPr/>
          <p:nvPr/>
        </p:nvSpPr>
        <p:spPr>
          <a:xfrm>
            <a:off x="1399937" y="2898546"/>
            <a:ext cx="2861224" cy="138372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严格执行无菌操作，降低感染的风险。</a:t>
            </a:r>
            <a:endParaRPr lang="en-US" sz="1100"/>
          </a:p>
        </p:txBody>
      </p:sp>
      <p:sp>
        <p:nvSpPr>
          <p:cNvPr id="47" name="AutoShape 47"/>
          <p:cNvSpPr/>
          <p:nvPr/>
        </p:nvSpPr>
        <p:spPr>
          <a:xfrm>
            <a:off x="8238458" y="2898546"/>
            <a:ext cx="2857634" cy="138372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合理调节呼吸机参数，避免气压过高导致的气道损伤。</a:t>
            </a:r>
            <a:endParaRPr lang="en-US" sz="1100"/>
          </a:p>
        </p:txBody>
      </p:sp>
      <p:sp>
        <p:nvSpPr>
          <p:cNvPr id="48" name="Freeform 48"/>
          <p:cNvSpPr/>
          <p:nvPr/>
        </p:nvSpPr>
        <p:spPr>
          <a:xfrm>
            <a:off x="5651945" y="2717646"/>
            <a:ext cx="1086493" cy="1086493"/>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ICU中人工气道患者的护理措施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https://d.book118.com/128033134100006026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2024-09-03T23:45:59.020</cp:lastPrinted>
  <dcterms:created xsi:type="dcterms:W3CDTF">2024-09-03T15:45:59Z</dcterms:created>
  <dcterms:modified xsi:type="dcterms:W3CDTF">2024-09-03T15:46:00Z</dcterms:modified>
</cp:coreProperties>
</file>