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237E5-EB3C-4721-9456-86DF6277C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81E48-FE59-4105-9510-253CA1218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7BCF9-5A00-44A2-BC05-E56C6594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BA6CB-A932-4936-BD0C-1176B43C6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232675-D7FF-47EC-BBDB-FB6B323F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A65B1-9A62-497C-97BC-ACB6C47A7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64618-B0AB-4A8B-A5F9-0824703AD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2EBBD-2812-4958-9226-BAE58DE04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01B8B-EB6B-4C77-A4AE-4FF074C6C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45EC5-5673-450F-AF6F-3A45D9FD7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81CF0-6FED-49E4-A119-61619709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400107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152724" y="1876807"/>
            <a:ext cx="5932804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6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养生协会可行性报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5567207" cy="6306311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201899" y="992071"/>
            <a:ext cx="3297554" cy="5034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88555" algn="l" rtl="0" eaLnBrk="0">
              <a:lnSpc>
                <a:spcPct val="86000"/>
              </a:lnSpc>
            </a:pPr>
            <a:r>
              <a:rPr sz="4500" spc="2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4500" spc="1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45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30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目背景</a:t>
            </a:r>
            <a:endParaRPr lang="Microsoft YaHei" altLang="Microsoft YaHei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26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目分析</a:t>
            </a:r>
            <a:endParaRPr lang="Microsoft YaHei" altLang="Microsoft YaHei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31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架构与运营模式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4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销策略与推广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预测与投资回报</a:t>
            </a:r>
            <a:endParaRPr lang="Microsoft YaHei" altLang="Microsoft YaHei" sz="24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6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性评估与风险控制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5307717" y="5366387"/>
            <a:ext cx="1582419" cy="445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8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sp>
        <p:nvSpPr>
          <p:cNvPr id="7" name="textbox 7"/>
          <p:cNvSpPr/>
          <p:nvPr/>
        </p:nvSpPr>
        <p:spPr>
          <a:xfrm>
            <a:off x="5702339" y="2596499"/>
            <a:ext cx="605790" cy="522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1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911600" y="1244600"/>
            <a:ext cx="7848600" cy="5248276"/>
          </a:xfrm>
          <a:prstGeom prst="rect">
            <a:avLst/>
          </a:prstGeom>
        </p:spPr>
      </p:pic>
      <p:sp>
        <p:nvSpPr>
          <p:cNvPr id="9" name="rect"/>
          <p:cNvSpPr/>
          <p:nvPr/>
        </p:nvSpPr>
        <p:spPr>
          <a:xfrm>
            <a:off x="454963" y="3878729"/>
            <a:ext cx="3974250" cy="2162291"/>
          </a:xfrm>
          <a:prstGeom prst="rect">
            <a:avLst/>
          </a:prstGeom>
          <a:solidFill>
            <a:srgbClr val="D22118">
              <a:alpha val="76862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textbox 10"/>
          <p:cNvSpPr/>
          <p:nvPr/>
        </p:nvSpPr>
        <p:spPr>
          <a:xfrm>
            <a:off x="644249" y="1635376"/>
            <a:ext cx="2767329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21272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随着社会经济的发展和人们生活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1300"/>
          </a:p>
          <a:p>
            <a:pPr marL="12700" indent="7715" algn="l" rtl="0" eaLnBrk="0">
              <a:lnSpc>
                <a:spcPct val="158000"/>
              </a:lnSpc>
              <a:spcBef>
                <a:spcPts val="2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的提高，人们对于健康养生的需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益增长，越来越多的人开始关注如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保持身体健康、预防疾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病。</a:t>
            </a:r>
            <a:endParaRPr lang="Microsoft YaHei" altLang="Microsoft YaHei" sz="1300"/>
          </a:p>
        </p:txBody>
      </p:sp>
      <p:sp>
        <p:nvSpPr>
          <p:cNvPr id="11" name="textbox 11"/>
          <p:cNvSpPr/>
          <p:nvPr/>
        </p:nvSpPr>
        <p:spPr>
          <a:xfrm>
            <a:off x="670131" y="4283557"/>
            <a:ext cx="2767964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6"/>
              </a:lnSpc>
            </a:pPr>
            <a:endParaRPr lang="Arial" altLang="Arial" sz="100"/>
          </a:p>
          <a:p>
            <a:pPr marL="13728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现代人生活节奏快，工作压力大，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</a:t>
            </a:r>
            <a:endParaRPr lang="Microsoft YaHei" altLang="Microsoft YaHei" sz="1300"/>
          </a:p>
          <a:p>
            <a:pPr marL="12700" indent="342" algn="l" rtl="0" eaLnBrk="0">
              <a:lnSpc>
                <a:spcPct val="158000"/>
              </a:lnSpc>
              <a:spcBef>
                <a:spcPts val="2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健康问题普遍存在，人们需要科学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理的养生知识和方法来改善自己的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康状况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692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当前健康养生的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4868919" y="2342811"/>
            <a:ext cx="6023609" cy="521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6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养生协会的成立可以为广大养生爱好者提供一个交流学习的平台，促进养生知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9386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的普及和传播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5" name="textbox 35"/>
          <p:cNvSpPr/>
          <p:nvPr/>
        </p:nvSpPr>
        <p:spPr>
          <a:xfrm>
            <a:off x="4868062" y="4327191"/>
            <a:ext cx="6024245" cy="520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1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通过养生协会的运作，可以整合养生资源，推动养生行业的发展，为社会做出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871" algn="l" rtl="0" eaLnBrk="0">
              <a:lnSpc>
                <a:spcPct val="100000"/>
              </a:lnSpc>
              <a:spcBef>
                <a:spcPts val="1"/>
              </a:spcBef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极贡献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36" name="textbox 36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会的成立意义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7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58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35735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F35735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F35735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F35735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6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6373557" y="1617695"/>
            <a:ext cx="4482465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22472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随着人们对健康养生的重视程度不断提高，养生市场的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将会持续增长，为养生协会的发展提供了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广阔的市场空间。</a:t>
            </a:r>
            <a:endParaRPr lang="Microsoft YaHei" altLang="Microsoft YaHei" sz="1300"/>
          </a:p>
        </p:txBody>
      </p:sp>
      <p:sp>
        <p:nvSpPr>
          <p:cNvPr id="65" name="textbox 65"/>
          <p:cNvSpPr/>
          <p:nvPr/>
        </p:nvSpPr>
        <p:spPr>
          <a:xfrm>
            <a:off x="6375786" y="3914016"/>
            <a:ext cx="448055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养生协会可以与相关产业合作，开发更多符合市场需求的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endParaRPr lang="Microsoft YaHei" altLang="Microsoft YaHei" sz="1300"/>
          </a:p>
          <a:p>
            <a:pPr marL="21272" algn="l" rtl="0" eaLnBrk="0">
              <a:lnSpc>
                <a:spcPts val="2428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品和服务，提高市场竞争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6" name="textbox 66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会的市场前景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picture 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5307717" y="5366387"/>
            <a:ext cx="1582419" cy="445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8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项目分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sp>
        <p:nvSpPr>
          <p:cNvPr id="89" name="textbox 89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1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90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textbox 91"/>
            <p:cNvSpPr/>
            <p:nvPr/>
          </p:nvSpPr>
          <p:spPr>
            <a:xfrm>
              <a:off x="370696" y="386119"/>
              <a:ext cx="2691764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836"/>
                </a:lnSpc>
              </a:pPr>
              <a:endParaRPr lang="Arial" altLang="Arial" sz="100"/>
            </a:p>
            <a:p>
              <a:pPr marL="688921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4795" indent="-2095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同年龄段、不同职业和收入水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平的人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群对养生服务的需求呈现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趋势，需要提供个性化的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养生方案。</a:t>
              </a:r>
              <a:endParaRPr lang="Microsoft YaHei" altLang="Microsoft YaHei" sz="1500"/>
            </a:p>
          </p:txBody>
        </p:sp>
        <p:pic>
          <p:nvPicPr>
            <p:cNvPr id="92" name="picture 9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9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35735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textbox 94"/>
            <p:cNvSpPr/>
            <p:nvPr/>
          </p:nvSpPr>
          <p:spPr>
            <a:xfrm>
              <a:off x="373172" y="384347"/>
              <a:ext cx="2689225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200"/>
                </a:lnSpc>
              </a:pPr>
              <a:endParaRPr lang="Arial" altLang="Arial" sz="100"/>
            </a:p>
            <a:p>
              <a:pPr marL="537331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健康意识提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8000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随着生活水平的提高，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人们越来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越重视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健康问题，对养生和保健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的需求不断增长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95" name="picture 9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96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35735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textbox 97"/>
            <p:cNvSpPr/>
            <p:nvPr/>
          </p:nvSpPr>
          <p:spPr>
            <a:xfrm>
              <a:off x="372029" y="385528"/>
              <a:ext cx="28428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04"/>
                </a:lnSpc>
              </a:pPr>
              <a:endParaRPr lang="Arial" altLang="Arial" sz="100"/>
            </a:p>
            <a:p>
              <a:pPr marL="68552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老龄化趋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144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随着人口老龄化的加剧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，老年人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的健康问题成为社会关注的焦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对养生服务的需求也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应增加。</a:t>
              </a:r>
              <a:endParaRPr lang="Microsoft YaHei" altLang="Microsoft YaHei" sz="1500"/>
            </a:p>
          </p:txBody>
        </p:sp>
        <p:pic>
          <p:nvPicPr>
            <p:cNvPr id="98" name="picture 9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99" name="textbox 99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33500" y="1231900"/>
            <a:ext cx="4812941" cy="4812941"/>
          </a:xfrm>
          <a:prstGeom prst="rect">
            <a:avLst/>
          </a:prstGeom>
        </p:spPr>
      </p:pic>
      <p:sp>
        <p:nvSpPr>
          <p:cNvPr id="121" name="textbox 121"/>
          <p:cNvSpPr/>
          <p:nvPr/>
        </p:nvSpPr>
        <p:spPr>
          <a:xfrm>
            <a:off x="7189647" y="3065753"/>
            <a:ext cx="3452495" cy="2304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54"/>
              </a:lnSpc>
            </a:pPr>
            <a:endParaRPr lang="Arial" altLang="Arial" sz="100"/>
          </a:p>
          <a:p>
            <a:pPr marL="33559" algn="l" rtl="0" eaLnBrk="0">
              <a:lnSpc>
                <a:spcPct val="92000"/>
              </a:lnSpc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白领阶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</a:t>
            </a:r>
            <a:endParaRPr lang="Microsoft YaHei" altLang="Microsoft YaHei" sz="2000"/>
          </a:p>
          <a:p>
            <a:pPr marL="15747" algn="l" rtl="0" eaLnBrk="0">
              <a:lnSpc>
                <a:spcPct val="83000"/>
              </a:lnSpc>
              <a:spcBef>
                <a:spcPts val="89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大，需要缓解疲劳、提高免疫力</a:t>
            </a:r>
            <a:endParaRPr lang="Microsoft YaHei" altLang="Microsoft YaHei" sz="1500"/>
          </a:p>
          <a:p>
            <a:pPr marL="12700" algn="l" rtl="0" eaLnBrk="0">
              <a:lnSpc>
                <a:spcPts val="2697"/>
              </a:lnSpc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等养生服务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95000"/>
              </a:lnSpc>
            </a:pPr>
            <a:endParaRPr lang="Arial" altLang="Arial" sz="1000"/>
          </a:p>
          <a:p>
            <a:pPr marL="14528" algn="l" rtl="0" eaLnBrk="0">
              <a:lnSpc>
                <a:spcPct val="92000"/>
              </a:lnSpc>
              <a:spcBef>
                <a:spcPts val="601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健康追求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2000"/>
          </a:p>
          <a:p>
            <a:pPr marL="14414" indent="-1523" algn="l" rtl="0" eaLnBrk="0">
              <a:lnSpc>
                <a:spcPct val="151000"/>
              </a:lnSpc>
              <a:spcBef>
                <a:spcPts val="6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活质量有较高要求，希望通过养生改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善身体状况的人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2" name="textbox 122"/>
          <p:cNvSpPr/>
          <p:nvPr/>
        </p:nvSpPr>
        <p:spPr>
          <a:xfrm>
            <a:off x="7189838" y="1716163"/>
            <a:ext cx="3606165" cy="714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92"/>
              </a:lnSpc>
            </a:pPr>
            <a:endParaRPr lang="Arial" altLang="Arial" sz="100"/>
          </a:p>
          <a:p>
            <a:pPr marL="2591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年人</a:t>
            </a:r>
            <a:endParaRPr lang="Microsoft YaHei" altLang="Microsoft YaHei" sz="20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algn="l" rtl="0" eaLnBrk="0">
              <a:lnSpc>
                <a:spcPct val="1250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对健康问题较为关注，有较高的养生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500"/>
          </a:p>
        </p:txBody>
      </p:sp>
      <p:sp>
        <p:nvSpPr>
          <p:cNvPr id="123" name="textbox 123"/>
          <p:cNvSpPr/>
          <p:nvPr/>
        </p:nvSpPr>
        <p:spPr>
          <a:xfrm>
            <a:off x="1249782" y="377504"/>
            <a:ext cx="226758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5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endParaRPr lang="Microsoft YaHei" altLang="Microsoft YaHei" sz="3000"/>
          </a:p>
        </p:txBody>
      </p:sp>
      <p:sp>
        <p:nvSpPr>
          <p:cNvPr id="124" name="path"/>
          <p:cNvSpPr/>
          <p:nvPr/>
        </p:nvSpPr>
        <p:spPr>
          <a:xfrm>
            <a:off x="6563744" y="1760559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path"/>
          <p:cNvSpPr/>
          <p:nvPr/>
        </p:nvSpPr>
        <p:spPr>
          <a:xfrm>
            <a:off x="6563744" y="3108817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path"/>
          <p:cNvSpPr/>
          <p:nvPr/>
        </p:nvSpPr>
        <p:spPr>
          <a:xfrm>
            <a:off x="6563744" y="4383761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27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" name="group 26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47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FF6F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DDDD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FF6F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FF6F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6" name="textbox 156"/>
          <p:cNvSpPr/>
          <p:nvPr/>
        </p:nvSpPr>
        <p:spPr>
          <a:xfrm>
            <a:off x="1283250" y="1752420"/>
            <a:ext cx="2843529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marL="2108334" algn="l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4823" algn="l" rtl="0" eaLnBrk="0">
              <a:lnSpc>
                <a:spcPct val="93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行业内竞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1523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养生协会面临来自其他养生机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房、医疗机构等竞争对手的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7" name="textbox 157"/>
          <p:cNvSpPr/>
          <p:nvPr/>
        </p:nvSpPr>
        <p:spPr>
          <a:xfrm>
            <a:off x="8341208" y="1754173"/>
            <a:ext cx="284226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3596" algn="l" rtl="0" eaLnBrk="0">
              <a:lnSpc>
                <a:spcPct val="91000"/>
              </a:lnSpc>
              <a:spcBef>
                <a:spcPts val="693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服务质量竞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3271" indent="-571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养生协会需要不断提高服务质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以满足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客户对高品质养生服务的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8" name="textbox 158"/>
          <p:cNvSpPr/>
          <p:nvPr/>
        </p:nvSpPr>
        <p:spPr>
          <a:xfrm>
            <a:off x="4819499" y="1754173"/>
            <a:ext cx="283972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29168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3652" indent="-952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</a:t>
            </a:r>
            <a:r>
              <a:rPr sz="1500" spc="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名品牌在市场上具有较高的知   </a:t>
            </a:r>
            <a:r>
              <a:rPr sz="1500" spc="-1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名度</a:t>
            </a:r>
            <a:r>
              <a:rPr sz="1500" spc="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和美誉度，对养生协会的品   </a:t>
            </a:r>
            <a:r>
              <a:rPr sz="1500" spc="-4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牌建设构成挑</a:t>
            </a:r>
            <a:r>
              <a:rPr sz="1500" spc="-3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r>
              <a:rPr sz="1500" spc="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9" name="textbox 159"/>
          <p:cNvSpPr/>
          <p:nvPr/>
        </p:nvSpPr>
        <p:spPr>
          <a:xfrm>
            <a:off x="562348" y="325042"/>
            <a:ext cx="2955289" cy="497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3"/>
              </a:spcBef>
              <a:tabLst>
                <a:tab pos="66166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6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8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9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1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3" name="textbox 183"/>
          <p:cNvSpPr/>
          <p:nvPr/>
        </p:nvSpPr>
        <p:spPr>
          <a:xfrm>
            <a:off x="4330623" y="5363263"/>
            <a:ext cx="353567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85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组织架构与运营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3000"/>
          </a:p>
        </p:txBody>
      </p:sp>
      <p:sp>
        <p:nvSpPr>
          <p:cNvPr id="184" name="textbox 184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30"/>
          <p:cNvGrpSpPr/>
          <p:nvPr/>
        </p:nvGrpSpPr>
        <p:grpSpPr>
          <a:xfrm rot="21600000">
            <a:off x="3239786" y="1127031"/>
            <a:ext cx="5147448" cy="5711835"/>
            <a:chExt cx="5147448" cy="5711835"/>
          </a:xfrm>
        </p:grpSpPr>
        <p:pic>
          <p:nvPicPr>
            <p:cNvPr id="185" name="picture 18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257268"/>
              <a:ext cx="4521877" cy="5454567"/>
            </a:xfrm>
            <a:prstGeom prst="rect">
              <a:avLst/>
            </a:prstGeom>
          </p:spPr>
        </p:pic>
        <p:grpSp>
          <p:nvGrpSpPr>
            <p:cNvPr id="32" name="group 32"/>
            <p:cNvGrpSpPr/>
            <p:nvPr/>
          </p:nvGrpSpPr>
          <p:grpSpPr>
            <a:xfrm rot="21600000">
              <a:off x="3684408" y="0"/>
              <a:ext cx="1463040" cy="1463040"/>
              <a:chExt cx="1463040" cy="1463040"/>
            </a:xfrm>
          </p:grpSpPr>
          <p:sp>
            <p:nvSpPr>
              <p:cNvPr id="186" name="path"/>
              <p:cNvSpPr/>
              <p:nvPr/>
            </p:nvSpPr>
            <p:spPr>
              <a:xfrm>
                <a:off x="349568" y="438856"/>
                <a:ext cx="748924" cy="620449"/>
              </a:xfrm>
              <a:custGeom>
                <a:rect l="0" t="0" r="0" b="0"/>
                <a:pathLst>
                  <a:path w="1179" h="977">
                    <a:moveTo>
                      <a:pt x="984" y="0"/>
                    </a:moveTo>
                    <a:cubicBezTo>
                      <a:pt x="207" y="0"/>
                      <a:pt x="207" y="0"/>
                      <a:pt x="207" y="0"/>
                    </a:cubicBezTo>
                    <a:lnTo>
                      <a:pt x="207" y="0"/>
                    </a:lnTo>
                    <a:cubicBezTo>
                      <a:pt x="175" y="0"/>
                      <a:pt x="143" y="35"/>
                      <a:pt x="143" y="70"/>
                    </a:cubicBezTo>
                    <a:lnTo>
                      <a:pt x="143" y="70"/>
                    </a:lnTo>
                    <a:cubicBezTo>
                      <a:pt x="143" y="544"/>
                      <a:pt x="143" y="544"/>
                      <a:pt x="143" y="544"/>
                    </a:cubicBezTo>
                    <a:lnTo>
                      <a:pt x="143" y="544"/>
                    </a:lnTo>
                    <a:cubicBezTo>
                      <a:pt x="143" y="579"/>
                      <a:pt x="175" y="614"/>
                      <a:pt x="207" y="614"/>
                    </a:cubicBezTo>
                    <a:lnTo>
                      <a:pt x="207" y="614"/>
                    </a:lnTo>
                    <a:cubicBezTo>
                      <a:pt x="984" y="614"/>
                      <a:pt x="984" y="614"/>
                      <a:pt x="984" y="614"/>
                    </a:cubicBezTo>
                    <a:lnTo>
                      <a:pt x="984" y="614"/>
                    </a:lnTo>
                    <a:cubicBezTo>
                      <a:pt x="1017" y="614"/>
                      <a:pt x="1049" y="579"/>
                      <a:pt x="1049" y="544"/>
                    </a:cubicBezTo>
                    <a:lnTo>
                      <a:pt x="1049" y="544"/>
                    </a:lnTo>
                    <a:cubicBezTo>
                      <a:pt x="1049" y="70"/>
                      <a:pt x="1049" y="70"/>
                      <a:pt x="1049" y="70"/>
                    </a:cubicBezTo>
                    <a:lnTo>
                      <a:pt x="1049" y="70"/>
                    </a:lnTo>
                    <a:cubicBezTo>
                      <a:pt x="1049" y="35"/>
                      <a:pt x="1017" y="0"/>
                      <a:pt x="984" y="0"/>
                    </a:cubicBezTo>
                    <a:moveTo>
                      <a:pt x="936" y="474"/>
                    </a:moveTo>
                    <a:cubicBezTo>
                      <a:pt x="936" y="509"/>
                      <a:pt x="920" y="526"/>
                      <a:pt x="887" y="526"/>
                    </a:cubicBezTo>
                    <a:lnTo>
                      <a:pt x="887" y="526"/>
                    </a:lnTo>
                    <a:cubicBezTo>
                      <a:pt x="288" y="526"/>
                      <a:pt x="288" y="526"/>
                      <a:pt x="288" y="526"/>
                    </a:cubicBezTo>
                    <a:lnTo>
                      <a:pt x="288" y="526"/>
                    </a:lnTo>
                    <a:cubicBezTo>
                      <a:pt x="256" y="526"/>
                      <a:pt x="240" y="509"/>
                      <a:pt x="240" y="474"/>
                    </a:cubicBezTo>
                    <a:lnTo>
                      <a:pt x="240" y="474"/>
                    </a:lnTo>
                    <a:cubicBezTo>
                      <a:pt x="240" y="140"/>
                      <a:pt x="240" y="140"/>
                      <a:pt x="240" y="140"/>
                    </a:cubicBezTo>
                    <a:lnTo>
                      <a:pt x="240" y="140"/>
                    </a:lnTo>
                    <a:cubicBezTo>
                      <a:pt x="240" y="105"/>
                      <a:pt x="256" y="87"/>
                      <a:pt x="288" y="87"/>
                    </a:cubicBezTo>
                    <a:lnTo>
                      <a:pt x="288" y="87"/>
                    </a:lnTo>
                    <a:cubicBezTo>
                      <a:pt x="887" y="87"/>
                      <a:pt x="887" y="87"/>
                      <a:pt x="887" y="87"/>
                    </a:cubicBezTo>
                    <a:lnTo>
                      <a:pt x="887" y="87"/>
                    </a:lnTo>
                    <a:cubicBezTo>
                      <a:pt x="920" y="87"/>
                      <a:pt x="936" y="105"/>
                      <a:pt x="936" y="140"/>
                    </a:cubicBezTo>
                    <a:lnTo>
                      <a:pt x="936" y="140"/>
                    </a:lnTo>
                    <a:lnTo>
                      <a:pt x="936" y="474"/>
                    </a:lnTo>
                    <a:close/>
                  </a:path>
                  <a:path w="1179" h="977">
                    <a:moveTo>
                      <a:pt x="1082" y="696"/>
                    </a:moveTo>
                    <a:cubicBezTo>
                      <a:pt x="1066" y="661"/>
                      <a:pt x="1050" y="643"/>
                      <a:pt x="1017" y="643"/>
                    </a:cubicBezTo>
                    <a:lnTo>
                      <a:pt x="1017" y="643"/>
                    </a:lnTo>
                    <a:cubicBezTo>
                      <a:pt x="161" y="643"/>
                      <a:pt x="161" y="643"/>
                      <a:pt x="161" y="643"/>
                    </a:cubicBezTo>
                    <a:lnTo>
                      <a:pt x="161" y="643"/>
                    </a:lnTo>
                    <a:cubicBezTo>
                      <a:pt x="129" y="643"/>
                      <a:pt x="113" y="679"/>
                      <a:pt x="113" y="696"/>
                    </a:cubicBezTo>
                    <a:lnTo>
                      <a:pt x="113" y="696"/>
                    </a:lnTo>
                    <a:cubicBezTo>
                      <a:pt x="16" y="871"/>
                      <a:pt x="16" y="871"/>
                      <a:pt x="16" y="871"/>
                    </a:cubicBezTo>
                    <a:lnTo>
                      <a:pt x="16" y="871"/>
                    </a:lnTo>
                    <a:cubicBezTo>
                      <a:pt x="1179" y="871"/>
                      <a:pt x="1179" y="871"/>
                      <a:pt x="1179" y="871"/>
                    </a:cubicBezTo>
                    <a:lnTo>
                      <a:pt x="1179" y="871"/>
                    </a:lnTo>
                    <a:lnTo>
                      <a:pt x="1082" y="696"/>
                    </a:lnTo>
                    <a:close/>
                    <a:moveTo>
                      <a:pt x="403" y="854"/>
                    </a:moveTo>
                    <a:cubicBezTo>
                      <a:pt x="436" y="801"/>
                      <a:pt x="436" y="801"/>
                      <a:pt x="436" y="801"/>
                    </a:cubicBezTo>
                    <a:lnTo>
                      <a:pt x="436" y="801"/>
                    </a:lnTo>
                    <a:cubicBezTo>
                      <a:pt x="759" y="801"/>
                      <a:pt x="759" y="801"/>
                      <a:pt x="759" y="801"/>
                    </a:cubicBezTo>
                    <a:lnTo>
                      <a:pt x="759" y="801"/>
                    </a:lnTo>
                    <a:cubicBezTo>
                      <a:pt x="775" y="854"/>
                      <a:pt x="775" y="854"/>
                      <a:pt x="775" y="854"/>
                    </a:cubicBezTo>
                    <a:lnTo>
                      <a:pt x="775" y="854"/>
                    </a:lnTo>
                    <a:lnTo>
                      <a:pt x="403" y="854"/>
                    </a:lnTo>
                    <a:close/>
                    <a:moveTo>
                      <a:pt x="1001" y="766"/>
                    </a:moveTo>
                    <a:cubicBezTo>
                      <a:pt x="193" y="766"/>
                      <a:pt x="193" y="766"/>
                      <a:pt x="193" y="766"/>
                    </a:cubicBezTo>
                    <a:lnTo>
                      <a:pt x="193" y="766"/>
                    </a:lnTo>
                    <a:cubicBezTo>
                      <a:pt x="145" y="766"/>
                      <a:pt x="145" y="749"/>
                      <a:pt x="145" y="749"/>
                    </a:cubicBezTo>
                    <a:lnTo>
                      <a:pt x="145" y="749"/>
                    </a:lnTo>
                    <a:cubicBezTo>
                      <a:pt x="161" y="696"/>
                      <a:pt x="161" y="696"/>
                      <a:pt x="161" y="696"/>
                    </a:cubicBezTo>
                    <a:lnTo>
                      <a:pt x="161" y="696"/>
                    </a:lnTo>
                    <a:cubicBezTo>
                      <a:pt x="177" y="696"/>
                      <a:pt x="177" y="679"/>
                      <a:pt x="210" y="679"/>
                    </a:cubicBezTo>
                    <a:lnTo>
                      <a:pt x="210" y="679"/>
                    </a:lnTo>
                    <a:cubicBezTo>
                      <a:pt x="985" y="679"/>
                      <a:pt x="985" y="679"/>
                      <a:pt x="985" y="679"/>
                    </a:cubicBezTo>
                    <a:lnTo>
                      <a:pt x="985" y="679"/>
                    </a:lnTo>
                    <a:cubicBezTo>
                      <a:pt x="1001" y="679"/>
                      <a:pt x="1017" y="696"/>
                      <a:pt x="1017" y="696"/>
                    </a:cubicBezTo>
                    <a:lnTo>
                      <a:pt x="1017" y="696"/>
                    </a:lnTo>
                    <a:cubicBezTo>
                      <a:pt x="1050" y="749"/>
                      <a:pt x="1050" y="749"/>
                      <a:pt x="1050" y="749"/>
                    </a:cubicBezTo>
                    <a:lnTo>
                      <a:pt x="1050" y="749"/>
                    </a:lnTo>
                    <a:cubicBezTo>
                      <a:pt x="1050" y="749"/>
                      <a:pt x="1050" y="766"/>
                      <a:pt x="1001" y="766"/>
                    </a:cubicBezTo>
                    <a:moveTo>
                      <a:pt x="0" y="906"/>
                    </a:moveTo>
                    <a:cubicBezTo>
                      <a:pt x="0" y="924"/>
                      <a:pt x="32" y="942"/>
                      <a:pt x="48" y="977"/>
                    </a:cubicBezTo>
                    <a:lnTo>
                      <a:pt x="48" y="977"/>
                    </a:lnTo>
                    <a:cubicBezTo>
                      <a:pt x="1130" y="977"/>
                      <a:pt x="1130" y="977"/>
                      <a:pt x="1130" y="977"/>
                    </a:cubicBezTo>
                    <a:lnTo>
                      <a:pt x="1130" y="977"/>
                    </a:lnTo>
                    <a:cubicBezTo>
                      <a:pt x="1163" y="942"/>
                      <a:pt x="1179" y="924"/>
                      <a:pt x="1179" y="906"/>
                    </a:cubicBezTo>
                    <a:lnTo>
                      <a:pt x="1179" y="906"/>
                    </a:lnTo>
                    <a:lnTo>
                      <a:pt x="0" y="906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7" name="path"/>
              <p:cNvSpPr/>
              <p:nvPr/>
            </p:nvSpPr>
            <p:spPr>
              <a:xfrm>
                <a:off x="0" y="0"/>
                <a:ext cx="1463040" cy="1463040"/>
              </a:xfrm>
              <a:custGeom>
                <a:rect l="0" t="0" r="0" b="0"/>
                <a:pathLst>
                  <a:path w="2304" h="2304">
                    <a:moveTo>
                      <a:pt x="0" y="1152"/>
                    </a:moveTo>
                    <a:cubicBezTo>
                      <a:pt x="0" y="515"/>
                      <a:pt x="515" y="0"/>
                      <a:pt x="1151" y="0"/>
                    </a:cubicBezTo>
                    <a:lnTo>
                      <a:pt x="1151" y="0"/>
                    </a:lnTo>
                    <a:lnTo>
                      <a:pt x="1151" y="0"/>
                    </a:lnTo>
                    <a:lnTo>
                      <a:pt x="1151" y="0"/>
                    </a:lnTo>
                    <a:cubicBezTo>
                      <a:pt x="1788" y="0"/>
                      <a:pt x="2303" y="515"/>
                      <a:pt x="2304" y="1152"/>
                    </a:cubicBezTo>
                    <a:lnTo>
                      <a:pt x="2304" y="1152"/>
                    </a:lnTo>
                    <a:cubicBezTo>
                      <a:pt x="2304" y="1152"/>
                      <a:pt x="2304" y="1152"/>
                      <a:pt x="2304" y="1152"/>
                    </a:cubicBezTo>
                    <a:lnTo>
                      <a:pt x="2304" y="1152"/>
                    </a:lnTo>
                    <a:lnTo>
                      <a:pt x="2304" y="1152"/>
                    </a:lnTo>
                    <a:lnTo>
                      <a:pt x="2304" y="1152"/>
                    </a:lnTo>
                    <a:cubicBezTo>
                      <a:pt x="2304" y="1788"/>
                      <a:pt x="1788" y="2304"/>
                      <a:pt x="1151" y="2304"/>
                    </a:cubicBezTo>
                    <a:lnTo>
                      <a:pt x="1151" y="2304"/>
                    </a:lnTo>
                    <a:lnTo>
                      <a:pt x="1151" y="2304"/>
                    </a:lnTo>
                    <a:lnTo>
                      <a:pt x="1151" y="2304"/>
                    </a:lnTo>
                    <a:cubicBezTo>
                      <a:pt x="515" y="2304"/>
                      <a:pt x="0" y="1788"/>
                      <a:pt x="0" y="1152"/>
                    </a:cubicBezTo>
                    <a:lnTo>
                      <a:pt x="0" y="1152"/>
                    </a:lnTo>
                    <a:close/>
                  </a:path>
                </a:pathLst>
              </a:custGeom>
              <a:solidFill>
                <a:srgbClr val="F3573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8" name="path"/>
              <p:cNvSpPr/>
              <p:nvPr/>
            </p:nvSpPr>
            <p:spPr>
              <a:xfrm>
                <a:off x="349568" y="438856"/>
                <a:ext cx="748924" cy="620449"/>
              </a:xfrm>
              <a:custGeom>
                <a:rect l="0" t="0" r="0" b="0"/>
                <a:pathLst>
                  <a:path w="1179" h="977">
                    <a:moveTo>
                      <a:pt x="984" y="0"/>
                    </a:moveTo>
                    <a:cubicBezTo>
                      <a:pt x="207" y="0"/>
                      <a:pt x="207" y="0"/>
                      <a:pt x="207" y="0"/>
                    </a:cubicBezTo>
                    <a:lnTo>
                      <a:pt x="207" y="0"/>
                    </a:lnTo>
                    <a:cubicBezTo>
                      <a:pt x="175" y="0"/>
                      <a:pt x="143" y="35"/>
                      <a:pt x="143" y="70"/>
                    </a:cubicBezTo>
                    <a:lnTo>
                      <a:pt x="143" y="70"/>
                    </a:lnTo>
                    <a:cubicBezTo>
                      <a:pt x="143" y="544"/>
                      <a:pt x="143" y="544"/>
                      <a:pt x="143" y="544"/>
                    </a:cubicBezTo>
                    <a:lnTo>
                      <a:pt x="143" y="544"/>
                    </a:lnTo>
                    <a:cubicBezTo>
                      <a:pt x="143" y="579"/>
                      <a:pt x="175" y="614"/>
                      <a:pt x="207" y="614"/>
                    </a:cubicBezTo>
                    <a:lnTo>
                      <a:pt x="207" y="614"/>
                    </a:lnTo>
                    <a:cubicBezTo>
                      <a:pt x="984" y="614"/>
                      <a:pt x="984" y="614"/>
                      <a:pt x="984" y="614"/>
                    </a:cubicBezTo>
                    <a:lnTo>
                      <a:pt x="984" y="614"/>
                    </a:lnTo>
                    <a:cubicBezTo>
                      <a:pt x="1017" y="614"/>
                      <a:pt x="1049" y="579"/>
                      <a:pt x="1049" y="544"/>
                    </a:cubicBezTo>
                    <a:lnTo>
                      <a:pt x="1049" y="544"/>
                    </a:lnTo>
                    <a:cubicBezTo>
                      <a:pt x="1049" y="70"/>
                      <a:pt x="1049" y="70"/>
                      <a:pt x="1049" y="70"/>
                    </a:cubicBezTo>
                    <a:lnTo>
                      <a:pt x="1049" y="70"/>
                    </a:lnTo>
                    <a:cubicBezTo>
                      <a:pt x="1049" y="35"/>
                      <a:pt x="1017" y="0"/>
                      <a:pt x="984" y="0"/>
                    </a:cubicBezTo>
                    <a:moveTo>
                      <a:pt x="936" y="474"/>
                    </a:moveTo>
                    <a:cubicBezTo>
                      <a:pt x="936" y="509"/>
                      <a:pt x="920" y="526"/>
                      <a:pt x="887" y="526"/>
                    </a:cubicBezTo>
                    <a:lnTo>
                      <a:pt x="887" y="526"/>
                    </a:lnTo>
                    <a:cubicBezTo>
                      <a:pt x="288" y="526"/>
                      <a:pt x="288" y="526"/>
                      <a:pt x="288" y="526"/>
                    </a:cubicBezTo>
                    <a:lnTo>
                      <a:pt x="288" y="526"/>
                    </a:lnTo>
                    <a:cubicBezTo>
                      <a:pt x="256" y="526"/>
                      <a:pt x="240" y="509"/>
                      <a:pt x="240" y="474"/>
                    </a:cubicBezTo>
                    <a:lnTo>
                      <a:pt x="240" y="474"/>
                    </a:lnTo>
                    <a:cubicBezTo>
                      <a:pt x="240" y="140"/>
                      <a:pt x="240" y="140"/>
                      <a:pt x="240" y="140"/>
                    </a:cubicBezTo>
                    <a:lnTo>
                      <a:pt x="240" y="140"/>
                    </a:lnTo>
                    <a:cubicBezTo>
                      <a:pt x="240" y="105"/>
                      <a:pt x="256" y="87"/>
                      <a:pt x="288" y="87"/>
                    </a:cubicBezTo>
                    <a:lnTo>
                      <a:pt x="288" y="87"/>
                    </a:lnTo>
                    <a:cubicBezTo>
                      <a:pt x="887" y="87"/>
                      <a:pt x="887" y="87"/>
                      <a:pt x="887" y="87"/>
                    </a:cubicBezTo>
                    <a:lnTo>
                      <a:pt x="887" y="87"/>
                    </a:lnTo>
                    <a:cubicBezTo>
                      <a:pt x="920" y="87"/>
                      <a:pt x="936" y="105"/>
                      <a:pt x="936" y="140"/>
                    </a:cubicBezTo>
                    <a:lnTo>
                      <a:pt x="936" y="140"/>
                    </a:lnTo>
                    <a:lnTo>
                      <a:pt x="936" y="474"/>
                    </a:lnTo>
                    <a:close/>
                  </a:path>
                  <a:path w="1179" h="977">
                    <a:moveTo>
                      <a:pt x="1082" y="696"/>
                    </a:moveTo>
                    <a:cubicBezTo>
                      <a:pt x="1066" y="661"/>
                      <a:pt x="1050" y="643"/>
                      <a:pt x="1017" y="643"/>
                    </a:cubicBezTo>
                    <a:lnTo>
                      <a:pt x="1017" y="643"/>
                    </a:lnTo>
                    <a:cubicBezTo>
                      <a:pt x="161" y="643"/>
                      <a:pt x="161" y="643"/>
                      <a:pt x="161" y="643"/>
                    </a:cubicBezTo>
                    <a:lnTo>
                      <a:pt x="161" y="643"/>
                    </a:lnTo>
                    <a:cubicBezTo>
                      <a:pt x="129" y="643"/>
                      <a:pt x="113" y="679"/>
                      <a:pt x="113" y="696"/>
                    </a:cubicBezTo>
                    <a:lnTo>
                      <a:pt x="113" y="696"/>
                    </a:lnTo>
                    <a:cubicBezTo>
                      <a:pt x="16" y="871"/>
                      <a:pt x="16" y="871"/>
                      <a:pt x="16" y="871"/>
                    </a:cubicBezTo>
                    <a:lnTo>
                      <a:pt x="16" y="871"/>
                    </a:lnTo>
                    <a:cubicBezTo>
                      <a:pt x="1179" y="871"/>
                      <a:pt x="1179" y="871"/>
                      <a:pt x="1179" y="871"/>
                    </a:cubicBezTo>
                    <a:lnTo>
                      <a:pt x="1179" y="871"/>
                    </a:lnTo>
                    <a:lnTo>
                      <a:pt x="1082" y="696"/>
                    </a:lnTo>
                    <a:close/>
                    <a:moveTo>
                      <a:pt x="403" y="854"/>
                    </a:moveTo>
                    <a:cubicBezTo>
                      <a:pt x="436" y="801"/>
                      <a:pt x="436" y="801"/>
                      <a:pt x="436" y="801"/>
                    </a:cubicBezTo>
                    <a:lnTo>
                      <a:pt x="436" y="801"/>
                    </a:lnTo>
                    <a:cubicBezTo>
                      <a:pt x="759" y="801"/>
                      <a:pt x="759" y="801"/>
                      <a:pt x="759" y="801"/>
                    </a:cubicBezTo>
                    <a:lnTo>
                      <a:pt x="759" y="801"/>
                    </a:lnTo>
                    <a:cubicBezTo>
                      <a:pt x="775" y="854"/>
                      <a:pt x="775" y="854"/>
                      <a:pt x="775" y="854"/>
                    </a:cubicBezTo>
                    <a:lnTo>
                      <a:pt x="775" y="854"/>
                    </a:lnTo>
                    <a:lnTo>
                      <a:pt x="403" y="854"/>
                    </a:lnTo>
                    <a:close/>
                    <a:moveTo>
                      <a:pt x="1001" y="766"/>
                    </a:moveTo>
                    <a:cubicBezTo>
                      <a:pt x="193" y="766"/>
                      <a:pt x="193" y="766"/>
                      <a:pt x="193" y="766"/>
                    </a:cubicBezTo>
                    <a:lnTo>
                      <a:pt x="193" y="766"/>
                    </a:lnTo>
                    <a:cubicBezTo>
                      <a:pt x="145" y="766"/>
                      <a:pt x="145" y="749"/>
                      <a:pt x="145" y="749"/>
                    </a:cubicBezTo>
                    <a:lnTo>
                      <a:pt x="145" y="749"/>
                    </a:lnTo>
                    <a:cubicBezTo>
                      <a:pt x="161" y="696"/>
                      <a:pt x="161" y="696"/>
                      <a:pt x="161" y="696"/>
                    </a:cubicBezTo>
                    <a:lnTo>
                      <a:pt x="161" y="696"/>
                    </a:lnTo>
                    <a:cubicBezTo>
                      <a:pt x="177" y="696"/>
                      <a:pt x="177" y="679"/>
                      <a:pt x="210" y="679"/>
                    </a:cubicBezTo>
                    <a:lnTo>
                      <a:pt x="210" y="679"/>
                    </a:lnTo>
                    <a:cubicBezTo>
                      <a:pt x="985" y="679"/>
                      <a:pt x="985" y="679"/>
                      <a:pt x="985" y="679"/>
                    </a:cubicBezTo>
                    <a:lnTo>
                      <a:pt x="985" y="679"/>
                    </a:lnTo>
                    <a:cubicBezTo>
                      <a:pt x="1001" y="679"/>
                      <a:pt x="1017" y="696"/>
                      <a:pt x="1017" y="696"/>
                    </a:cubicBezTo>
                    <a:lnTo>
                      <a:pt x="1017" y="696"/>
                    </a:lnTo>
                    <a:cubicBezTo>
                      <a:pt x="1050" y="749"/>
                      <a:pt x="1050" y="749"/>
                      <a:pt x="1050" y="749"/>
                    </a:cubicBezTo>
                    <a:lnTo>
                      <a:pt x="1050" y="749"/>
                    </a:lnTo>
                    <a:cubicBezTo>
                      <a:pt x="1050" y="749"/>
                      <a:pt x="1050" y="766"/>
                      <a:pt x="1001" y="766"/>
                    </a:cubicBezTo>
                    <a:moveTo>
                      <a:pt x="0" y="906"/>
                    </a:moveTo>
                    <a:cubicBezTo>
                      <a:pt x="0" y="924"/>
                      <a:pt x="32" y="942"/>
                      <a:pt x="48" y="977"/>
                    </a:cubicBezTo>
                    <a:lnTo>
                      <a:pt x="48" y="977"/>
                    </a:lnTo>
                    <a:cubicBezTo>
                      <a:pt x="1130" y="977"/>
                      <a:pt x="1130" y="977"/>
                      <a:pt x="1130" y="977"/>
                    </a:cubicBezTo>
                    <a:lnTo>
                      <a:pt x="1130" y="977"/>
                    </a:lnTo>
                    <a:cubicBezTo>
                      <a:pt x="1163" y="942"/>
                      <a:pt x="1179" y="924"/>
                      <a:pt x="1179" y="906"/>
                    </a:cubicBezTo>
                    <a:lnTo>
                      <a:pt x="1179" y="906"/>
                    </a:lnTo>
                    <a:lnTo>
                      <a:pt x="0" y="906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 rot="21600000">
              <a:off x="3684408" y="3024930"/>
              <a:ext cx="1463040" cy="1463040"/>
              <a:chExt cx="1463040" cy="1463040"/>
            </a:xfrm>
          </p:grpSpPr>
          <p:sp>
            <p:nvSpPr>
              <p:cNvPr id="189" name="path"/>
              <p:cNvSpPr/>
              <p:nvPr/>
            </p:nvSpPr>
            <p:spPr>
              <a:xfrm>
                <a:off x="355088" y="484151"/>
                <a:ext cx="737879" cy="649845"/>
              </a:xfrm>
              <a:custGeom>
                <a:rect l="0" t="0" r="0" b="0"/>
                <a:pathLst>
                  <a:path w="1162" h="1023">
                    <a:moveTo>
                      <a:pt x="342" y="1023"/>
                    </a:moveTo>
                    <a:lnTo>
                      <a:pt x="300" y="852"/>
                    </a:lnTo>
                    <a:lnTo>
                      <a:pt x="300" y="852"/>
                    </a:lnTo>
                    <a:lnTo>
                      <a:pt x="300" y="852"/>
                    </a:lnTo>
                    <a:cubicBezTo>
                      <a:pt x="25" y="730"/>
                      <a:pt x="-71" y="455"/>
                      <a:pt x="83" y="238"/>
                    </a:cubicBezTo>
                    <a:lnTo>
                      <a:pt x="83" y="238"/>
                    </a:lnTo>
                    <a:cubicBezTo>
                      <a:pt x="238" y="22"/>
                      <a:pt x="586" y="-54"/>
                      <a:pt x="861" y="67"/>
                    </a:cubicBezTo>
                    <a:lnTo>
                      <a:pt x="861" y="67"/>
                    </a:lnTo>
                    <a:cubicBezTo>
                      <a:pt x="1136" y="190"/>
                      <a:pt x="1233" y="464"/>
                      <a:pt x="1078" y="681"/>
                    </a:cubicBezTo>
                    <a:lnTo>
                      <a:pt x="1078" y="681"/>
                    </a:lnTo>
                    <a:cubicBezTo>
                      <a:pt x="964" y="841"/>
                      <a:pt x="738" y="930"/>
                      <a:pt x="507" y="906"/>
                    </a:cubicBezTo>
                    <a:lnTo>
                      <a:pt x="342" y="1023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0" name="path"/>
              <p:cNvSpPr/>
              <p:nvPr/>
            </p:nvSpPr>
            <p:spPr>
              <a:xfrm>
                <a:off x="0" y="0"/>
                <a:ext cx="1463040" cy="1463040"/>
              </a:xfrm>
              <a:custGeom>
                <a:rect l="0" t="0" r="0" b="0"/>
                <a:pathLst>
                  <a:path w="2304" h="2304">
                    <a:moveTo>
                      <a:pt x="0" y="1152"/>
                    </a:moveTo>
                    <a:cubicBezTo>
                      <a:pt x="0" y="515"/>
                      <a:pt x="515" y="0"/>
                      <a:pt x="1151" y="0"/>
                    </a:cubicBezTo>
                    <a:lnTo>
                      <a:pt x="1151" y="0"/>
                    </a:lnTo>
                    <a:lnTo>
                      <a:pt x="1151" y="0"/>
                    </a:lnTo>
                    <a:lnTo>
                      <a:pt x="1151" y="0"/>
                    </a:lnTo>
                    <a:cubicBezTo>
                      <a:pt x="1788" y="0"/>
                      <a:pt x="2303" y="515"/>
                      <a:pt x="2304" y="1152"/>
                    </a:cubicBezTo>
                    <a:lnTo>
                      <a:pt x="2304" y="1152"/>
                    </a:lnTo>
                    <a:cubicBezTo>
                      <a:pt x="2304" y="1152"/>
                      <a:pt x="2304" y="1152"/>
                      <a:pt x="2304" y="1152"/>
                    </a:cubicBezTo>
                    <a:lnTo>
                      <a:pt x="2304" y="1152"/>
                    </a:lnTo>
                    <a:lnTo>
                      <a:pt x="2304" y="1152"/>
                    </a:lnTo>
                    <a:lnTo>
                      <a:pt x="2304" y="1152"/>
                    </a:lnTo>
                    <a:cubicBezTo>
                      <a:pt x="2304" y="1788"/>
                      <a:pt x="1788" y="2304"/>
                      <a:pt x="1151" y="2304"/>
                    </a:cubicBezTo>
                    <a:lnTo>
                      <a:pt x="1151" y="2304"/>
                    </a:lnTo>
                    <a:lnTo>
                      <a:pt x="1151" y="2303"/>
                    </a:lnTo>
                    <a:lnTo>
                      <a:pt x="1151" y="2303"/>
                    </a:lnTo>
                    <a:cubicBezTo>
                      <a:pt x="515" y="2304"/>
                      <a:pt x="0" y="1788"/>
                      <a:pt x="0" y="1152"/>
                    </a:cubicBezTo>
                    <a:lnTo>
                      <a:pt x="0" y="1152"/>
                    </a:lnTo>
                    <a:close/>
                  </a:path>
                </a:pathLst>
              </a:custGeom>
              <a:solidFill>
                <a:srgbClr val="F3573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1" name="path"/>
              <p:cNvSpPr/>
              <p:nvPr/>
            </p:nvSpPr>
            <p:spPr>
              <a:xfrm>
                <a:off x="355088" y="484151"/>
                <a:ext cx="737879" cy="649845"/>
              </a:xfrm>
              <a:custGeom>
                <a:rect l="0" t="0" r="0" b="0"/>
                <a:pathLst>
                  <a:path w="1162" h="1023">
                    <a:moveTo>
                      <a:pt x="342" y="1023"/>
                    </a:moveTo>
                    <a:lnTo>
                      <a:pt x="300" y="852"/>
                    </a:lnTo>
                    <a:lnTo>
                      <a:pt x="300" y="852"/>
                    </a:lnTo>
                    <a:lnTo>
                      <a:pt x="300" y="852"/>
                    </a:lnTo>
                    <a:cubicBezTo>
                      <a:pt x="25" y="730"/>
                      <a:pt x="-71" y="455"/>
                      <a:pt x="83" y="238"/>
                    </a:cubicBezTo>
                    <a:lnTo>
                      <a:pt x="83" y="238"/>
                    </a:lnTo>
                    <a:cubicBezTo>
                      <a:pt x="238" y="22"/>
                      <a:pt x="586" y="-54"/>
                      <a:pt x="861" y="67"/>
                    </a:cubicBezTo>
                    <a:lnTo>
                      <a:pt x="861" y="67"/>
                    </a:lnTo>
                    <a:cubicBezTo>
                      <a:pt x="1136" y="190"/>
                      <a:pt x="1233" y="464"/>
                      <a:pt x="1078" y="681"/>
                    </a:cubicBezTo>
                    <a:lnTo>
                      <a:pt x="1078" y="681"/>
                    </a:lnTo>
                    <a:cubicBezTo>
                      <a:pt x="964" y="841"/>
                      <a:pt x="738" y="930"/>
                      <a:pt x="507" y="906"/>
                    </a:cubicBezTo>
                    <a:lnTo>
                      <a:pt x="342" y="1023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2" name="rect"/>
            <p:cNvSpPr/>
            <p:nvPr/>
          </p:nvSpPr>
          <p:spPr>
            <a:xfrm>
              <a:off x="610875" y="2432415"/>
              <a:ext cx="101382" cy="50407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rect"/>
            <p:cNvSpPr/>
            <p:nvPr/>
          </p:nvSpPr>
          <p:spPr>
            <a:xfrm>
              <a:off x="462660" y="2563742"/>
              <a:ext cx="101382" cy="37274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rect"/>
            <p:cNvSpPr/>
            <p:nvPr/>
          </p:nvSpPr>
          <p:spPr>
            <a:xfrm>
              <a:off x="759090" y="2593359"/>
              <a:ext cx="101382" cy="34312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rect"/>
            <p:cNvSpPr/>
            <p:nvPr/>
          </p:nvSpPr>
          <p:spPr>
            <a:xfrm>
              <a:off x="907305" y="2703590"/>
              <a:ext cx="101382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rect"/>
            <p:cNvSpPr/>
            <p:nvPr/>
          </p:nvSpPr>
          <p:spPr>
            <a:xfrm>
              <a:off x="372984" y="2995862"/>
              <a:ext cx="702092" cy="212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7" name="textbox 197"/>
          <p:cNvSpPr/>
          <p:nvPr/>
        </p:nvSpPr>
        <p:spPr>
          <a:xfrm>
            <a:off x="8740959" y="1157761"/>
            <a:ext cx="2272664" cy="17405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90"/>
              </a:lnSpc>
            </a:pPr>
            <a:endParaRPr lang="Arial" altLang="Arial" sz="100"/>
          </a:p>
          <a:p>
            <a:pPr marL="771948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理事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endParaRPr lang="Microsoft YaHei" altLang="Microsoft YaHei" sz="2000"/>
          </a:p>
          <a:p>
            <a:pPr marL="108902" indent="-96202" algn="l" rtl="0" eaLnBrk="0">
              <a:lnSpc>
                <a:spcPct val="150000"/>
              </a:lnSpc>
              <a:spcBef>
                <a:spcPts val="508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理事会是协会的决策机构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制定协会的发展战略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务计划，监督协会的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681164" algn="l" rtl="0" eaLnBrk="0">
              <a:lnSpc>
                <a:spcPct val="96000"/>
              </a:lnSpc>
              <a:spcBef>
                <a:spcPts val="1"/>
              </a:spcBef>
            </a:pP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运营管理。</a:t>
            </a:r>
            <a:endParaRPr lang="Microsoft YaHei" altLang="Microsoft YaHei" sz="1400"/>
          </a:p>
        </p:txBody>
      </p:sp>
      <p:sp>
        <p:nvSpPr>
          <p:cNvPr id="198" name="textbox 198"/>
          <p:cNvSpPr/>
          <p:nvPr/>
        </p:nvSpPr>
        <p:spPr>
          <a:xfrm>
            <a:off x="789255" y="2638032"/>
            <a:ext cx="2119629" cy="177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26"/>
              </a:lnSpc>
            </a:pPr>
            <a:endParaRPr lang="Arial" altLang="Arial" sz="100"/>
          </a:p>
          <a:p>
            <a:pPr marL="291002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会员代表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大会</a:t>
            </a:r>
            <a:endParaRPr lang="Microsoft YaHei" altLang="Microsoft YaHei" sz="2000"/>
          </a:p>
          <a:p>
            <a:pPr marL="13652" indent="-952" algn="l" rtl="0" eaLnBrk="0">
              <a:lnSpc>
                <a:spcPct val="150000"/>
              </a:lnSpc>
              <a:spcBef>
                <a:spcPts val="73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代表大会是协会的最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力机构，负责制定和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协会章程，选举和罢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394271" algn="l" rtl="0" eaLnBrk="0">
              <a:lnSpc>
                <a:spcPct val="90000"/>
              </a:lnSpc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免理事会成员。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8835828" y="4110465"/>
            <a:ext cx="2120264" cy="1718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26"/>
              </a:lnSpc>
            </a:pPr>
            <a:endParaRPr lang="Arial" altLang="Arial" sz="100"/>
          </a:p>
          <a:p>
            <a:pPr marL="676564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秘书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</a:t>
            </a:r>
            <a:endParaRPr lang="Microsoft YaHei" altLang="Microsoft YaHei" sz="2000"/>
          </a:p>
          <a:p>
            <a:pPr marL="12700" indent="2285" algn="l" rtl="0" eaLnBrk="0">
              <a:lnSpc>
                <a:spcPct val="151000"/>
              </a:lnSpc>
              <a:spcBef>
                <a:spcPts val="29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秘书处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负责协会的日常事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和管理工作，包括财务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理、人事管理、会议组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776795" algn="l" rtl="0" eaLnBrk="0">
              <a:lnSpc>
                <a:spcPts val="1611"/>
              </a:lnSpc>
              <a:spcBef>
                <a:spcPts val="1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织等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0" name="textbox 200"/>
          <p:cNvSpPr/>
          <p:nvPr/>
        </p:nvSpPr>
        <p:spPr>
          <a:xfrm>
            <a:off x="787067" y="331596"/>
            <a:ext cx="1968500" cy="492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300"/>
          </a:p>
          <a:p>
            <a:pPr marL="183471" algn="l" rtl="0" eaLnBrk="0">
              <a:lnSpc>
                <a:spcPct val="91000"/>
              </a:lnSpc>
              <a:tabLst>
                <a:tab pos="43560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799767" y="344296"/>
            <a:ext cx="170771" cy="426692"/>
            <a:chExt cx="170771" cy="426692"/>
          </a:xfrm>
        </p:grpSpPr>
        <p:sp>
          <p:nvSpPr>
            <p:cNvPr id="201" name="path"/>
            <p:cNvSpPr/>
            <p:nvPr/>
          </p:nvSpPr>
          <p:spPr>
            <a:xfrm>
              <a:off x="0" y="41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05176" y="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12190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05176" y="11777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23967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05176" y="23554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35745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05176" y="35332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9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EB554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EB554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9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EB554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EB554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picture 2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65200" y="2311399"/>
            <a:ext cx="4066828" cy="3122624"/>
          </a:xfrm>
          <a:prstGeom prst="rect">
            <a:avLst/>
          </a:prstGeom>
        </p:spPr>
      </p:pic>
      <p:sp>
        <p:nvSpPr>
          <p:cNvPr id="222" name="textbox 222"/>
          <p:cNvSpPr/>
          <p:nvPr/>
        </p:nvSpPr>
        <p:spPr>
          <a:xfrm>
            <a:off x="6519657" y="1716935"/>
            <a:ext cx="3451859" cy="3653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62"/>
              </a:lnSpc>
            </a:pPr>
            <a:endParaRPr lang="Arial" altLang="Arial" sz="100"/>
          </a:p>
          <a:p>
            <a:pPr marL="13444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000"/>
          </a:p>
          <a:p>
            <a:pPr marL="20511" indent="-7811" algn="l" rtl="0" eaLnBrk="0">
              <a:lnSpc>
                <a:spcPct val="151000"/>
              </a:lnSpc>
              <a:spcBef>
                <a:spcPts val="47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行会员制，会员可以享受协会提供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的各种服务和优惠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marL="36590" algn="l" rtl="0" eaLnBrk="0">
              <a:lnSpc>
                <a:spcPct val="91000"/>
              </a:lnSpc>
              <a:spcBef>
                <a:spcPts val="607"/>
              </a:spcBef>
            </a:pPr>
            <a:r>
              <a:rPr sz="20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自负盈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亏</a:t>
            </a:r>
            <a:endParaRPr lang="Microsoft YaHei" altLang="Microsoft YaHei" sz="2000"/>
          </a:p>
          <a:p>
            <a:pPr marL="12700" algn="l" rtl="0" eaLnBrk="0">
              <a:lnSpc>
                <a:spcPct val="83000"/>
              </a:lnSpc>
              <a:spcBef>
                <a:spcPts val="90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运营经费由会员缴纳的会费和自筹</a:t>
            </a:r>
            <a:endParaRPr lang="Microsoft YaHei" altLang="Microsoft YaHei" sz="1500"/>
          </a:p>
          <a:p>
            <a:pPr marL="13272" algn="l" rtl="0" eaLnBrk="0">
              <a:lnSpc>
                <a:spcPts val="2695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资金组成，实行自负盈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95000"/>
              </a:lnSpc>
            </a:pPr>
            <a:endParaRPr lang="Arial" altLang="Arial" sz="1000"/>
          </a:p>
          <a:p>
            <a:pPr marL="36590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endParaRPr lang="Microsoft YaHei" altLang="Microsoft YaHei" sz="2000"/>
          </a:p>
          <a:p>
            <a:pPr marL="12890" indent="-190" algn="l" rtl="0" eaLnBrk="0">
              <a:lnSpc>
                <a:spcPct val="151000"/>
              </a:lnSpc>
              <a:spcBef>
                <a:spcPts val="6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协会自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主经营，独立承担法律责任和经济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责任。</a:t>
            </a:r>
            <a:endParaRPr lang="Microsoft YaHei" altLang="Microsoft YaHei" sz="1500"/>
          </a:p>
        </p:txBody>
      </p:sp>
      <p:sp>
        <p:nvSpPr>
          <p:cNvPr id="223" name="textbox 223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4" name="path"/>
          <p:cNvSpPr/>
          <p:nvPr/>
        </p:nvSpPr>
        <p:spPr>
          <a:xfrm>
            <a:off x="5893184" y="1760559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5" name="path"/>
          <p:cNvSpPr/>
          <p:nvPr/>
        </p:nvSpPr>
        <p:spPr>
          <a:xfrm>
            <a:off x="5893184" y="3108817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6" name="path"/>
          <p:cNvSpPr/>
          <p:nvPr/>
        </p:nvSpPr>
        <p:spPr>
          <a:xfrm>
            <a:off x="5893184" y="4383761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textbox 247"/>
          <p:cNvSpPr/>
          <p:nvPr/>
        </p:nvSpPr>
        <p:spPr>
          <a:xfrm>
            <a:off x="1115388" y="3947137"/>
            <a:ext cx="2691129" cy="1559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80"/>
              </a:lnSpc>
            </a:pPr>
            <a:endParaRPr lang="Arial" altLang="Arial" sz="100"/>
          </a:p>
          <a:p>
            <a:pPr marL="14071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组织健康养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1142" algn="l" rtl="0" eaLnBrk="0">
              <a:lnSpc>
                <a:spcPct val="15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织各种健康养生活动，如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、瑜伽、太极等，提高会员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的健康水平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8" name="textbox 248"/>
          <p:cNvSpPr/>
          <p:nvPr/>
        </p:nvSpPr>
        <p:spPr>
          <a:xfrm>
            <a:off x="8383830" y="3948937"/>
            <a:ext cx="2691764" cy="1557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40"/>
              </a:lnSpc>
            </a:pPr>
            <a:endParaRPr lang="Arial" altLang="Arial" sz="100"/>
          </a:p>
          <a:p>
            <a:pPr marL="15538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特色服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2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2095" algn="l" rtl="0" eaLnBrk="0">
              <a:lnSpc>
                <a:spcPct val="15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据会员的需求和特点，提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定制化的健康养生服务，如营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养配餐、中医理疗等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9" name="textbox 249"/>
          <p:cNvSpPr/>
          <p:nvPr/>
        </p:nvSpPr>
        <p:spPr>
          <a:xfrm>
            <a:off x="8385925" y="1568261"/>
            <a:ext cx="2689860" cy="1386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79"/>
              </a:lnSpc>
            </a:pPr>
            <a:endParaRPr lang="Arial" altLang="Arial" sz="100"/>
          </a:p>
          <a:p>
            <a:pPr marL="13186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提供健康咨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Microsoft YaHei" altLang="Microsoft YaHei" sz="2000"/>
          </a:p>
          <a:p>
            <a:pPr marL="12890" indent="-190" algn="l" rtl="0" eaLnBrk="0">
              <a:lnSpc>
                <a:spcPct val="151000"/>
              </a:lnSpc>
              <a:spcBef>
                <a:spcPts val="34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立健康咨询热线或网络平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台，为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会员提供个性化的健康咨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询服务。</a:t>
            </a:r>
            <a:endParaRPr lang="Microsoft YaHei" altLang="Microsoft YaHei" sz="15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5295618" y="2778478"/>
            <a:ext cx="1600763" cy="1602130"/>
            <a:chExt cx="1600763" cy="1602130"/>
          </a:xfrm>
        </p:grpSpPr>
        <p:sp>
          <p:nvSpPr>
            <p:cNvPr id="250" name="path"/>
            <p:cNvSpPr/>
            <p:nvPr/>
          </p:nvSpPr>
          <p:spPr>
            <a:xfrm>
              <a:off x="6674" y="7701"/>
              <a:ext cx="1586556" cy="1586555"/>
            </a:xfrm>
            <a:custGeom>
              <a:rect l="0" t="0" r="0" b="0"/>
              <a:pathLst>
                <a:path w="2498" h="2498">
                  <a:moveTo>
                    <a:pt x="0" y="1249"/>
                  </a:moveTo>
                  <a:cubicBezTo>
                    <a:pt x="0" y="559"/>
                    <a:pt x="559" y="0"/>
                    <a:pt x="1249" y="0"/>
                  </a:cubicBezTo>
                  <a:lnTo>
                    <a:pt x="1249" y="0"/>
                  </a:lnTo>
                  <a:lnTo>
                    <a:pt x="1249" y="0"/>
                  </a:lnTo>
                  <a:lnTo>
                    <a:pt x="1249" y="0"/>
                  </a:lnTo>
                  <a:cubicBezTo>
                    <a:pt x="1939" y="0"/>
                    <a:pt x="2498" y="559"/>
                    <a:pt x="2498" y="1249"/>
                  </a:cubicBezTo>
                  <a:lnTo>
                    <a:pt x="2498" y="1249"/>
                  </a:lnTo>
                  <a:cubicBezTo>
                    <a:pt x="2498" y="1249"/>
                    <a:pt x="2498" y="1249"/>
                    <a:pt x="2498" y="1249"/>
                  </a:cubicBezTo>
                  <a:lnTo>
                    <a:pt x="2498" y="1249"/>
                  </a:lnTo>
                  <a:lnTo>
                    <a:pt x="2498" y="1249"/>
                  </a:lnTo>
                  <a:lnTo>
                    <a:pt x="2498" y="1249"/>
                  </a:lnTo>
                  <a:cubicBezTo>
                    <a:pt x="2498" y="1939"/>
                    <a:pt x="1939" y="2498"/>
                    <a:pt x="1249" y="2498"/>
                  </a:cubicBezTo>
                  <a:lnTo>
                    <a:pt x="1249" y="2498"/>
                  </a:lnTo>
                  <a:lnTo>
                    <a:pt x="1249" y="2498"/>
                  </a:lnTo>
                  <a:lnTo>
                    <a:pt x="1249" y="2498"/>
                  </a:lnTo>
                  <a:cubicBezTo>
                    <a:pt x="559" y="2498"/>
                    <a:pt x="0" y="1939"/>
                    <a:pt x="0" y="1249"/>
                  </a:cubicBezTo>
                  <a:lnTo>
                    <a:pt x="0" y="124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0"/>
              <a:ext cx="1600763" cy="1602130"/>
            </a:xfrm>
            <a:custGeom>
              <a:rect l="0" t="0" r="0" b="0"/>
              <a:pathLst>
                <a:path w="2520" h="2523">
                  <a:moveTo>
                    <a:pt x="1069" y="1262"/>
                  </a:moveTo>
                  <a:cubicBezTo>
                    <a:pt x="1069" y="1156"/>
                    <a:pt x="1154" y="1071"/>
                    <a:pt x="1260" y="1071"/>
                  </a:cubicBezTo>
                  <a:lnTo>
                    <a:pt x="1260" y="1071"/>
                  </a:lnTo>
                  <a:lnTo>
                    <a:pt x="1260" y="1071"/>
                  </a:lnTo>
                  <a:lnTo>
                    <a:pt x="1260" y="1071"/>
                  </a:lnTo>
                  <a:cubicBezTo>
                    <a:pt x="1365" y="1071"/>
                    <a:pt x="1451" y="1156"/>
                    <a:pt x="1451" y="1262"/>
                  </a:cubicBezTo>
                  <a:lnTo>
                    <a:pt x="1451" y="1262"/>
                  </a:lnTo>
                  <a:cubicBezTo>
                    <a:pt x="1451" y="1262"/>
                    <a:pt x="1451" y="1262"/>
                    <a:pt x="1451" y="1262"/>
                  </a:cubicBezTo>
                  <a:lnTo>
                    <a:pt x="1451" y="1262"/>
                  </a:lnTo>
                  <a:lnTo>
                    <a:pt x="1451" y="1262"/>
                  </a:lnTo>
                  <a:lnTo>
                    <a:pt x="1451" y="1262"/>
                  </a:lnTo>
                  <a:cubicBezTo>
                    <a:pt x="1451" y="1367"/>
                    <a:pt x="1365" y="1453"/>
                    <a:pt x="1260" y="1453"/>
                  </a:cubicBezTo>
                  <a:lnTo>
                    <a:pt x="1260" y="1453"/>
                  </a:lnTo>
                  <a:lnTo>
                    <a:pt x="1260" y="1453"/>
                  </a:lnTo>
                  <a:lnTo>
                    <a:pt x="1260" y="1453"/>
                  </a:lnTo>
                  <a:cubicBezTo>
                    <a:pt x="1154" y="1453"/>
                    <a:pt x="1069" y="1367"/>
                    <a:pt x="1069" y="1262"/>
                  </a:cubicBezTo>
                  <a:lnTo>
                    <a:pt x="1069" y="1262"/>
                  </a:lnTo>
                  <a:close/>
                </a:path>
                <a:path w="2520" h="2523">
                  <a:moveTo>
                    <a:pt x="1260" y="0"/>
                  </a:moveTo>
                  <a:cubicBezTo>
                    <a:pt x="563" y="0"/>
                    <a:pt x="0" y="565"/>
                    <a:pt x="0" y="1261"/>
                  </a:cubicBezTo>
                  <a:lnTo>
                    <a:pt x="0" y="1261"/>
                  </a:lnTo>
                  <a:cubicBezTo>
                    <a:pt x="0" y="1959"/>
                    <a:pt x="563" y="2523"/>
                    <a:pt x="1260" y="2523"/>
                  </a:cubicBezTo>
                  <a:lnTo>
                    <a:pt x="1260" y="2523"/>
                  </a:lnTo>
                  <a:cubicBezTo>
                    <a:pt x="1957" y="2523"/>
                    <a:pt x="2520" y="1959"/>
                    <a:pt x="2520" y="1261"/>
                  </a:cubicBezTo>
                  <a:lnTo>
                    <a:pt x="2520" y="1261"/>
                  </a:lnTo>
                  <a:cubicBezTo>
                    <a:pt x="2520" y="565"/>
                    <a:pt x="1957" y="0"/>
                    <a:pt x="1260" y="0"/>
                  </a:cubicBezTo>
                  <a:moveTo>
                    <a:pt x="1260" y="2339"/>
                  </a:moveTo>
                  <a:cubicBezTo>
                    <a:pt x="666" y="2339"/>
                    <a:pt x="183" y="1857"/>
                    <a:pt x="183" y="1261"/>
                  </a:cubicBezTo>
                  <a:lnTo>
                    <a:pt x="183" y="1261"/>
                  </a:lnTo>
                  <a:cubicBezTo>
                    <a:pt x="183" y="667"/>
                    <a:pt x="666" y="183"/>
                    <a:pt x="1260" y="183"/>
                  </a:cubicBezTo>
                  <a:lnTo>
                    <a:pt x="1260" y="183"/>
                  </a:lnTo>
                  <a:cubicBezTo>
                    <a:pt x="1854" y="183"/>
                    <a:pt x="2337" y="667"/>
                    <a:pt x="2337" y="1261"/>
                  </a:cubicBezTo>
                  <a:lnTo>
                    <a:pt x="2337" y="1261"/>
                  </a:lnTo>
                  <a:cubicBezTo>
                    <a:pt x="2337" y="1857"/>
                    <a:pt x="1854" y="2339"/>
                    <a:pt x="1260" y="2339"/>
                  </a:cubicBezTo>
                </a:path>
                <a:path w="2520" h="2523">
                  <a:moveTo>
                    <a:pt x="1259" y="363"/>
                  </a:moveTo>
                  <a:cubicBezTo>
                    <a:pt x="762" y="363"/>
                    <a:pt x="359" y="764"/>
                    <a:pt x="359" y="1261"/>
                  </a:cubicBezTo>
                  <a:lnTo>
                    <a:pt x="359" y="1261"/>
                  </a:lnTo>
                  <a:cubicBezTo>
                    <a:pt x="359" y="1758"/>
                    <a:pt x="762" y="2161"/>
                    <a:pt x="1259" y="2161"/>
                  </a:cubicBezTo>
                  <a:lnTo>
                    <a:pt x="1259" y="2161"/>
                  </a:lnTo>
                  <a:cubicBezTo>
                    <a:pt x="1756" y="2161"/>
                    <a:pt x="2159" y="1758"/>
                    <a:pt x="2159" y="1261"/>
                  </a:cubicBezTo>
                  <a:lnTo>
                    <a:pt x="2159" y="1261"/>
                  </a:lnTo>
                  <a:cubicBezTo>
                    <a:pt x="2159" y="764"/>
                    <a:pt x="1756" y="363"/>
                    <a:pt x="1259" y="363"/>
                  </a:cubicBezTo>
                  <a:moveTo>
                    <a:pt x="1259" y="1995"/>
                  </a:moveTo>
                  <a:cubicBezTo>
                    <a:pt x="854" y="1995"/>
                    <a:pt x="525" y="1666"/>
                    <a:pt x="525" y="1261"/>
                  </a:cubicBezTo>
                  <a:lnTo>
                    <a:pt x="525" y="1261"/>
                  </a:lnTo>
                  <a:cubicBezTo>
                    <a:pt x="525" y="856"/>
                    <a:pt x="854" y="527"/>
                    <a:pt x="1259" y="527"/>
                  </a:cubicBezTo>
                  <a:lnTo>
                    <a:pt x="1259" y="527"/>
                  </a:lnTo>
                  <a:cubicBezTo>
                    <a:pt x="1664" y="527"/>
                    <a:pt x="1993" y="856"/>
                    <a:pt x="1993" y="1261"/>
                  </a:cubicBezTo>
                  <a:lnTo>
                    <a:pt x="1993" y="1261"/>
                  </a:lnTo>
                  <a:cubicBezTo>
                    <a:pt x="1993" y="1666"/>
                    <a:pt x="1664" y="1995"/>
                    <a:pt x="1259" y="1995"/>
                  </a:cubicBezTo>
                </a:path>
                <a:path w="2520" h="2523">
                  <a:moveTo>
                    <a:pt x="1260" y="732"/>
                  </a:moveTo>
                  <a:cubicBezTo>
                    <a:pt x="968" y="732"/>
                    <a:pt x="730" y="969"/>
                    <a:pt x="730" y="1261"/>
                  </a:cubicBezTo>
                  <a:lnTo>
                    <a:pt x="730" y="1261"/>
                  </a:lnTo>
                  <a:cubicBezTo>
                    <a:pt x="730" y="1553"/>
                    <a:pt x="968" y="1792"/>
                    <a:pt x="1260" y="1792"/>
                  </a:cubicBezTo>
                  <a:lnTo>
                    <a:pt x="1260" y="1792"/>
                  </a:lnTo>
                  <a:cubicBezTo>
                    <a:pt x="1553" y="1792"/>
                    <a:pt x="1790" y="1553"/>
                    <a:pt x="1790" y="1261"/>
                  </a:cubicBezTo>
                  <a:lnTo>
                    <a:pt x="1790" y="1261"/>
                  </a:lnTo>
                  <a:cubicBezTo>
                    <a:pt x="1790" y="969"/>
                    <a:pt x="1553" y="732"/>
                    <a:pt x="1260" y="732"/>
                  </a:cubicBezTo>
                  <a:moveTo>
                    <a:pt x="1260" y="1618"/>
                  </a:moveTo>
                  <a:cubicBezTo>
                    <a:pt x="1063" y="1618"/>
                    <a:pt x="903" y="1458"/>
                    <a:pt x="903" y="1261"/>
                  </a:cubicBezTo>
                  <a:lnTo>
                    <a:pt x="903" y="1261"/>
                  </a:lnTo>
                  <a:cubicBezTo>
                    <a:pt x="903" y="1064"/>
                    <a:pt x="1063" y="906"/>
                    <a:pt x="1260" y="906"/>
                  </a:cubicBezTo>
                  <a:lnTo>
                    <a:pt x="1260" y="906"/>
                  </a:lnTo>
                  <a:cubicBezTo>
                    <a:pt x="1457" y="906"/>
                    <a:pt x="1618" y="1064"/>
                    <a:pt x="1618" y="1261"/>
                  </a:cubicBezTo>
                  <a:lnTo>
                    <a:pt x="1618" y="1261"/>
                  </a:lnTo>
                  <a:cubicBezTo>
                    <a:pt x="1618" y="1458"/>
                    <a:pt x="1457" y="1618"/>
                    <a:pt x="1260" y="1618"/>
                  </a:cubicBezTo>
                </a:path>
              </a:pathLst>
            </a:custGeom>
            <a:solidFill>
              <a:srgbClr val="F89A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2" name="textbox 252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与特色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3" name="textbox 273"/>
          <p:cNvSpPr/>
          <p:nvPr/>
        </p:nvSpPr>
        <p:spPr>
          <a:xfrm>
            <a:off x="1079955" y="2122491"/>
            <a:ext cx="2844164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协会通过开展讲座、培训等活动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26225" algn="l" rtl="0" eaLnBrk="0">
              <a:lnSpc>
                <a:spcPts val="2701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向会员提供健康养生知识和技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4" name="textbox 274"/>
          <p:cNvSpPr/>
          <p:nvPr/>
        </p:nvSpPr>
        <p:spPr>
          <a:xfrm>
            <a:off x="1117017" y="1568775"/>
            <a:ext cx="207962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0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提供健康养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</a:t>
            </a:r>
            <a:endParaRPr lang="Microsoft YaHei" altLang="Microsoft YaHei" sz="2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7198489" y="2570153"/>
            <a:ext cx="584181" cy="589084"/>
            <a:chExt cx="584181" cy="589084"/>
          </a:xfrm>
        </p:grpSpPr>
        <p:sp>
          <p:nvSpPr>
            <p:cNvPr id="275" name="path"/>
            <p:cNvSpPr/>
            <p:nvPr/>
          </p:nvSpPr>
          <p:spPr>
            <a:xfrm>
              <a:off x="0" y="0"/>
              <a:ext cx="584181" cy="589084"/>
            </a:xfrm>
            <a:custGeom>
              <a:rect l="0" t="0" r="0" b="0"/>
              <a:pathLst>
                <a:path w="919" h="925">
                  <a:moveTo>
                    <a:pt x="0" y="463"/>
                  </a:moveTo>
                  <a:lnTo>
                    <a:pt x="459" y="0"/>
                  </a:lnTo>
                  <a:lnTo>
                    <a:pt x="919" y="463"/>
                  </a:lnTo>
                  <a:lnTo>
                    <a:pt x="459" y="927"/>
                  </a:lnTo>
                  <a:lnTo>
                    <a:pt x="0" y="463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textbox 276"/>
            <p:cNvSpPr/>
            <p:nvPr/>
          </p:nvSpPr>
          <p:spPr>
            <a:xfrm>
              <a:off x="-12700" y="-12700"/>
              <a:ext cx="609600" cy="6553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9476"/>
                </a:lnSpc>
              </a:pPr>
              <a:endParaRPr lang="Arial" altLang="Arial" sz="100"/>
            </a:p>
            <a:p>
              <a:pPr marL="206626" algn="l" rtl="0" eaLnBrk="0">
                <a:lnSpc>
                  <a:spcPct val="86000"/>
                </a:lnSpc>
              </a:pPr>
              <a:r>
                <a:rPr sz="1400" spc="-10">
                  <a:solidFill>
                    <a:srgbClr val="FFD2C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  <a:endParaRPr lang="Microsoft YaHei" altLang="Microsoft YaHei" sz="14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397678" y="4078166"/>
            <a:ext cx="584182" cy="584180"/>
            <a:chExt cx="584182" cy="584180"/>
          </a:xfrm>
        </p:grpSpPr>
        <p:sp>
          <p:nvSpPr>
            <p:cNvPr id="277" name="path"/>
            <p:cNvSpPr/>
            <p:nvPr/>
          </p:nvSpPr>
          <p:spPr>
            <a:xfrm>
              <a:off x="0" y="0"/>
              <a:ext cx="584182" cy="584180"/>
            </a:xfrm>
            <a:custGeom>
              <a:rect l="0" t="0" r="0" b="0"/>
              <a:pathLst>
                <a:path w="919" h="919">
                  <a:moveTo>
                    <a:pt x="0" y="459"/>
                  </a:moveTo>
                  <a:lnTo>
                    <a:pt x="459" y="0"/>
                  </a:lnTo>
                  <a:lnTo>
                    <a:pt x="919" y="459"/>
                  </a:lnTo>
                  <a:lnTo>
                    <a:pt x="459" y="919"/>
                  </a:lnTo>
                  <a:lnTo>
                    <a:pt x="0" y="459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textbox 278"/>
            <p:cNvSpPr/>
            <p:nvPr/>
          </p:nvSpPr>
          <p:spPr>
            <a:xfrm>
              <a:off x="-12700" y="-12700"/>
              <a:ext cx="609600" cy="6502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marL="206625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1400" spc="-10">
                  <a:solidFill>
                    <a:srgbClr val="FFD2C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  <a:endParaRPr lang="Microsoft YaHei" altLang="Microsoft YaHei" sz="14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397678" y="2570153"/>
            <a:ext cx="584182" cy="584179"/>
            <a:chExt cx="584182" cy="584179"/>
          </a:xfrm>
        </p:grpSpPr>
        <p:sp>
          <p:nvSpPr>
            <p:cNvPr id="279" name="path"/>
            <p:cNvSpPr/>
            <p:nvPr/>
          </p:nvSpPr>
          <p:spPr>
            <a:xfrm>
              <a:off x="0" y="0"/>
              <a:ext cx="584182" cy="584179"/>
            </a:xfrm>
            <a:custGeom>
              <a:rect l="0" t="0" r="0" b="0"/>
              <a:pathLst>
                <a:path w="919" h="919">
                  <a:moveTo>
                    <a:pt x="0" y="459"/>
                  </a:moveTo>
                  <a:lnTo>
                    <a:pt x="459" y="0"/>
                  </a:lnTo>
                  <a:lnTo>
                    <a:pt x="919" y="459"/>
                  </a:lnTo>
                  <a:lnTo>
                    <a:pt x="459" y="919"/>
                  </a:lnTo>
                  <a:lnTo>
                    <a:pt x="0" y="459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textbox 280"/>
            <p:cNvSpPr/>
            <p:nvPr/>
          </p:nvSpPr>
          <p:spPr>
            <a:xfrm>
              <a:off x="-12700" y="-12700"/>
              <a:ext cx="609600" cy="6502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6000"/>
                </a:lnSpc>
              </a:pPr>
              <a:endParaRPr lang="Arial" altLang="Arial" sz="1000"/>
            </a:p>
            <a:p>
              <a:pPr algn="l" rtl="0" eaLnBrk="0">
                <a:lnSpc>
                  <a:spcPct val="7995"/>
                </a:lnSpc>
              </a:pPr>
              <a:endParaRPr lang="Arial" altLang="Arial" sz="100"/>
            </a:p>
            <a:p>
              <a:pPr marL="206625" algn="l" rtl="0" eaLnBrk="0">
                <a:lnSpc>
                  <a:spcPct val="87000"/>
                </a:lnSpc>
              </a:pPr>
              <a:r>
                <a:rPr sz="1400" spc="-10">
                  <a:solidFill>
                    <a:srgbClr val="FDDDD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  <a:endParaRPr lang="Microsoft YaHei" altLang="Microsoft YaHei" sz="14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7198489" y="4078166"/>
            <a:ext cx="584181" cy="584180"/>
            <a:chExt cx="584181" cy="584180"/>
          </a:xfrm>
        </p:grpSpPr>
        <p:sp>
          <p:nvSpPr>
            <p:cNvPr id="281" name="path"/>
            <p:cNvSpPr/>
            <p:nvPr/>
          </p:nvSpPr>
          <p:spPr>
            <a:xfrm>
              <a:off x="0" y="0"/>
              <a:ext cx="584181" cy="584180"/>
            </a:xfrm>
            <a:custGeom>
              <a:rect l="0" t="0" r="0" b="0"/>
              <a:pathLst>
                <a:path w="919" h="919">
                  <a:moveTo>
                    <a:pt x="0" y="459"/>
                  </a:moveTo>
                  <a:lnTo>
                    <a:pt x="459" y="0"/>
                  </a:lnTo>
                  <a:lnTo>
                    <a:pt x="919" y="459"/>
                  </a:lnTo>
                  <a:lnTo>
                    <a:pt x="459" y="919"/>
                  </a:lnTo>
                  <a:lnTo>
                    <a:pt x="0" y="459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textbox 282"/>
            <p:cNvSpPr/>
            <p:nvPr/>
          </p:nvSpPr>
          <p:spPr>
            <a:xfrm>
              <a:off x="-12700" y="-12700"/>
              <a:ext cx="609600" cy="6502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marL="206626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1400" spc="-10">
                  <a:solidFill>
                    <a:srgbClr val="FDDDD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  <a:endParaRPr lang="Microsoft YaHei" altLang="Microsoft YaHei" sz="1400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3" name="picture 2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84" name="textbox 284"/>
          <p:cNvSpPr/>
          <p:nvPr/>
        </p:nvSpPr>
        <p:spPr>
          <a:xfrm>
            <a:off x="4725053" y="5363654"/>
            <a:ext cx="2750820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4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</a:t>
            </a:r>
            <a:r>
              <a:rPr sz="30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</a:t>
            </a:r>
            <a:endParaRPr lang="Microsoft YaHei" altLang="Microsoft YaHei" sz="3000"/>
          </a:p>
        </p:txBody>
      </p:sp>
      <p:sp>
        <p:nvSpPr>
          <p:cNvPr id="285" name="textbox 285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https://d.book118.com/128034001072006045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2024-09-26T02:31:20.683</cp:lastPrinted>
  <dcterms:created xsi:type="dcterms:W3CDTF">2024-09-25T18:31:20Z</dcterms:created>
  <dcterms:modified xsi:type="dcterms:W3CDTF">2024-09-25T18:31:22Z</dcterms:modified>
</cp:coreProperties>
</file>