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50DE9-C2B3-4E4A-B39B-A2D368AE2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60A5F-3B6B-4C7C-8598-2D67E22FB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16588-687A-48DB-BA93-CBBE45C66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B23C2-9BF5-41E8-8BD6-0129D1BDA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B95205-A075-4B76-9763-0D60AF04D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46CD6C-3CD8-458C-A788-EBA1C27B4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015E7E-EFD1-46A5-8FE2-F8685F3A8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F7CBD-3B2A-450F-BC1B-0A0265C05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664CB-105C-4EA0-BF81-8E22E1CE7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A6B9D-B0E4-4023-A397-1EB59C281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08AFF-2A90-47D8-8369-E93CB5DCE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361211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专项附加扣除暂行办法解读\n## 1.专项附加扣除暂行办法背景及意义\n### 1.1 专项附加扣除暂行办法出台背景\n### 1.2 专项附加扣除暂行办法的重要意义\n### 1.3 专项附加扣除暂行办法对个人的影响\n## 2.专项附加扣除暂行办法主要内容\n### 2.1 专项附加扣除暂行办法的适用范围\n### 2.2 专项附加扣除暂行办法的具体项目\n### 2.3 专项附加扣除暂行办法的扣除标准\n## 3.专项附加扣除暂行办法实施流程\n### 3.1 专项附加扣除暂行办法的申报流程\n### 3.2 专项附加扣除暂行办法的审核流程\n### 3.3 专项附加扣除暂行办法的退税流程\n## 4.专项附加扣除暂行办法的优缺点分析\n### 4.1 专项附加扣除暂行办法的优点\n### 4.2 专项附加扣除暂行办法的缺点\n### 4.3 如何优化专项附加扣除暂行办法\n## 5.专项附加扣除暂行办法对税收制度的影响\n### 5.1 专项附加扣除暂行办法对个人所得税制度的影响\n### 5.2 专项附加扣除暂行办法对其他税种的影响\n### 5.3 专项附加扣除暂行办法对税收征管的影响\n## 6.专项附加扣除暂行办法的未来展望\n### 6.1 专项附加扣除暂行办法的进一步完善\n### 6.2 专项附加扣除暂行办法的推广实施\n### 6.3 专项附加扣除暂行办法对税收制度改革的推动作用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400"/>
              <a:t>专项附加扣除暂行办法解读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专项附加扣除暂行办法背景及意义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经济增长与收入分配不均问题</a:t>
                </a:r>
                <a:endParaRPr/>
              </a:p>
            </p:txBody>
          </p:sp>
          <p:sp>
            <p:nvSpPr>
              <p:cNvPr id="2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随着经济的发展，收入分配不均问题日益严重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高收入者税负相对较低，低收入者税负相对较高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专项附加扣除暂行办法作为税收改革的举措，旨在缓解收入分配不均问题</a:t>
                </a:r>
                <a:endParaRPr/>
              </a:p>
            </p:txBody>
          </p:sp>
        </p:grpSp>
        <p:grpSp>
          <p:nvGrpSpPr>
            <p:cNvPr id="22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个人所得税制度不完善</a:t>
                </a:r>
                <a:endParaRPr/>
              </a:p>
            </p:txBody>
          </p:sp>
          <p:sp>
            <p:nvSpPr>
              <p:cNvPr id="22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个人所得税制度在调节收入分配方面的作用有限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专项附加扣除暂行办法的出台，有助于完善个人所得税制度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提高税收公平性，使税收制度更加合理</a:t>
                </a:r>
                <a:endParaRPr/>
              </a:p>
            </p:txBody>
          </p:sp>
        </p:grpSp>
        <p:grpSp>
          <p:nvGrpSpPr>
            <p:cNvPr id="22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应对人口老龄化问题</a:t>
                </a:r>
                <a:endParaRPr/>
              </a:p>
            </p:txBody>
          </p:sp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我国人口老龄化问题日益严重，养老压力不断增大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专项附加扣除暂行办法允许子女教育、住房贷款等支出作为扣除项目，有助于减轻家庭养老负担</a:t>
                </a:r>
                <a:endParaRPr/>
              </a:p>
            </p:txBody>
          </p:sp>
        </p:grpSp>
      </p:grpSp>
      <p:pic>
        <p:nvPicPr>
          <p:cNvPr id="22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专项附加扣除暂行办法出台背景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4" name="组合 23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体现税收公平原则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专项附加扣除暂行办法使高收入者多纳税，低收入者少纳税，有助于实现税收公平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提高税收制度的公平性，促进社会公平正义</a:t>
                </a:r>
                <a:endParaRPr/>
              </a:p>
            </p:txBody>
          </p:sp>
          <p:sp>
            <p:nvSpPr>
              <p:cNvPr id="23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减轻家庭负担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专项附加扣除暂行办法允许子女教育、住房贷款等支出作为扣除项目，有助于减轻家庭负担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提高居民生活水平，促进社会和谐稳定</a:t>
                </a:r>
                <a:endParaRPr/>
              </a:p>
            </p:txBody>
          </p:sp>
          <p:sp>
            <p:nvSpPr>
              <p:cNvPr id="24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促进消费和经济发展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专项附加扣除暂行办法有助于降低居民税负，增加居民可支配收入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提高居民消费能力，拉动内需，促进经济发展</a:t>
                </a:r>
                <a:endParaRPr/>
              </a:p>
            </p:txBody>
          </p:sp>
          <p:sp>
            <p:nvSpPr>
              <p:cNvPr id="24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专项附加扣除暂行办法的重要意义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降低个人税负</a:t>
                </a:r>
                <a:endParaRPr/>
              </a:p>
            </p:txBody>
          </p:sp>
          <p:sp>
            <p:nvSpPr>
              <p:cNvPr id="25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专项附加扣除暂行办法使个人在计算个人所得税时，可以享受更多的扣除项目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有助于降低个人税负，提高居民可支配收入</a:t>
                </a:r>
                <a:endParaRPr/>
              </a:p>
            </p:txBody>
          </p:sp>
        </p:grpSp>
        <p:grpSp>
          <p:nvGrpSpPr>
            <p:cNvPr id="25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调整消费结构</a:t>
                </a:r>
                <a:endParaRPr/>
              </a:p>
            </p:txBody>
          </p:sp>
          <p:sp>
            <p:nvSpPr>
              <p:cNvPr id="25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专项附加扣除暂行办法有助于降低居民税负，提高居民消费能力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有助于调整居民消费结构，促进消费升级</a:t>
                </a:r>
                <a:endParaRPr/>
              </a:p>
            </p:txBody>
          </p:sp>
        </p:grpSp>
        <p:grpSp>
          <p:nvGrpSpPr>
            <p:cNvPr id="25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提高个人福利</a:t>
                </a:r>
                <a:endParaRPr/>
              </a:p>
            </p:txBody>
          </p:sp>
          <p:sp>
            <p:nvSpPr>
              <p:cNvPr id="26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专项附加扣除暂行办法允许子女教育、住房贷款等支出作为扣除项目，有助于提高个人福利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提高居民生活水平，促进社会和谐稳定</a:t>
                </a:r>
                <a:endParaRPr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专项附加扣除暂行办法对个人的影响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专项附加扣除暂行办法主要内容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适用于中国居民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专项附加扣除暂行办法适用于在中国境内居住的中国居民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包括中国公民、华侨和外籍人士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适用于个人所得税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专项附加扣除暂行办法适用于个人所得税的征收和管理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包括工资、薪金所得、个体工商户生产经营所得、劳务报酬所得等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专项附加扣除暂行办法的适用范围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87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8" name="组合 28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576412" y="774853"/>
            <a:ext cx="7223587" cy="6083210"/>
            <a:chOff x="3576412" y="774853"/>
            <a:chExt cx="7223587" cy="6083210"/>
          </a:xfrm>
        </p:grpSpPr>
        <p:grpSp>
          <p:nvGrpSpPr>
            <p:cNvPr id="289" name="组合 288"/>
            <p:cNvGrpSpPr/>
            <p:nvPr/>
          </p:nvGrpSpPr>
          <p:grpSpPr>
            <a:xfrm>
              <a:off x="7387465" y="774853"/>
              <a:ext cx="3412534" cy="1345151"/>
              <a:chOff x="7387465" y="774853"/>
              <a:chExt cx="3412534" cy="1345151"/>
            </a:xfrm>
          </p:grpSpPr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77485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子女教育支出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117496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专项附加扣除暂行办法允许子女教育支出作为扣除项目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包括学前教育、义务教育、高中教育等</a:t>
                </a:r>
                <a:endParaRPr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3576412" y="1959368"/>
              <a:ext cx="3412536" cy="1345151"/>
              <a:chOff x="3576412" y="1959368"/>
              <a:chExt cx="3412536" cy="1345151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195936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住房贷款利息支出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76412" y="2359478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专项附加扣除暂行办法允许住房贷款利息支出作为扣除项目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包括商业贷款和公积金贷款</a:t>
                </a:r>
                <a:endParaRPr/>
              </a:p>
            </p:txBody>
          </p:sp>
        </p:grpSp>
        <p:grpSp>
          <p:nvGrpSpPr>
            <p:cNvPr id="295" name="组合 294"/>
            <p:cNvGrpSpPr/>
            <p:nvPr/>
          </p:nvGrpSpPr>
          <p:grpSpPr>
            <a:xfrm>
              <a:off x="7387465" y="3143883"/>
              <a:ext cx="3412534" cy="1345151"/>
              <a:chOff x="7387465" y="3143883"/>
              <a:chExt cx="3412534" cy="1345151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314388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租金支出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354399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专项附加扣除暂行办法允许住房租金支出作为扣除项目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包括租赁住房和廉租房</a:t>
                </a:r>
                <a:endParaRPr/>
              </a:p>
            </p:txBody>
          </p:sp>
        </p:grpSp>
        <p:grpSp>
          <p:nvGrpSpPr>
            <p:cNvPr id="298" name="组合 297"/>
            <p:cNvGrpSpPr/>
            <p:nvPr/>
          </p:nvGrpSpPr>
          <p:grpSpPr>
            <a:xfrm>
              <a:off x="3576412" y="4328398"/>
              <a:ext cx="3412536" cy="1345151"/>
              <a:chOff x="3576412" y="4328398"/>
              <a:chExt cx="3412536" cy="1345151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432839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赡养老人支出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76412" y="4728508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专项附加扣除暂行办法允许赡养老人支出作为扣除项目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包括赡养父母、祖父母、外祖父母等</a:t>
                </a:r>
                <a:endParaRPr/>
              </a:p>
            </p:txBody>
          </p:sp>
        </p:grpSp>
        <p:grpSp>
          <p:nvGrpSpPr>
            <p:cNvPr id="301" name="组合 300"/>
            <p:cNvGrpSpPr/>
            <p:nvPr/>
          </p:nvGrpSpPr>
          <p:grpSpPr>
            <a:xfrm>
              <a:off x="7387465" y="5512912"/>
              <a:ext cx="3412534" cy="1345151"/>
              <a:chOff x="7387465" y="5512912"/>
              <a:chExt cx="3412534" cy="1345151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5512912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大病医疗支出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5913022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专项附加扣除暂行办法允许大病医疗支出作为扣除项目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包括基本医疗保险、商业医疗保险等</a:t>
                </a:r>
                <a:endParaRPr/>
              </a:p>
            </p:txBody>
          </p:sp>
        </p:grpSp>
      </p:grpSp>
      <p:sp>
        <p:nvSpPr>
          <p:cNvPr id="304" name="椭圆 5"/>
          <p:cNvSpPr>
            <a:spLocks noChangeAspect="1"/>
          </p:cNvSpPr>
          <p:nvPr/>
        </p:nvSpPr>
        <p:spPr>
          <a:xfrm>
            <a:off x="7098206" y="90926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05" name="椭圆 6"/>
          <p:cNvSpPr>
            <a:spLocks noChangeAspect="1"/>
          </p:cNvSpPr>
          <p:nvPr/>
        </p:nvSpPr>
        <p:spPr>
          <a:xfrm>
            <a:off x="7098206" y="2092336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06" name="椭圆 7"/>
          <p:cNvSpPr>
            <a:spLocks noChangeAspect="1"/>
          </p:cNvSpPr>
          <p:nvPr/>
        </p:nvSpPr>
        <p:spPr>
          <a:xfrm>
            <a:off x="7098206" y="327540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07" name="椭圆 8"/>
          <p:cNvSpPr>
            <a:spLocks noChangeAspect="1"/>
          </p:cNvSpPr>
          <p:nvPr/>
        </p:nvSpPr>
        <p:spPr>
          <a:xfrm>
            <a:off x="7098206" y="4458478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08" name="椭圆 9"/>
          <p:cNvSpPr>
            <a:spLocks noChangeAspect="1"/>
          </p:cNvSpPr>
          <p:nvPr/>
        </p:nvSpPr>
        <p:spPr>
          <a:xfrm>
            <a:off x="7098206" y="564154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专项附加扣除暂行办法的具体项目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1" name="组合 3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312" name="组合 311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专项附加扣除暂行办法规定，子女教育支出每年最高可扣除12000元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具体扣除标准根据子女教育阶段和纳税人家庭情况确定</a:t>
                </a:r>
                <a:endParaRPr/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子女教育支出扣除标准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15" name="组合 314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3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住房贷款利息支出扣除标准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专项附加扣除暂行办法规定，住房贷款利息支出每年最高可扣除10000元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具体扣除标准根据贷款金额和纳税人家庭情况确定</a:t>
                </a:r>
                <a:endParaRPr/>
              </a:p>
            </p:txBody>
          </p:sp>
        </p:grpSp>
        <p:grpSp>
          <p:nvGrpSpPr>
            <p:cNvPr id="318" name="组合 317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专项附加扣除暂行办法规定，住房租金支出每年最高可扣除9600元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具体扣除标准根据租金金额和纳税人家庭情况确定</a:t>
                </a:r>
                <a:endParaRPr/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租金支出扣除标准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21" name="组合 320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专项附加扣除暂行办法规定，赡养老人支出每年最高可扣除12000元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具体扣除标准根据赡养人数和纳税人家庭情况确定</a:t>
                </a:r>
                <a:endParaRPr/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赡养老人支出扣除标准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24" name="组合 323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专项附加扣除暂行办法规定，大病医疗支出每年最高可扣除80000元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具体扣除标准根据医疗费用和纳税人家庭情况确定</a:t>
                </a:r>
                <a:endParaRPr/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大病医疗支出扣除标准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专项附加扣除暂行办法的扣除标准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专项附加扣除暂行办法实施流程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专项附加扣除暂行办法的申报流程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个人申报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纳税人应根据专项附加扣除暂行办法的要求，向所在单位报送相关信息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包括子女教育、住房贷款、租金、赡养老人等支出信息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单位申报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用人单位应根据专项附加扣除暂行办法的要求，向税务机关报送本单位员工的专项附加扣除信息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包括员工的子女教育、住房贷款、租金、赡养老人等支出信息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专项附加扣除暂行办法的审核流程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组合 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组合 2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税务机关审核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税务机关负责对纳税人提交的专项附加扣除信息进行审核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审核通过后，税务机关将相关信息录入税收征管系统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组合 3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纳税人确认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纳税人应对税务机关审核通过的专项附加扣除信息进行确认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确认无误后，纳税人应按照专项附加扣除暂行办法的规定计算应纳税额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https://d.book118.com/128036121124006043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专项附加扣除暂行办法解读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2024-09-23T13:39:44.557</cp:lastPrinted>
  <dcterms:created xsi:type="dcterms:W3CDTF">2024-09-23T05:39:44Z</dcterms:created>
  <dcterms:modified xsi:type="dcterms:W3CDTF">2024-09-23T05:39:46Z</dcterms:modified>
</cp:coreProperties>
</file>