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2637F0-ABAB-4E15-B797-7F78580C26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71B7FA-24F5-4597-A059-5A9BE9B5E5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8CCB42-313E-40FE-94A5-98E173280D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682BF8-8C7C-4BE0-AF0C-D8B6692794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04C5CD6-4493-4D90-BB10-1F73633886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5E8B064-DDA4-423D-B37A-134090A8CD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94D5A17-A7A2-425F-88BA-35D8C9474B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D4423F-93A8-4FF0-B75A-29EE11D0BA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60542D-DC1F-490F-A63F-AAAE8577DD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52B598-68EB-4CF6-881E-6BA1F94841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9A793F-5988-40EE-AC7D-455FBF12F6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8044075006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机关事务管理机构建设课件\n## 1.机关事务管理机构概述\n### 1.1机关事务管理机构的定义与职责\n### 1.2机关事务管理机构的组织结构与人员配置\n### 1.3机关事务管理机构的发展历程与挑战\n## 2.机关事务管理机构建设的重要性\n### 2.1保障机关正常运行，提高工作效率\n### 2.2促进机关党风廉政建设，预防腐败\n### 2.3提升机关形象，增强公众信任度\n## 3.机关事务管理机构建设的指导原则\n### 3.1坚持政治性、先进性、群众性的原则\n### 3.2坚持科学化、规范化、制度化的原则\n### 3.3坚持效率优先、兼顾公平的原则\n## 4.机关事务管理机构建设的具体措施\n### 4.1加强组织机构建设，优化人员配置\n### 4.2完善制度建设，强化执行力度\n### 4.3加强信息化建设，提高管理水平\n## 5.机关事务管理机构建设的实践案例分析\n### 5.1国内优秀机关事务管理机构建设案例\n### 5.2国际先进机关事务管理机构建设经验\n### 5.3案例分析总结与启示\n## 6.机关事务管理机构建设的未来展望\n### 6.1机关事务管理机构建设的机遇与挑战\n### 6.2机关事务管理机构建设的长远规划\n### 6.3机关事务管理机构建设的持续改进与优化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 sz="6600"/>
              <a:t>机关事务管理机构建设课件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机关事务管理机构概述</a:t>
            </a:r>
            <a:endParaRPr/>
          </a:p>
        </p:txBody>
      </p:sp>
      <p:sp>
        <p:nvSpPr>
          <p:cNvPr id="11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08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0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机关事务管理机构是负责政府机关日常运行的专门机构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负责机关办公用品采购、设备维护、车辆管理等工作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负责机关内部事务的组织、协调与实施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负责机关预算编制、执行与监督</a:t>
                </a:r>
                <a:endParaRPr/>
              </a:p>
            </p:txBody>
          </p:sp>
        </p:grpSp>
        <p:grpSp>
          <p:nvGrpSpPr>
            <p:cNvPr id="211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1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机关事务管理机构的主要职责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保障机关正常运转，提高工作效率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促进机关党风廉政建设，预防腐败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提升机关形象，增强公众信任度</a:t>
                </a:r>
                <a:endParaRPr/>
              </a:p>
            </p:txBody>
          </p:sp>
        </p:grpSp>
        <p:grpSp>
          <p:nvGrpSpPr>
            <p:cNvPr id="214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1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机关事务管理机构的工作特点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政治性：严格遵守党的纪律，坚持党的基本路线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先进性：在工作中发挥党员的先锋模范作用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群众性：密切联系群众，倾听群众意见，解决群众困难</a:t>
                </a:r>
                <a:endParaRPr/>
              </a:p>
            </p:txBody>
          </p:sp>
        </p:grpSp>
      </p:grpSp>
      <p:sp>
        <p:nvSpPr>
          <p:cNvPr id="21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机关事务管理机构的定义与职责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9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20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21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机关事务管理机构的组织结构</a:t>
                </a:r>
                <a:endParaRPr/>
              </a:p>
            </p:txBody>
          </p:sp>
          <p:sp>
            <p:nvSpPr>
              <p:cNvPr id="222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决策层：负责制定机构发展战略与目标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管理层：负责组织实施决策层制定的战略与目标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操作层：负责具体事务的处理与执行</a:t>
                </a:r>
                <a:endParaRPr/>
              </a:p>
            </p:txBody>
          </p:sp>
        </p:grpSp>
        <p:grpSp>
          <p:nvGrpSpPr>
            <p:cNvPr id="223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2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机关事务管理机构的人员配置</a:t>
                </a:r>
                <a:endParaRPr/>
              </a:p>
            </p:txBody>
          </p:sp>
          <p:sp>
            <p:nvSpPr>
              <p:cNvPr id="22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人员数量：根据机关规模与工作任务合理配置人员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人员素质：选拔政治素质高、业务能力强的人员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人员培训：定期对人员进行培训，提高工作效率与服务质量</a:t>
                </a:r>
                <a:endParaRPr/>
              </a:p>
            </p:txBody>
          </p:sp>
        </p:grpSp>
        <p:grpSp>
          <p:nvGrpSpPr>
            <p:cNvPr id="226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2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机关事务管理机构的激励机制</a:t>
                </a:r>
                <a:endParaRPr/>
              </a:p>
            </p:txBody>
          </p:sp>
          <p:sp>
            <p:nvSpPr>
              <p:cNvPr id="22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晋升机制：根据工作业绩与能力选拔干部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薪酬机制：根据岗位职责与绩效发放薪酬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荣誉机制：表彰与奖励在工作中表现优秀的员工</a:t>
                </a:r>
                <a:endParaRPr/>
              </a:p>
            </p:txBody>
          </p:sp>
        </p:grpSp>
      </p:grpSp>
      <p:pic>
        <p:nvPicPr>
          <p:cNvPr id="229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机关事务管理机构的组织结构与人员配置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31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2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33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机关事务管理机构的发展历程</a:t>
                </a:r>
                <a:endParaRPr/>
              </a:p>
            </p:txBody>
          </p:sp>
          <p:sp>
            <p:nvSpPr>
              <p:cNvPr id="23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创立初期：主要负责机关内部事务的组织与协调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发展阶段：逐渐承担起机关预算编制、执行与监督的职责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改革时期：随着政府职能的转变，加强自身建设，提高管理水平</a:t>
                </a:r>
                <a:endParaRPr/>
              </a:p>
            </p:txBody>
          </p:sp>
          <p:sp>
            <p:nvSpPr>
              <p:cNvPr id="24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机关事务管理机构面临的挑战</a:t>
                </a:r>
                <a:endParaRPr/>
              </a:p>
            </p:txBody>
          </p:sp>
          <p:sp>
            <p:nvSpPr>
              <p:cNvPr id="24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职责定位不明确：需要进一步明确职责范围，提高工作效率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人员配置不合理：需要优化人员配置，提高人员素质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管理手段落后：需要加强信息化建设，提高管理水平</a:t>
                </a:r>
                <a:endParaRPr/>
              </a:p>
            </p:txBody>
          </p:sp>
          <p:sp>
            <p:nvSpPr>
              <p:cNvPr id="24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机关事务管理机构的发展历程与挑战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机关事务管理机构建设的重要性</a:t>
            </a:r>
            <a:endParaRPr/>
          </a:p>
        </p:txBody>
      </p:sp>
      <p:sp>
        <p:nvSpPr>
          <p:cNvPr id="25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保障机关正常运行，提高工作效率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机关事务管理机构是机关正常运行的保障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负责机关办公用品采购、设备维护、车辆管理等工作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负责机关内部事务的组织、协调与实施</a:t>
                </a:r>
                <a:endParaRPr/>
              </a:p>
            </p:txBody>
          </p:sp>
          <p:pic>
            <p:nvPicPr>
              <p:cNvPr id="26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机关事务管理机构提高工作效率的途径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优化工作流程，减少不必要的工作环节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提高人员素质，提升工作质量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加强信息化建设，提高管理水平</a:t>
                </a:r>
                <a:endParaRPr/>
              </a:p>
            </p:txBody>
          </p:sp>
          <p:pic>
            <p:nvPicPr>
              <p:cNvPr id="26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机关事务管理机构在党风廉政建设中的重要作用</a:t>
                </a:r>
                <a:endParaRPr/>
              </a:p>
            </p:txBody>
          </p:sp>
          <p:sp>
            <p:nvSpPr>
              <p:cNvPr id="27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严格执行党的纪律，遵守国家法律法规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加强对机关事务的监督与管理，防止腐败现象的发生</a:t>
                </a:r>
                <a:endParaRPr/>
              </a:p>
            </p:txBody>
          </p:sp>
          <p:sp>
            <p:nvSpPr>
              <p:cNvPr id="27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机关事务管理机构预防腐败的措施</a:t>
                </a:r>
                <a:endParaRPr/>
              </a:p>
            </p:txBody>
          </p:sp>
          <p:sp>
            <p:nvSpPr>
              <p:cNvPr id="28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加强制度建设，强化执行力度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提高人员素质，增强廉洁自律意识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加强对权力运行的监督，确保权力在阳光下运行</a:t>
                </a:r>
                <a:endParaRPr/>
              </a:p>
            </p:txBody>
          </p:sp>
          <p:sp>
            <p:nvSpPr>
              <p:cNvPr id="28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促进机关党风廉政建设，预防腐败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机关事务管理机构在提升机关形象中的重要作用</a:t>
                </a:r>
                <a:endParaRPr/>
              </a:p>
            </p:txBody>
          </p:sp>
          <p:sp>
            <p:nvSpPr>
              <p:cNvPr id="29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通过高效、规范的工作，提升机关整体形象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通过优质的服务，赢得公众的信任与支持</a:t>
                </a:r>
                <a:endParaRPr/>
              </a:p>
            </p:txBody>
          </p:sp>
          <p:sp>
            <p:nvSpPr>
              <p:cNvPr id="29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机关事务管理机构增强公众信任度的措施</a:t>
                </a:r>
                <a:endParaRPr/>
              </a:p>
            </p:txBody>
          </p:sp>
          <p:sp>
            <p:nvSpPr>
              <p:cNvPr id="29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加强信息公开，提高透明度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密切联系群众，倾听群众意见，解决群众困难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加强机关文化建设，提高机关的凝聚力与向心力</a:t>
                </a:r>
                <a:endParaRPr/>
              </a:p>
            </p:txBody>
          </p:sp>
          <p:sp>
            <p:nvSpPr>
              <p:cNvPr id="29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提升机关形象，增强公众信任度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机关事务管理机构建设的指导原则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12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13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政治性原则：严格遵守党的纪律，坚持党的基本路线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15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16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先进性原则：在工作中发挥党员的先锋模范作用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18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19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群众性原则：密切联系群众，倾听群众意见，解决群众困难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21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坚持政治性、先进性、群众性的原则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坚持科学化、规范化、制度化的原则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6" y="1998403"/>
            <a:ext cx="10790199" cy="3908001"/>
            <a:chOff x="660396" y="1998403"/>
            <a:chExt cx="10790199" cy="3908001"/>
          </a:xfrm>
        </p:grpSpPr>
        <p:grpSp>
          <p:nvGrpSpPr>
            <p:cNvPr id="25" name="Group 19"/>
            <p:cNvGrpSpPr/>
            <p:nvPr/>
          </p:nvGrpSpPr>
          <p:grpSpPr>
            <a:xfrm>
              <a:off x="660396" y="1998403"/>
              <a:ext cx="10790199" cy="1225768"/>
              <a:chOff x="660395" y="1262089"/>
              <a:chExt cx="10790199" cy="1044000"/>
            </a:xfrm>
          </p:grpSpPr>
          <p:sp>
            <p:nvSpPr>
              <p:cNvPr id="26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科学化原则：运用科学的方法与手段，提高管理水平</a:t>
                </a:r>
                <a:endParaRPr/>
              </a:p>
            </p:txBody>
          </p:sp>
          <p:cxnSp>
            <p:nvCxnSpPr>
              <p:cNvPr id="29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30" name="Group 18"/>
            <p:cNvGrpSpPr/>
            <p:nvPr/>
          </p:nvGrpSpPr>
          <p:grpSpPr>
            <a:xfrm>
              <a:off x="660396" y="3335232"/>
              <a:ext cx="10790199" cy="1235837"/>
              <a:chOff x="660395" y="2380713"/>
              <a:chExt cx="10790199" cy="1052575"/>
            </a:xfrm>
          </p:grpSpPr>
          <p:sp>
            <p:nvSpPr>
              <p:cNvPr id="31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33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规范化原则：建立规范的工作流程与管理制度，确保工作有序进行</a:t>
                </a:r>
                <a:endParaRPr/>
              </a:p>
            </p:txBody>
          </p:sp>
        </p:grpSp>
        <p:grpSp>
          <p:nvGrpSpPr>
            <p:cNvPr id="35" name="Group 17"/>
            <p:cNvGrpSpPr/>
            <p:nvPr/>
          </p:nvGrpSpPr>
          <p:grpSpPr>
            <a:xfrm>
              <a:off x="660396" y="4680636"/>
              <a:ext cx="10790199" cy="1225768"/>
              <a:chOff x="660395" y="3499337"/>
              <a:chExt cx="10790199" cy="1044000"/>
            </a:xfrm>
          </p:grpSpPr>
          <p:sp>
            <p:nvSpPr>
              <p:cNvPr id="36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7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38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制度化原则：加强制度建设，强化执行力度，提高工作效果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1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2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3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4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5" name="Group 18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809821" y="1823726"/>
            <a:ext cx="3286271" cy="4300566"/>
            <a:chOff x="7809821" y="1823726"/>
            <a:chExt cx="3286271" cy="4300566"/>
          </a:xfrm>
        </p:grpSpPr>
        <p:grpSp>
          <p:nvGrpSpPr>
            <p:cNvPr id="46" name="Group 43"/>
            <p:cNvGrpSpPr/>
            <p:nvPr/>
          </p:nvGrpSpPr>
          <p:grpSpPr>
            <a:xfrm>
              <a:off x="7809821" y="1823726"/>
              <a:ext cx="3286271" cy="1875094"/>
              <a:chOff x="7809821" y="1823726"/>
              <a:chExt cx="3286271" cy="1875094"/>
            </a:xfrm>
          </p:grpSpPr>
          <p:sp>
            <p:nvSpPr>
              <p:cNvPr id="47" name="TextBox 44" descr="{&quot;isTemplate&quot;:true,&quot;type&quot;:&quot;title&quot;,&quot;canOmit&quot;:true,&quot;range&quot;:0}"/>
              <p:cNvSpPr txBox="1"/>
              <p:nvPr/>
            </p:nvSpPr>
            <p:spPr>
              <a:xfrm>
                <a:off x="7809821" y="1823726"/>
                <a:ext cx="3286271" cy="187509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rm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>
                  <a:lnSpc>
                    <a:spcPct val="130000"/>
                  </a:lnSpc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效率优先原则：优化工作流程，提高工作效率，确保机关正常运行</a:t>
                </a:r>
                <a:endParaRPr/>
              </a:p>
            </p:txBody>
          </p:sp>
        </p:grpSp>
        <p:grpSp>
          <p:nvGrpSpPr>
            <p:cNvPr id="48" name="Group 45"/>
            <p:cNvGrpSpPr/>
            <p:nvPr/>
          </p:nvGrpSpPr>
          <p:grpSpPr>
            <a:xfrm>
              <a:off x="7809821" y="4249198"/>
              <a:ext cx="3286271" cy="1875094"/>
              <a:chOff x="7809821" y="4249198"/>
              <a:chExt cx="3286271" cy="1875094"/>
            </a:xfrm>
          </p:grpSpPr>
          <p:sp>
            <p:nvSpPr>
              <p:cNvPr id="49" name="TextBox 46" descr="{&quot;isTemplate&quot;:true,&quot;type&quot;:&quot;title&quot;,&quot;canOmit&quot;:true,&quot;range&quot;:0}"/>
              <p:cNvSpPr txBox="1"/>
              <p:nvPr/>
            </p:nvSpPr>
            <p:spPr>
              <a:xfrm>
                <a:off x="7809821" y="4249198"/>
                <a:ext cx="3286271" cy="187509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rm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>
                  <a:lnSpc>
                    <a:spcPct val="130000"/>
                  </a:lnSpc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兼顾公平原则：在提高效率的同时，关注公平问题，防止腐败现象的发生</a:t>
                </a:r>
                <a:endParaRPr/>
              </a:p>
            </p:txBody>
          </p:sp>
        </p:grpSp>
      </p:grpSp>
      <p:sp>
        <p:nvSpPr>
          <p:cNvPr id="5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435696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坚持效率优先、兼顾公平的原则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https://d.book118.com/128044075006006040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机关事务管理机构建设课件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2024-09-18T03:10:24.740</cp:lastPrinted>
  <dcterms:created xsi:type="dcterms:W3CDTF">2024-09-17T19:10:24Z</dcterms:created>
  <dcterms:modified xsi:type="dcterms:W3CDTF">2024-09-17T19:10:26Z</dcterms:modified>
</cp:coreProperties>
</file>