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69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330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3F033-AA7E-4678-9CE5-C01003B2D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563CD-4A59-45A9-9B6D-4EA2F6CDD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647A1B-4705-49FD-B8AA-5C266014B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7586CF-61A4-4446-A2BC-8F80C23FC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45536D-2662-4470-B9A8-18031DB94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1B61A4-0E25-4DC6-8E6C-703EE64CC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81EB13-BB11-4803-9F11-F8DF3DC14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616D50-3789-44D7-BE1E-969691DBC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2DBC78-1A5D-4A94-BF1B-AB42DFE6E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FAEAA-C3ED-4953-9B05-EB4D21715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10D4C2-7444-4A06-8B2F-64BE061E4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688" r:id="rId2"/>
    <p:sldLayoutId id="2147486689" r:id="rId3"/>
    <p:sldLayoutId id="2147486690" r:id="rId4"/>
    <p:sldLayoutId id="2147486691" r:id="rId5"/>
    <p:sldLayoutId id="2147486692" r:id="rId6"/>
    <p:sldLayoutId id="2147486693" r:id="rId7"/>
    <p:sldLayoutId id="2147486694" r:id="rId8"/>
    <p:sldLayoutId id="2147486695" r:id="rId9"/>
    <p:sldLayoutId id="2147486696" r:id="rId10"/>
    <p:sldLayoutId id="2147486697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18" Type="http://schemas.openxmlformats.org/officeDocument/2006/relationships/tags" Target="../tags/tag127.xml" /><Relationship Id="rId19" Type="http://schemas.openxmlformats.org/officeDocument/2006/relationships/tags" Target="../tags/tag128.xml" /><Relationship Id="rId2" Type="http://schemas.openxmlformats.org/officeDocument/2006/relationships/tags" Target="../tags/tag111.xml" /><Relationship Id="rId20" Type="http://schemas.openxmlformats.org/officeDocument/2006/relationships/tags" Target="../tags/tag129.xml" /><Relationship Id="rId21" Type="http://schemas.openxmlformats.org/officeDocument/2006/relationships/tags" Target="../tags/tag130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17" Type="http://schemas.openxmlformats.org/officeDocument/2006/relationships/tags" Target="../tags/tag155.xml" /><Relationship Id="rId18" Type="http://schemas.openxmlformats.org/officeDocument/2006/relationships/tags" Target="../tags/tag156.xml" /><Relationship Id="rId19" Type="http://schemas.openxmlformats.org/officeDocument/2006/relationships/tags" Target="../tags/tag157.xml" /><Relationship Id="rId2" Type="http://schemas.openxmlformats.org/officeDocument/2006/relationships/tags" Target="../tags/tag140.xml" /><Relationship Id="rId20" Type="http://schemas.openxmlformats.org/officeDocument/2006/relationships/tags" Target="../tags/tag158.xml" /><Relationship Id="rId21" Type="http://schemas.openxmlformats.org/officeDocument/2006/relationships/tags" Target="../tags/tag159.xml" /><Relationship Id="rId22" Type="http://schemas.openxmlformats.org/officeDocument/2006/relationships/tags" Target="../tags/tag160.xml" /><Relationship Id="rId23" Type="http://schemas.openxmlformats.org/officeDocument/2006/relationships/tags" Target="../tags/tag161.xml" /><Relationship Id="rId24" Type="http://schemas.openxmlformats.org/officeDocument/2006/relationships/tags" Target="../tags/tag162.xml" /><Relationship Id="rId25" Type="http://schemas.openxmlformats.org/officeDocument/2006/relationships/tags" Target="../tags/tag163.xml" /><Relationship Id="rId26" Type="http://schemas.openxmlformats.org/officeDocument/2006/relationships/tags" Target="../tags/tag164.xml" /><Relationship Id="rId27" Type="http://schemas.openxmlformats.org/officeDocument/2006/relationships/tags" Target="../tags/tag165.xml" /><Relationship Id="rId28" Type="http://schemas.openxmlformats.org/officeDocument/2006/relationships/tags" Target="../tags/tag166.xml" /><Relationship Id="rId29" Type="http://schemas.openxmlformats.org/officeDocument/2006/relationships/tags" Target="../tags/tag167.xml" /><Relationship Id="rId3" Type="http://schemas.openxmlformats.org/officeDocument/2006/relationships/tags" Target="../tags/tag141.xml" /><Relationship Id="rId30" Type="http://schemas.openxmlformats.org/officeDocument/2006/relationships/tags" Target="../tags/tag168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17" Type="http://schemas.openxmlformats.org/officeDocument/2006/relationships/tags" Target="../tags/tag187.xml" /><Relationship Id="rId18" Type="http://schemas.openxmlformats.org/officeDocument/2006/relationships/tags" Target="../tags/tag188.xml" /><Relationship Id="rId19" Type="http://schemas.openxmlformats.org/officeDocument/2006/relationships/tags" Target="../tags/tag189.xml" /><Relationship Id="rId2" Type="http://schemas.openxmlformats.org/officeDocument/2006/relationships/tags" Target="../tags/tag172.xml" /><Relationship Id="rId20" Type="http://schemas.openxmlformats.org/officeDocument/2006/relationships/tags" Target="../tags/tag190.xml" /><Relationship Id="rId21" Type="http://schemas.openxmlformats.org/officeDocument/2006/relationships/tags" Target="../tags/tag191.xml" /><Relationship Id="rId22" Type="http://schemas.openxmlformats.org/officeDocument/2006/relationships/tags" Target="../tags/tag192.xml" /><Relationship Id="rId23" Type="http://schemas.openxmlformats.org/officeDocument/2006/relationships/tags" Target="../tags/tag193.xml" /><Relationship Id="rId24" Type="http://schemas.openxmlformats.org/officeDocument/2006/relationships/tags" Target="../tags/tag194.xml" /><Relationship Id="rId25" Type="http://schemas.openxmlformats.org/officeDocument/2006/relationships/tags" Target="../tags/tag195.xml" /><Relationship Id="rId26" Type="http://schemas.openxmlformats.org/officeDocument/2006/relationships/tags" Target="../tags/tag196.xml" /><Relationship Id="rId27" Type="http://schemas.openxmlformats.org/officeDocument/2006/relationships/tags" Target="../tags/tag197.xml" /><Relationship Id="rId28" Type="http://schemas.openxmlformats.org/officeDocument/2006/relationships/tags" Target="../tags/tag198.xml" /><Relationship Id="rId29" Type="http://schemas.openxmlformats.org/officeDocument/2006/relationships/tags" Target="../tags/tag199.xml" /><Relationship Id="rId3" Type="http://schemas.openxmlformats.org/officeDocument/2006/relationships/tags" Target="../tags/tag173.xml" /><Relationship Id="rId30" Type="http://schemas.openxmlformats.org/officeDocument/2006/relationships/tags" Target="../tags/tag200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17" Type="http://schemas.openxmlformats.org/officeDocument/2006/relationships/tags" Target="../tags/tag216.xml" /><Relationship Id="rId18" Type="http://schemas.openxmlformats.org/officeDocument/2006/relationships/tags" Target="../tags/tag217.xml" /><Relationship Id="rId19" Type="http://schemas.openxmlformats.org/officeDocument/2006/relationships/tags" Target="../tags/tag218.xml" /><Relationship Id="rId2" Type="http://schemas.openxmlformats.org/officeDocument/2006/relationships/tags" Target="../tags/tag201.xml" /><Relationship Id="rId20" Type="http://schemas.openxmlformats.org/officeDocument/2006/relationships/tags" Target="../tags/tag219.xml" /><Relationship Id="rId21" Type="http://schemas.openxmlformats.org/officeDocument/2006/relationships/tags" Target="../tags/tag220.xml" /><Relationship Id="rId22" Type="http://schemas.openxmlformats.org/officeDocument/2006/relationships/tags" Target="../tags/tag221.xml" /><Relationship Id="rId23" Type="http://schemas.openxmlformats.org/officeDocument/2006/relationships/tags" Target="../tags/tag222.xml" /><Relationship Id="rId24" Type="http://schemas.openxmlformats.org/officeDocument/2006/relationships/tags" Target="../tags/tag223.xml" /><Relationship Id="rId25" Type="http://schemas.openxmlformats.org/officeDocument/2006/relationships/tags" Target="../tags/tag224.xml" /><Relationship Id="rId26" Type="http://schemas.openxmlformats.org/officeDocument/2006/relationships/tags" Target="../tags/tag225.xml" /><Relationship Id="rId27" Type="http://schemas.openxmlformats.org/officeDocument/2006/relationships/tags" Target="../tags/tag226.xml" /><Relationship Id="rId28" Type="http://schemas.openxmlformats.org/officeDocument/2006/relationships/tags" Target="../tags/tag227.xml" /><Relationship Id="rId29" Type="http://schemas.openxmlformats.org/officeDocument/2006/relationships/tags" Target="../tags/tag228.xml" /><Relationship Id="rId3" Type="http://schemas.openxmlformats.org/officeDocument/2006/relationships/tags" Target="../tags/tag202.xml" /><Relationship Id="rId30" Type="http://schemas.openxmlformats.org/officeDocument/2006/relationships/tags" Target="../tags/tag229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14" Type="http://schemas.openxmlformats.org/officeDocument/2006/relationships/tags" Target="../tags/tag242.xml" /><Relationship Id="rId15" Type="http://schemas.openxmlformats.org/officeDocument/2006/relationships/tags" Target="../tags/tag243.xml" /><Relationship Id="rId16" Type="http://schemas.openxmlformats.org/officeDocument/2006/relationships/tags" Target="../tags/tag244.xml" /><Relationship Id="rId17" Type="http://schemas.openxmlformats.org/officeDocument/2006/relationships/tags" Target="../tags/tag245.xml" /><Relationship Id="rId18" Type="http://schemas.openxmlformats.org/officeDocument/2006/relationships/tags" Target="../tags/tag246.xml" /><Relationship Id="rId19" Type="http://schemas.openxmlformats.org/officeDocument/2006/relationships/tags" Target="../tags/tag247.xml" /><Relationship Id="rId2" Type="http://schemas.openxmlformats.org/officeDocument/2006/relationships/tags" Target="../tags/tag230.xml" /><Relationship Id="rId20" Type="http://schemas.openxmlformats.org/officeDocument/2006/relationships/tags" Target="../tags/tag248.xml" /><Relationship Id="rId21" Type="http://schemas.openxmlformats.org/officeDocument/2006/relationships/tags" Target="../tags/tag249.xml" /><Relationship Id="rId22" Type="http://schemas.openxmlformats.org/officeDocument/2006/relationships/tags" Target="../tags/tag250.xml" /><Relationship Id="rId23" Type="http://schemas.openxmlformats.org/officeDocument/2006/relationships/tags" Target="../tags/tag251.xml" /><Relationship Id="rId24" Type="http://schemas.openxmlformats.org/officeDocument/2006/relationships/tags" Target="../tags/tag252.xml" /><Relationship Id="rId25" Type="http://schemas.openxmlformats.org/officeDocument/2006/relationships/tags" Target="../tags/tag253.xml" /><Relationship Id="rId26" Type="http://schemas.openxmlformats.org/officeDocument/2006/relationships/tags" Target="../tags/tag254.xml" /><Relationship Id="rId27" Type="http://schemas.openxmlformats.org/officeDocument/2006/relationships/tags" Target="../tags/tag255.xml" /><Relationship Id="rId28" Type="http://schemas.openxmlformats.org/officeDocument/2006/relationships/tags" Target="../tags/tag256.xml" /><Relationship Id="rId29" Type="http://schemas.openxmlformats.org/officeDocument/2006/relationships/tags" Target="../tags/tag257.xml" /><Relationship Id="rId3" Type="http://schemas.openxmlformats.org/officeDocument/2006/relationships/tags" Target="../tags/tag231.xml" /><Relationship Id="rId30" Type="http://schemas.openxmlformats.org/officeDocument/2006/relationships/tags" Target="../tags/tag258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7.xml" /><Relationship Id="rId11" Type="http://schemas.openxmlformats.org/officeDocument/2006/relationships/tags" Target="../tags/tag268.xml" /><Relationship Id="rId12" Type="http://schemas.openxmlformats.org/officeDocument/2006/relationships/tags" Target="../tags/tag269.xml" /><Relationship Id="rId13" Type="http://schemas.openxmlformats.org/officeDocument/2006/relationships/tags" Target="../tags/tag270.xml" /><Relationship Id="rId14" Type="http://schemas.openxmlformats.org/officeDocument/2006/relationships/tags" Target="../tags/tag271.xml" /><Relationship Id="rId15" Type="http://schemas.openxmlformats.org/officeDocument/2006/relationships/tags" Target="../tags/tag272.xml" /><Relationship Id="rId16" Type="http://schemas.openxmlformats.org/officeDocument/2006/relationships/tags" Target="../tags/tag273.xml" /><Relationship Id="rId17" Type="http://schemas.openxmlformats.org/officeDocument/2006/relationships/tags" Target="../tags/tag274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tags" Target="../tags/tag263.xml" /><Relationship Id="rId7" Type="http://schemas.openxmlformats.org/officeDocument/2006/relationships/tags" Target="../tags/tag264.xml" /><Relationship Id="rId8" Type="http://schemas.openxmlformats.org/officeDocument/2006/relationships/tags" Target="../tags/tag265.xml" /><Relationship Id="rId9" Type="http://schemas.openxmlformats.org/officeDocument/2006/relationships/tags" Target="../tags/tag26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5.xml" /><Relationship Id="rId3" Type="http://schemas.openxmlformats.org/officeDocument/2006/relationships/tags" Target="../tags/tag276.xml" /><Relationship Id="rId4" Type="http://schemas.openxmlformats.org/officeDocument/2006/relationships/tags" Target="../tags/tag27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2.xml" /><Relationship Id="rId11" Type="http://schemas.openxmlformats.org/officeDocument/2006/relationships/tags" Target="../tags/tag303.xml" /><Relationship Id="rId12" Type="http://schemas.openxmlformats.org/officeDocument/2006/relationships/tags" Target="../tags/tag304.xml" /><Relationship Id="rId13" Type="http://schemas.openxmlformats.org/officeDocument/2006/relationships/tags" Target="../tags/tag305.xml" /><Relationship Id="rId14" Type="http://schemas.openxmlformats.org/officeDocument/2006/relationships/tags" Target="../tags/tag306.xml" /><Relationship Id="rId15" Type="http://schemas.openxmlformats.org/officeDocument/2006/relationships/tags" Target="../tags/tag307.xml" /><Relationship Id="rId16" Type="http://schemas.openxmlformats.org/officeDocument/2006/relationships/tags" Target="../tags/tag308.xml" /><Relationship Id="rId17" Type="http://schemas.openxmlformats.org/officeDocument/2006/relationships/tags" Target="../tags/tag309.xml" /><Relationship Id="rId2" Type="http://schemas.openxmlformats.org/officeDocument/2006/relationships/tags" Target="../tags/tag294.xml" /><Relationship Id="rId3" Type="http://schemas.openxmlformats.org/officeDocument/2006/relationships/tags" Target="../tags/tag295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tags" Target="../tags/tag298.xml" /><Relationship Id="rId7" Type="http://schemas.openxmlformats.org/officeDocument/2006/relationships/tags" Target="../tags/tag299.xml" /><Relationship Id="rId8" Type="http://schemas.openxmlformats.org/officeDocument/2006/relationships/tags" Target="../tags/tag300.xml" /><Relationship Id="rId9" Type="http://schemas.openxmlformats.org/officeDocument/2006/relationships/tags" Target="../tags/tag30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8.xml" /><Relationship Id="rId11" Type="http://schemas.openxmlformats.org/officeDocument/2006/relationships/tags" Target="../tags/tag319.xml" /><Relationship Id="rId12" Type="http://schemas.openxmlformats.org/officeDocument/2006/relationships/tags" Target="../tags/tag320.xml" /><Relationship Id="rId13" Type="http://schemas.openxmlformats.org/officeDocument/2006/relationships/tags" Target="../tags/tag321.xml" /><Relationship Id="rId14" Type="http://schemas.openxmlformats.org/officeDocument/2006/relationships/tags" Target="../tags/tag322.xml" /><Relationship Id="rId15" Type="http://schemas.openxmlformats.org/officeDocument/2006/relationships/tags" Target="../tags/tag323.xml" /><Relationship Id="rId16" Type="http://schemas.openxmlformats.org/officeDocument/2006/relationships/tags" Target="../tags/tag324.xml" /><Relationship Id="rId17" Type="http://schemas.openxmlformats.org/officeDocument/2006/relationships/tags" Target="../tags/tag325.xml" /><Relationship Id="rId18" Type="http://schemas.openxmlformats.org/officeDocument/2006/relationships/tags" Target="../tags/tag326.xml" /><Relationship Id="rId19" Type="http://schemas.openxmlformats.org/officeDocument/2006/relationships/tags" Target="../tags/tag327.xml" /><Relationship Id="rId2" Type="http://schemas.openxmlformats.org/officeDocument/2006/relationships/tags" Target="../tags/tag310.xml" /><Relationship Id="rId20" Type="http://schemas.openxmlformats.org/officeDocument/2006/relationships/tags" Target="../tags/tag328.xml" /><Relationship Id="rId21" Type="http://schemas.openxmlformats.org/officeDocument/2006/relationships/tags" Target="../tags/tag329.xml" /><Relationship Id="rId3" Type="http://schemas.openxmlformats.org/officeDocument/2006/relationships/tags" Target="../tags/tag311.xml" /><Relationship Id="rId4" Type="http://schemas.openxmlformats.org/officeDocument/2006/relationships/tags" Target="../tags/tag312.xml" /><Relationship Id="rId5" Type="http://schemas.openxmlformats.org/officeDocument/2006/relationships/tags" Target="../tags/tag313.xml" /><Relationship Id="rId6" Type="http://schemas.openxmlformats.org/officeDocument/2006/relationships/tags" Target="../tags/tag314.xml" /><Relationship Id="rId7" Type="http://schemas.openxmlformats.org/officeDocument/2006/relationships/tags" Target="../tags/tag315.xml" /><Relationship Id="rId8" Type="http://schemas.openxmlformats.org/officeDocument/2006/relationships/tags" Target="../tags/tag316.xml" /><Relationship Id="rId9" Type="http://schemas.openxmlformats.org/officeDocument/2006/relationships/tags" Target="../tags/tag31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4704606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肱骨髁间骨折课件大纲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汇报人：小无名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肱骨髁间骨折概述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肱骨髁间骨折的治疗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肱骨髁间骨折的诊断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肱骨髁间骨折的并发症及处理方法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肱骨髁间骨折的预防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肱骨髁间骨折概述</a:t>
            </a:r>
            <a:endParaRPr lang="zh-CN" altLang="en-US"/>
          </a:p>
        </p:txBody>
      </p:sp>
      <p:sp>
        <p:nvSpPr>
          <p:cNvPr id="10489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肱骨髁间骨折的定义</a:t>
            </a:r>
            <a:endParaRPr lang="zh-CN" altLang="en-US"/>
          </a:p>
        </p:txBody>
      </p:sp>
      <p:sp>
        <p:nvSpPr>
          <p:cNvPr id="104894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926919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48" name="矩形 65"/>
          <p:cNvSpPr/>
          <p:nvPr>
            <p:custDataLst>
              <p:tags r:id="rId3"/>
            </p:custDataLst>
          </p:nvPr>
        </p:nvSpPr>
        <p:spPr>
          <a:xfrm>
            <a:off x="1827458" y="2090756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文本框 66"/>
          <p:cNvSpPr txBox="1"/>
          <p:nvPr>
            <p:custDataLst>
              <p:tags r:id="rId4"/>
            </p:custDataLst>
          </p:nvPr>
        </p:nvSpPr>
        <p:spPr>
          <a:xfrm>
            <a:off x="2159924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肱骨髁间骨折是指发生在肱骨远端内外髁部位的骨折，常因跌倒或交通事故引起。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5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457394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矩形 69"/>
          <p:cNvSpPr/>
          <p:nvPr>
            <p:custDataLst>
              <p:tags r:id="rId6"/>
            </p:custDataLst>
          </p:nvPr>
        </p:nvSpPr>
        <p:spPr>
          <a:xfrm>
            <a:off x="6357375" y="2090756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文本框 70"/>
          <p:cNvSpPr txBox="1"/>
          <p:nvPr>
            <p:custDataLst>
              <p:tags r:id="rId7"/>
            </p:custDataLst>
          </p:nvPr>
        </p:nvSpPr>
        <p:spPr>
          <a:xfrm>
            <a:off x="6690400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肱骨髁间骨折是一种关节内骨折，处理不当会影响关节功能。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5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926919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60" name="文本框 74"/>
          <p:cNvSpPr txBox="1"/>
          <p:nvPr>
            <p:custDataLst>
              <p:tags r:id="rId9"/>
            </p:custDataLst>
          </p:nvPr>
        </p:nvSpPr>
        <p:spPr>
          <a:xfrm>
            <a:off x="2159924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肱骨髁间骨折的分类有多种，如A型、B型、C型等，不同类型的骨折处理方法不同。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62" name="矩形 73"/>
          <p:cNvSpPr/>
          <p:nvPr>
            <p:custDataLst>
              <p:tags r:id="rId10"/>
            </p:custDataLst>
          </p:nvPr>
        </p:nvSpPr>
        <p:spPr>
          <a:xfrm>
            <a:off x="1827458" y="4315204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08242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矩形 84"/>
          <p:cNvSpPr/>
          <p:nvPr>
            <p:custDataLst>
              <p:tags r:id="rId12"/>
            </p:custDataLst>
          </p:nvPr>
        </p:nvSpPr>
        <p:spPr>
          <a:xfrm>
            <a:off x="6408782" y="4315204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文本框 85"/>
          <p:cNvSpPr txBox="1"/>
          <p:nvPr>
            <p:custDataLst>
              <p:tags r:id="rId13"/>
            </p:custDataLst>
          </p:nvPr>
        </p:nvSpPr>
        <p:spPr>
          <a:xfrm>
            <a:off x="6741248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肱骨髁间骨折的诊断主要依据X线检查，可明确骨折的类型和移位情况。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肱骨髁间骨折的分类</a:t>
            </a:r>
            <a:endParaRPr lang="zh-CN" altLang="en-US"/>
          </a:p>
        </p:txBody>
      </p:sp>
      <p:sp>
        <p:nvSpPr>
          <p:cNvPr id="104900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53873" y="1780267"/>
            <a:ext cx="792419" cy="230577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073458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任意多边形 18"/>
          <p:cNvSpPr/>
          <p:nvPr>
            <p:custDataLst>
              <p:tags r:id="rId4"/>
            </p:custDataLst>
          </p:nvPr>
        </p:nvSpPr>
        <p:spPr>
          <a:xfrm>
            <a:off x="641526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任意多边形 19"/>
          <p:cNvSpPr/>
          <p:nvPr>
            <p:custDataLst>
              <p:tags r:id="rId5"/>
            </p:custDataLst>
          </p:nvPr>
        </p:nvSpPr>
        <p:spPr>
          <a:xfrm flipV="1">
            <a:off x="6297157" y="1941699"/>
            <a:ext cx="2305771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771106" y="178086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791879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任意多边形 4"/>
          <p:cNvSpPr/>
          <p:nvPr>
            <p:custDataLst>
              <p:tags r:id="rId8"/>
            </p:custDataLst>
          </p:nvPr>
        </p:nvSpPr>
        <p:spPr>
          <a:xfrm>
            <a:off x="113368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任意多边形 5"/>
          <p:cNvSpPr/>
          <p:nvPr>
            <p:custDataLst>
              <p:tags r:id="rId9"/>
            </p:custDataLst>
          </p:nvPr>
        </p:nvSpPr>
        <p:spPr>
          <a:xfrm flipV="1">
            <a:off x="1014984" y="194169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13368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按骨折部位：分为髁上骨折、髁间骨折和髁下骨折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1526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按骨折方向：分为前倾型骨折和后倾型骨折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80446" y="179273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500625" y="436081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任意多边形 11"/>
          <p:cNvSpPr/>
          <p:nvPr>
            <p:custDataLst>
              <p:tags r:id="rId14"/>
            </p:custDataLst>
          </p:nvPr>
        </p:nvSpPr>
        <p:spPr>
          <a:xfrm>
            <a:off x="3842430" y="2545291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任意多边形 12"/>
          <p:cNvSpPr/>
          <p:nvPr>
            <p:custDataLst>
              <p:tags r:id="rId15"/>
            </p:custDataLst>
          </p:nvPr>
        </p:nvSpPr>
        <p:spPr>
          <a:xfrm flipV="1">
            <a:off x="3724323" y="1954163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626113" y="1815877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646292" y="4382775"/>
            <a:ext cx="753304" cy="207040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任意多边形 25"/>
          <p:cNvSpPr/>
          <p:nvPr>
            <p:custDataLst>
              <p:tags r:id="rId18"/>
            </p:custDataLst>
          </p:nvPr>
        </p:nvSpPr>
        <p:spPr>
          <a:xfrm>
            <a:off x="8987504" y="2568438"/>
            <a:ext cx="2070405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任意多边形 26"/>
          <p:cNvSpPr/>
          <p:nvPr>
            <p:custDataLst>
              <p:tags r:id="rId19"/>
            </p:custDataLst>
          </p:nvPr>
        </p:nvSpPr>
        <p:spPr>
          <a:xfrm flipV="1">
            <a:off x="8869991" y="197730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8988098" y="3225445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按骨折移位程度：分为完全性骨折和不完全性骨折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842430" y="3202299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按骨折形态：分为横形骨折、斜形骨折、粉碎性骨折等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肱骨髁间骨折的病因</a:t>
            </a:r>
            <a:endParaRPr lang="zh-CN" altLang="en-US"/>
          </a:p>
        </p:txBody>
      </p:sp>
      <p:sp>
        <p:nvSpPr>
          <p:cNvPr id="1049082" name="矩形 38"/>
          <p:cNvSpPr/>
          <p:nvPr>
            <p:custDataLst>
              <p:tags r:id="rId2"/>
            </p:custDataLst>
          </p:nvPr>
        </p:nvSpPr>
        <p:spPr>
          <a:xfrm rot="204112">
            <a:off x="2074159" y="1773936"/>
            <a:ext cx="3563288" cy="1859874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矩形 39"/>
          <p:cNvSpPr/>
          <p:nvPr>
            <p:custDataLst>
              <p:tags r:id="rId3"/>
            </p:custDataLst>
          </p:nvPr>
        </p:nvSpPr>
        <p:spPr>
          <a:xfrm>
            <a:off x="2078277" y="1774524"/>
            <a:ext cx="3563288" cy="185987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TextBox 2"/>
          <p:cNvSpPr txBox="1"/>
          <p:nvPr>
            <p:custDataLst>
              <p:tags r:id="rId4"/>
            </p:custDataLst>
          </p:nvPr>
        </p:nvSpPr>
        <p:spPr>
          <a:xfrm>
            <a:off x="2284733" y="191980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直接暴力：如跌倒时手肘着地，外力直接作用于肘部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88" name="矩形 100"/>
          <p:cNvSpPr/>
          <p:nvPr>
            <p:custDataLst>
              <p:tags r:id="rId5"/>
            </p:custDataLst>
          </p:nvPr>
        </p:nvSpPr>
        <p:spPr>
          <a:xfrm rot="204112">
            <a:off x="6546798" y="1773936"/>
            <a:ext cx="3563288" cy="1859874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矩形 101"/>
          <p:cNvSpPr/>
          <p:nvPr>
            <p:custDataLst>
              <p:tags r:id="rId6"/>
            </p:custDataLst>
          </p:nvPr>
        </p:nvSpPr>
        <p:spPr>
          <a:xfrm>
            <a:off x="6551504" y="1774524"/>
            <a:ext cx="3563288" cy="185987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TextBox 2"/>
          <p:cNvSpPr txBox="1"/>
          <p:nvPr>
            <p:custDataLst>
              <p:tags r:id="rId7"/>
            </p:custDataLst>
          </p:nvPr>
        </p:nvSpPr>
        <p:spPr>
          <a:xfrm>
            <a:off x="6758549" y="191980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间接暴力：如跌倒时手臂伸直手掌撑地，外力通过前臂传导至肘部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94" name="矩形 122"/>
          <p:cNvSpPr/>
          <p:nvPr>
            <p:custDataLst>
              <p:tags r:id="rId8"/>
            </p:custDataLst>
          </p:nvPr>
        </p:nvSpPr>
        <p:spPr>
          <a:xfrm rot="204112">
            <a:off x="4310479" y="4101426"/>
            <a:ext cx="3563288" cy="1859874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矩形 123"/>
          <p:cNvSpPr/>
          <p:nvPr>
            <p:custDataLst>
              <p:tags r:id="rId9"/>
            </p:custDataLst>
          </p:nvPr>
        </p:nvSpPr>
        <p:spPr>
          <a:xfrm>
            <a:off x="4314596" y="4102014"/>
            <a:ext cx="3563288" cy="185987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TextBox 2"/>
          <p:cNvSpPr txBox="1"/>
          <p:nvPr>
            <p:custDataLst>
              <p:tags r:id="rId10"/>
            </p:custDataLst>
          </p:nvPr>
        </p:nvSpPr>
        <p:spPr>
          <a:xfrm>
            <a:off x="4520465" y="424729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病理性骨折：如骨肿瘤、骨囊肿等病变导致骨质脆弱，轻微外力即可引起骨折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肱骨髁间骨折的症状</a:t>
            </a:r>
            <a:endParaRPr lang="zh-CN" altLang="en-US"/>
          </a:p>
        </p:txBody>
      </p:sp>
      <p:sp>
        <p:nvSpPr>
          <p:cNvPr id="1049136" name="椭圆 262"/>
          <p:cNvSpPr/>
          <p:nvPr>
            <p:custDataLst>
              <p:tags r:id="rId2"/>
            </p:custDataLst>
          </p:nvPr>
        </p:nvSpPr>
        <p:spPr>
          <a:xfrm>
            <a:off x="2687367" y="4101549"/>
            <a:ext cx="6813746" cy="178263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8" name="椭圆 263"/>
          <p:cNvSpPr/>
          <p:nvPr>
            <p:custDataLst>
              <p:tags r:id="rId3"/>
            </p:custDataLst>
          </p:nvPr>
        </p:nvSpPr>
        <p:spPr>
          <a:xfrm>
            <a:off x="3476649" y="4175998"/>
            <a:ext cx="5166079" cy="153086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0" name="椭圆 264"/>
          <p:cNvSpPr/>
          <p:nvPr>
            <p:custDataLst>
              <p:tags r:id="rId4"/>
            </p:custDataLst>
          </p:nvPr>
        </p:nvSpPr>
        <p:spPr>
          <a:xfrm>
            <a:off x="4215693" y="4395109"/>
            <a:ext cx="3687157" cy="109261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2" name="椭圆 265"/>
          <p:cNvSpPr/>
          <p:nvPr>
            <p:custDataLst>
              <p:tags r:id="rId5"/>
            </p:custDataLst>
          </p:nvPr>
        </p:nvSpPr>
        <p:spPr>
          <a:xfrm>
            <a:off x="4840340" y="4580324"/>
            <a:ext cx="2437632" cy="72234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4" name="椭圆 266"/>
          <p:cNvSpPr/>
          <p:nvPr>
            <p:custDataLst>
              <p:tags r:id="rId6"/>
            </p:custDataLst>
          </p:nvPr>
        </p:nvSpPr>
        <p:spPr>
          <a:xfrm>
            <a:off x="5480724" y="4769776"/>
            <a:ext cx="1402138" cy="415495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109245" y="4700774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6" name="椭圆 268"/>
          <p:cNvSpPr/>
          <p:nvPr>
            <p:custDataLst>
              <p:tags r:id="rId8"/>
            </p:custDataLst>
          </p:nvPr>
        </p:nvSpPr>
        <p:spPr>
          <a:xfrm flipV="1">
            <a:off x="3024507" y="4528270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8" name="椭圆 269"/>
          <p:cNvSpPr/>
          <p:nvPr>
            <p:custDataLst>
              <p:tags r:id="rId9"/>
            </p:custDataLst>
          </p:nvPr>
        </p:nvSpPr>
        <p:spPr>
          <a:xfrm flipV="1">
            <a:off x="3063244" y="4567613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0" name="椭圆 270"/>
          <p:cNvSpPr/>
          <p:nvPr>
            <p:custDataLst>
              <p:tags r:id="rId10"/>
            </p:custDataLst>
          </p:nvPr>
        </p:nvSpPr>
        <p:spPr>
          <a:xfrm flipV="1">
            <a:off x="7663356" y="3774094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12384" y="3880623"/>
            <a:ext cx="0" cy="178263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2" name="椭圆 272"/>
          <p:cNvSpPr/>
          <p:nvPr>
            <p:custDataLst>
              <p:tags r:id="rId12"/>
            </p:custDataLst>
          </p:nvPr>
        </p:nvSpPr>
        <p:spPr>
          <a:xfrm flipV="1">
            <a:off x="4165455" y="3657881"/>
            <a:ext cx="358997" cy="35898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344012" y="4046469"/>
            <a:ext cx="0" cy="9419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55657" y="3757146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4" name="椭圆 275"/>
          <p:cNvSpPr/>
          <p:nvPr>
            <p:custDataLst>
              <p:tags r:id="rId15"/>
            </p:custDataLst>
          </p:nvPr>
        </p:nvSpPr>
        <p:spPr>
          <a:xfrm flipV="1">
            <a:off x="6970918" y="3584642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6" name="椭圆 276"/>
          <p:cNvSpPr/>
          <p:nvPr>
            <p:custDataLst>
              <p:tags r:id="rId16"/>
            </p:custDataLst>
          </p:nvPr>
        </p:nvSpPr>
        <p:spPr>
          <a:xfrm flipV="1">
            <a:off x="7009656" y="3623985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8" name="椭圆 277"/>
          <p:cNvSpPr/>
          <p:nvPr>
            <p:custDataLst>
              <p:tags r:id="rId17"/>
            </p:custDataLst>
          </p:nvPr>
        </p:nvSpPr>
        <p:spPr>
          <a:xfrm flipV="1">
            <a:off x="3932423" y="4381793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81451" y="4488322"/>
            <a:ext cx="0" cy="10307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0" name="椭圆 279"/>
          <p:cNvSpPr/>
          <p:nvPr>
            <p:custDataLst>
              <p:tags r:id="rId19"/>
            </p:custDataLst>
          </p:nvPr>
        </p:nvSpPr>
        <p:spPr>
          <a:xfrm flipV="1">
            <a:off x="8350952" y="4600298"/>
            <a:ext cx="244537" cy="24452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472007" y="4871463"/>
            <a:ext cx="0" cy="3824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2" name="椭圆 281"/>
          <p:cNvSpPr/>
          <p:nvPr>
            <p:custDataLst>
              <p:tags r:id="rId21"/>
            </p:custDataLst>
          </p:nvPr>
        </p:nvSpPr>
        <p:spPr>
          <a:xfrm flipV="1">
            <a:off x="5035240" y="4889016"/>
            <a:ext cx="302904" cy="30289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84138" y="5240077"/>
            <a:ext cx="0" cy="6691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4" name="图形 15"/>
          <p:cNvSpPr/>
          <p:nvPr>
            <p:custDataLst>
              <p:tags r:id="rId23"/>
            </p:custDataLst>
          </p:nvPr>
        </p:nvSpPr>
        <p:spPr>
          <a:xfrm>
            <a:off x="5097583" y="4953780"/>
            <a:ext cx="173201" cy="16876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6" name="图形 19"/>
          <p:cNvSpPr/>
          <p:nvPr>
            <p:custDataLst>
              <p:tags r:id="rId24"/>
            </p:custDataLst>
          </p:nvPr>
        </p:nvSpPr>
        <p:spPr>
          <a:xfrm>
            <a:off x="8413901" y="4668695"/>
            <a:ext cx="118617" cy="10681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8" name="图形 27"/>
          <p:cNvSpPr/>
          <p:nvPr>
            <p:custDataLst>
              <p:tags r:id="rId25"/>
            </p:custDataLst>
          </p:nvPr>
        </p:nvSpPr>
        <p:spPr>
          <a:xfrm>
            <a:off x="4261089" y="3772883"/>
            <a:ext cx="167743" cy="12901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0" name="任意多边形: 形状 286"/>
          <p:cNvSpPr/>
          <p:nvPr>
            <p:custDataLst>
              <p:tags r:id="rId26"/>
            </p:custDataLst>
          </p:nvPr>
        </p:nvSpPr>
        <p:spPr>
          <a:xfrm>
            <a:off x="5472250" y="3725672"/>
            <a:ext cx="1243945" cy="124395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2" name="正文"/>
          <p:cNvSpPr txBox="1"/>
          <p:nvPr>
            <p:custDataLst>
              <p:tags r:id="rId27"/>
            </p:custDataLst>
          </p:nvPr>
        </p:nvSpPr>
        <p:spPr>
          <a:xfrm>
            <a:off x="1014984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疼痛：骨折部位剧烈疼痛，活动时加剧。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正文"/>
          <p:cNvSpPr txBox="1"/>
          <p:nvPr>
            <p:custDataLst>
              <p:tags r:id="rId28"/>
            </p:custDataLst>
          </p:nvPr>
        </p:nvSpPr>
        <p:spPr>
          <a:xfrm>
            <a:off x="9175340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功能障碍：骨折部位关节活动受限，无法正常屈伸。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正文"/>
          <p:cNvSpPr txBox="1"/>
          <p:nvPr>
            <p:custDataLst>
              <p:tags r:id="rId29"/>
            </p:custDataLst>
          </p:nvPr>
        </p:nvSpPr>
        <p:spPr>
          <a:xfrm>
            <a:off x="6993314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畸形：骨折部位可能出现畸形，如骨头突出或凹陷。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正文"/>
          <p:cNvSpPr txBox="1"/>
          <p:nvPr>
            <p:custDataLst>
              <p:tags r:id="rId30"/>
            </p:custDataLst>
          </p:nvPr>
        </p:nvSpPr>
        <p:spPr>
          <a:xfrm>
            <a:off x="3197011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肿胀：骨折部位周围肿胀，皮肤发红。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肱骨髁间骨折的诊断</a:t>
            </a:r>
            <a:endParaRPr lang="zh-CN" altLang="en-US"/>
          </a:p>
        </p:txBody>
      </p:sp>
      <p:sp>
        <p:nvSpPr>
          <p:cNvPr id="10492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X线检查</a:t>
            </a:r>
            <a:endParaRPr lang="zh-CN" altLang="en-US"/>
          </a:p>
        </p:txBody>
      </p:sp>
      <p:sp>
        <p:nvSpPr>
          <p:cNvPr id="1049258" name="椭圆 262"/>
          <p:cNvSpPr/>
          <p:nvPr>
            <p:custDataLst>
              <p:tags r:id="rId2"/>
            </p:custDataLst>
          </p:nvPr>
        </p:nvSpPr>
        <p:spPr>
          <a:xfrm>
            <a:off x="2687367" y="4101549"/>
            <a:ext cx="6813746" cy="178263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0" name="椭圆 263"/>
          <p:cNvSpPr/>
          <p:nvPr>
            <p:custDataLst>
              <p:tags r:id="rId3"/>
            </p:custDataLst>
          </p:nvPr>
        </p:nvSpPr>
        <p:spPr>
          <a:xfrm>
            <a:off x="3476649" y="4175998"/>
            <a:ext cx="5166079" cy="153086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2" name="椭圆 264"/>
          <p:cNvSpPr/>
          <p:nvPr>
            <p:custDataLst>
              <p:tags r:id="rId4"/>
            </p:custDataLst>
          </p:nvPr>
        </p:nvSpPr>
        <p:spPr>
          <a:xfrm>
            <a:off x="4215693" y="4395109"/>
            <a:ext cx="3687157" cy="109261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4" name="椭圆 265"/>
          <p:cNvSpPr/>
          <p:nvPr>
            <p:custDataLst>
              <p:tags r:id="rId5"/>
            </p:custDataLst>
          </p:nvPr>
        </p:nvSpPr>
        <p:spPr>
          <a:xfrm>
            <a:off x="4840340" y="4580324"/>
            <a:ext cx="2437632" cy="72234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6" name="椭圆 266"/>
          <p:cNvSpPr/>
          <p:nvPr>
            <p:custDataLst>
              <p:tags r:id="rId6"/>
            </p:custDataLst>
          </p:nvPr>
        </p:nvSpPr>
        <p:spPr>
          <a:xfrm>
            <a:off x="5480724" y="4769776"/>
            <a:ext cx="1402138" cy="415495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109245" y="4700774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8" name="椭圆 268"/>
          <p:cNvSpPr/>
          <p:nvPr>
            <p:custDataLst>
              <p:tags r:id="rId8"/>
            </p:custDataLst>
          </p:nvPr>
        </p:nvSpPr>
        <p:spPr>
          <a:xfrm flipV="1">
            <a:off x="3024507" y="4528270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0" name="椭圆 269"/>
          <p:cNvSpPr/>
          <p:nvPr>
            <p:custDataLst>
              <p:tags r:id="rId9"/>
            </p:custDataLst>
          </p:nvPr>
        </p:nvSpPr>
        <p:spPr>
          <a:xfrm flipV="1">
            <a:off x="3063244" y="4567613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2" name="椭圆 270"/>
          <p:cNvSpPr/>
          <p:nvPr>
            <p:custDataLst>
              <p:tags r:id="rId10"/>
            </p:custDataLst>
          </p:nvPr>
        </p:nvSpPr>
        <p:spPr>
          <a:xfrm flipV="1">
            <a:off x="7663356" y="3774094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12384" y="3880623"/>
            <a:ext cx="0" cy="178263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4" name="椭圆 272"/>
          <p:cNvSpPr/>
          <p:nvPr>
            <p:custDataLst>
              <p:tags r:id="rId12"/>
            </p:custDataLst>
          </p:nvPr>
        </p:nvSpPr>
        <p:spPr>
          <a:xfrm flipV="1">
            <a:off x="4165455" y="3657881"/>
            <a:ext cx="358997" cy="35898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344012" y="4046469"/>
            <a:ext cx="0" cy="9419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55657" y="3757146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6" name="椭圆 275"/>
          <p:cNvSpPr/>
          <p:nvPr>
            <p:custDataLst>
              <p:tags r:id="rId15"/>
            </p:custDataLst>
          </p:nvPr>
        </p:nvSpPr>
        <p:spPr>
          <a:xfrm flipV="1">
            <a:off x="6970918" y="3584642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8" name="椭圆 276"/>
          <p:cNvSpPr/>
          <p:nvPr>
            <p:custDataLst>
              <p:tags r:id="rId16"/>
            </p:custDataLst>
          </p:nvPr>
        </p:nvSpPr>
        <p:spPr>
          <a:xfrm flipV="1">
            <a:off x="7009656" y="3623985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0" name="椭圆 277"/>
          <p:cNvSpPr/>
          <p:nvPr>
            <p:custDataLst>
              <p:tags r:id="rId17"/>
            </p:custDataLst>
          </p:nvPr>
        </p:nvSpPr>
        <p:spPr>
          <a:xfrm flipV="1">
            <a:off x="3932423" y="4381793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81451" y="4488322"/>
            <a:ext cx="0" cy="10307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2" name="椭圆 279"/>
          <p:cNvSpPr/>
          <p:nvPr>
            <p:custDataLst>
              <p:tags r:id="rId19"/>
            </p:custDataLst>
          </p:nvPr>
        </p:nvSpPr>
        <p:spPr>
          <a:xfrm flipV="1">
            <a:off x="8350952" y="4600298"/>
            <a:ext cx="244537" cy="24452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472007" y="4871463"/>
            <a:ext cx="0" cy="3824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4" name="椭圆 281"/>
          <p:cNvSpPr/>
          <p:nvPr>
            <p:custDataLst>
              <p:tags r:id="rId21"/>
            </p:custDataLst>
          </p:nvPr>
        </p:nvSpPr>
        <p:spPr>
          <a:xfrm flipV="1">
            <a:off x="5035240" y="4889016"/>
            <a:ext cx="302904" cy="30289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84138" y="5240077"/>
            <a:ext cx="0" cy="6691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6" name="图形 15"/>
          <p:cNvSpPr/>
          <p:nvPr>
            <p:custDataLst>
              <p:tags r:id="rId23"/>
            </p:custDataLst>
          </p:nvPr>
        </p:nvSpPr>
        <p:spPr>
          <a:xfrm>
            <a:off x="5097583" y="4953780"/>
            <a:ext cx="173201" cy="16876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8" name="图形 19"/>
          <p:cNvSpPr/>
          <p:nvPr>
            <p:custDataLst>
              <p:tags r:id="rId24"/>
            </p:custDataLst>
          </p:nvPr>
        </p:nvSpPr>
        <p:spPr>
          <a:xfrm>
            <a:off x="8413901" y="4668695"/>
            <a:ext cx="118617" cy="10681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0" name="图形 27"/>
          <p:cNvSpPr/>
          <p:nvPr>
            <p:custDataLst>
              <p:tags r:id="rId25"/>
            </p:custDataLst>
          </p:nvPr>
        </p:nvSpPr>
        <p:spPr>
          <a:xfrm>
            <a:off x="4261089" y="3772883"/>
            <a:ext cx="167743" cy="12901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2" name="任意多边形: 形状 286"/>
          <p:cNvSpPr/>
          <p:nvPr>
            <p:custDataLst>
              <p:tags r:id="rId26"/>
            </p:custDataLst>
          </p:nvPr>
        </p:nvSpPr>
        <p:spPr>
          <a:xfrm>
            <a:off x="5472250" y="3725672"/>
            <a:ext cx="1243945" cy="124395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4" name="正文"/>
          <p:cNvSpPr txBox="1"/>
          <p:nvPr>
            <p:custDataLst>
              <p:tags r:id="rId27"/>
            </p:custDataLst>
          </p:nvPr>
        </p:nvSpPr>
        <p:spPr>
          <a:xfrm>
            <a:off x="1014984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X线平片：显示骨折部位、类型和移位程度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正文"/>
          <p:cNvSpPr txBox="1"/>
          <p:nvPr>
            <p:custDataLst>
              <p:tags r:id="rId28"/>
            </p:custDataLst>
          </p:nvPr>
        </p:nvSpPr>
        <p:spPr>
          <a:xfrm>
            <a:off x="9175340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斜位片：观察关节面损伤情况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正文"/>
          <p:cNvSpPr txBox="1"/>
          <p:nvPr>
            <p:custDataLst>
              <p:tags r:id="rId29"/>
            </p:custDataLst>
          </p:nvPr>
        </p:nvSpPr>
        <p:spPr>
          <a:xfrm>
            <a:off x="6993314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侧位片：显示骨折线的走向和程度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正文"/>
          <p:cNvSpPr txBox="1"/>
          <p:nvPr>
            <p:custDataLst>
              <p:tags r:id="rId30"/>
            </p:custDataLst>
          </p:nvPr>
        </p:nvSpPr>
        <p:spPr>
          <a:xfrm>
            <a:off x="3197011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正位片：观察骨折线是否经过关节面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CT检查</a:t>
            </a:r>
            <a:endParaRPr lang="zh-CN" altLang="en-US"/>
          </a:p>
        </p:txBody>
      </p:sp>
      <p:sp>
        <p:nvSpPr>
          <p:cNvPr id="1049338" name="椭圆 262"/>
          <p:cNvSpPr/>
          <p:nvPr>
            <p:custDataLst>
              <p:tags r:id="rId2"/>
            </p:custDataLst>
          </p:nvPr>
        </p:nvSpPr>
        <p:spPr>
          <a:xfrm>
            <a:off x="2687367" y="4101549"/>
            <a:ext cx="6813746" cy="178263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0" name="椭圆 263"/>
          <p:cNvSpPr/>
          <p:nvPr>
            <p:custDataLst>
              <p:tags r:id="rId3"/>
            </p:custDataLst>
          </p:nvPr>
        </p:nvSpPr>
        <p:spPr>
          <a:xfrm>
            <a:off x="3476649" y="4175998"/>
            <a:ext cx="5166079" cy="153086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2" name="椭圆 264"/>
          <p:cNvSpPr/>
          <p:nvPr>
            <p:custDataLst>
              <p:tags r:id="rId4"/>
            </p:custDataLst>
          </p:nvPr>
        </p:nvSpPr>
        <p:spPr>
          <a:xfrm>
            <a:off x="4215693" y="4395109"/>
            <a:ext cx="3687157" cy="109261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4" name="椭圆 265"/>
          <p:cNvSpPr/>
          <p:nvPr>
            <p:custDataLst>
              <p:tags r:id="rId5"/>
            </p:custDataLst>
          </p:nvPr>
        </p:nvSpPr>
        <p:spPr>
          <a:xfrm>
            <a:off x="4840340" y="4580324"/>
            <a:ext cx="2437632" cy="72234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6" name="椭圆 266"/>
          <p:cNvSpPr/>
          <p:nvPr>
            <p:custDataLst>
              <p:tags r:id="rId6"/>
            </p:custDataLst>
          </p:nvPr>
        </p:nvSpPr>
        <p:spPr>
          <a:xfrm>
            <a:off x="5480724" y="4769776"/>
            <a:ext cx="1402138" cy="415495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109245" y="4700774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8" name="椭圆 268"/>
          <p:cNvSpPr/>
          <p:nvPr>
            <p:custDataLst>
              <p:tags r:id="rId8"/>
            </p:custDataLst>
          </p:nvPr>
        </p:nvSpPr>
        <p:spPr>
          <a:xfrm flipV="1">
            <a:off x="3024507" y="4528270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0" name="椭圆 269"/>
          <p:cNvSpPr/>
          <p:nvPr>
            <p:custDataLst>
              <p:tags r:id="rId9"/>
            </p:custDataLst>
          </p:nvPr>
        </p:nvSpPr>
        <p:spPr>
          <a:xfrm flipV="1">
            <a:off x="3063244" y="4567613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2" name="椭圆 270"/>
          <p:cNvSpPr/>
          <p:nvPr>
            <p:custDataLst>
              <p:tags r:id="rId10"/>
            </p:custDataLst>
          </p:nvPr>
        </p:nvSpPr>
        <p:spPr>
          <a:xfrm flipV="1">
            <a:off x="7663356" y="3774094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12384" y="3880623"/>
            <a:ext cx="0" cy="178263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4" name="椭圆 272"/>
          <p:cNvSpPr/>
          <p:nvPr>
            <p:custDataLst>
              <p:tags r:id="rId12"/>
            </p:custDataLst>
          </p:nvPr>
        </p:nvSpPr>
        <p:spPr>
          <a:xfrm flipV="1">
            <a:off x="4165455" y="3657881"/>
            <a:ext cx="358997" cy="35898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344012" y="4046469"/>
            <a:ext cx="0" cy="9419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55657" y="3757146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6" name="椭圆 275"/>
          <p:cNvSpPr/>
          <p:nvPr>
            <p:custDataLst>
              <p:tags r:id="rId15"/>
            </p:custDataLst>
          </p:nvPr>
        </p:nvSpPr>
        <p:spPr>
          <a:xfrm flipV="1">
            <a:off x="6970918" y="3584642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8" name="椭圆 276"/>
          <p:cNvSpPr/>
          <p:nvPr>
            <p:custDataLst>
              <p:tags r:id="rId16"/>
            </p:custDataLst>
          </p:nvPr>
        </p:nvSpPr>
        <p:spPr>
          <a:xfrm flipV="1">
            <a:off x="7009656" y="3623985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0" name="椭圆 277"/>
          <p:cNvSpPr/>
          <p:nvPr>
            <p:custDataLst>
              <p:tags r:id="rId17"/>
            </p:custDataLst>
          </p:nvPr>
        </p:nvSpPr>
        <p:spPr>
          <a:xfrm flipV="1">
            <a:off x="3932423" y="4381793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81451" y="4488322"/>
            <a:ext cx="0" cy="10307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2" name="椭圆 279"/>
          <p:cNvSpPr/>
          <p:nvPr>
            <p:custDataLst>
              <p:tags r:id="rId19"/>
            </p:custDataLst>
          </p:nvPr>
        </p:nvSpPr>
        <p:spPr>
          <a:xfrm flipV="1">
            <a:off x="8350952" y="4600298"/>
            <a:ext cx="244537" cy="24452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472007" y="4871463"/>
            <a:ext cx="0" cy="3824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4" name="椭圆 281"/>
          <p:cNvSpPr/>
          <p:nvPr>
            <p:custDataLst>
              <p:tags r:id="rId21"/>
            </p:custDataLst>
          </p:nvPr>
        </p:nvSpPr>
        <p:spPr>
          <a:xfrm flipV="1">
            <a:off x="5035240" y="4889016"/>
            <a:ext cx="302904" cy="30289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84138" y="5240077"/>
            <a:ext cx="0" cy="6691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6" name="图形 15"/>
          <p:cNvSpPr/>
          <p:nvPr>
            <p:custDataLst>
              <p:tags r:id="rId23"/>
            </p:custDataLst>
          </p:nvPr>
        </p:nvSpPr>
        <p:spPr>
          <a:xfrm>
            <a:off x="5097583" y="4953780"/>
            <a:ext cx="173201" cy="16876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图形 19"/>
          <p:cNvSpPr/>
          <p:nvPr>
            <p:custDataLst>
              <p:tags r:id="rId24"/>
            </p:custDataLst>
          </p:nvPr>
        </p:nvSpPr>
        <p:spPr>
          <a:xfrm>
            <a:off x="8413901" y="4668695"/>
            <a:ext cx="118617" cy="10681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图形 27"/>
          <p:cNvSpPr/>
          <p:nvPr>
            <p:custDataLst>
              <p:tags r:id="rId25"/>
            </p:custDataLst>
          </p:nvPr>
        </p:nvSpPr>
        <p:spPr>
          <a:xfrm>
            <a:off x="4261089" y="3772883"/>
            <a:ext cx="167743" cy="12901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286"/>
          <p:cNvSpPr/>
          <p:nvPr>
            <p:custDataLst>
              <p:tags r:id="rId26"/>
            </p:custDataLst>
          </p:nvPr>
        </p:nvSpPr>
        <p:spPr>
          <a:xfrm>
            <a:off x="5472250" y="3725672"/>
            <a:ext cx="1243945" cy="124395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正文"/>
          <p:cNvSpPr txBox="1"/>
          <p:nvPr>
            <p:custDataLst>
              <p:tags r:id="rId27"/>
            </p:custDataLst>
          </p:nvPr>
        </p:nvSpPr>
        <p:spPr>
          <a:xfrm>
            <a:off x="1014984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显示骨折部位和程度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正文"/>
          <p:cNvSpPr txBox="1"/>
          <p:nvPr>
            <p:custDataLst>
              <p:tags r:id="rId28"/>
            </p:custDataLst>
          </p:nvPr>
        </p:nvSpPr>
        <p:spPr>
          <a:xfrm>
            <a:off x="9175340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为制定手术方案提供依据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正文"/>
          <p:cNvSpPr txBox="1"/>
          <p:nvPr>
            <p:custDataLst>
              <p:tags r:id="rId29"/>
            </p:custDataLst>
          </p:nvPr>
        </p:nvSpPr>
        <p:spPr>
          <a:xfrm>
            <a:off x="6993314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诊断骨折并发症，如骨碎片移位、关节腔内积血等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正文"/>
          <p:cNvSpPr txBox="1"/>
          <p:nvPr>
            <p:custDataLst>
              <p:tags r:id="rId30"/>
            </p:custDataLst>
          </p:nvPr>
        </p:nvSpPr>
        <p:spPr>
          <a:xfrm>
            <a:off x="3197011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评估骨折移位和关节面塌陷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MRI检查</a:t>
            </a:r>
            <a:endParaRPr lang="zh-CN" altLang="en-US"/>
          </a:p>
        </p:txBody>
      </p:sp>
      <p:sp>
        <p:nvSpPr>
          <p:cNvPr id="1049418" name="椭圆 262"/>
          <p:cNvSpPr/>
          <p:nvPr>
            <p:custDataLst>
              <p:tags r:id="rId2"/>
            </p:custDataLst>
          </p:nvPr>
        </p:nvSpPr>
        <p:spPr>
          <a:xfrm>
            <a:off x="2687367" y="4101549"/>
            <a:ext cx="6813746" cy="178263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0" name="椭圆 263"/>
          <p:cNvSpPr/>
          <p:nvPr>
            <p:custDataLst>
              <p:tags r:id="rId3"/>
            </p:custDataLst>
          </p:nvPr>
        </p:nvSpPr>
        <p:spPr>
          <a:xfrm>
            <a:off x="3476649" y="4175998"/>
            <a:ext cx="5166079" cy="153086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2" name="椭圆 264"/>
          <p:cNvSpPr/>
          <p:nvPr>
            <p:custDataLst>
              <p:tags r:id="rId4"/>
            </p:custDataLst>
          </p:nvPr>
        </p:nvSpPr>
        <p:spPr>
          <a:xfrm>
            <a:off x="4215693" y="4395109"/>
            <a:ext cx="3687157" cy="109261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4" name="椭圆 265"/>
          <p:cNvSpPr/>
          <p:nvPr>
            <p:custDataLst>
              <p:tags r:id="rId5"/>
            </p:custDataLst>
          </p:nvPr>
        </p:nvSpPr>
        <p:spPr>
          <a:xfrm>
            <a:off x="4840340" y="4580324"/>
            <a:ext cx="2437632" cy="72234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6" name="椭圆 266"/>
          <p:cNvSpPr/>
          <p:nvPr>
            <p:custDataLst>
              <p:tags r:id="rId6"/>
            </p:custDataLst>
          </p:nvPr>
        </p:nvSpPr>
        <p:spPr>
          <a:xfrm>
            <a:off x="5480724" y="4769776"/>
            <a:ext cx="1402138" cy="415495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109245" y="4700774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8" name="椭圆 268"/>
          <p:cNvSpPr/>
          <p:nvPr>
            <p:custDataLst>
              <p:tags r:id="rId8"/>
            </p:custDataLst>
          </p:nvPr>
        </p:nvSpPr>
        <p:spPr>
          <a:xfrm flipV="1">
            <a:off x="3024507" y="4528270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0" name="椭圆 269"/>
          <p:cNvSpPr/>
          <p:nvPr>
            <p:custDataLst>
              <p:tags r:id="rId9"/>
            </p:custDataLst>
          </p:nvPr>
        </p:nvSpPr>
        <p:spPr>
          <a:xfrm flipV="1">
            <a:off x="3063244" y="4567613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2" name="椭圆 270"/>
          <p:cNvSpPr/>
          <p:nvPr>
            <p:custDataLst>
              <p:tags r:id="rId10"/>
            </p:custDataLst>
          </p:nvPr>
        </p:nvSpPr>
        <p:spPr>
          <a:xfrm flipV="1">
            <a:off x="7663356" y="3774094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12384" y="3880623"/>
            <a:ext cx="0" cy="178263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4" name="椭圆 272"/>
          <p:cNvSpPr/>
          <p:nvPr>
            <p:custDataLst>
              <p:tags r:id="rId12"/>
            </p:custDataLst>
          </p:nvPr>
        </p:nvSpPr>
        <p:spPr>
          <a:xfrm flipV="1">
            <a:off x="4165455" y="3657881"/>
            <a:ext cx="358997" cy="35898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344012" y="4046469"/>
            <a:ext cx="0" cy="9419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55657" y="3757146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6" name="椭圆 275"/>
          <p:cNvSpPr/>
          <p:nvPr>
            <p:custDataLst>
              <p:tags r:id="rId15"/>
            </p:custDataLst>
          </p:nvPr>
        </p:nvSpPr>
        <p:spPr>
          <a:xfrm flipV="1">
            <a:off x="6970918" y="3584642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8" name="椭圆 276"/>
          <p:cNvSpPr/>
          <p:nvPr>
            <p:custDataLst>
              <p:tags r:id="rId16"/>
            </p:custDataLst>
          </p:nvPr>
        </p:nvSpPr>
        <p:spPr>
          <a:xfrm flipV="1">
            <a:off x="7009656" y="3623985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0" name="椭圆 277"/>
          <p:cNvSpPr/>
          <p:nvPr>
            <p:custDataLst>
              <p:tags r:id="rId17"/>
            </p:custDataLst>
          </p:nvPr>
        </p:nvSpPr>
        <p:spPr>
          <a:xfrm flipV="1">
            <a:off x="3932423" y="4381793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81451" y="4488322"/>
            <a:ext cx="0" cy="10307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2" name="椭圆 279"/>
          <p:cNvSpPr/>
          <p:nvPr>
            <p:custDataLst>
              <p:tags r:id="rId19"/>
            </p:custDataLst>
          </p:nvPr>
        </p:nvSpPr>
        <p:spPr>
          <a:xfrm flipV="1">
            <a:off x="8350952" y="4600298"/>
            <a:ext cx="244537" cy="24452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472007" y="4871463"/>
            <a:ext cx="0" cy="3824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4" name="椭圆 281"/>
          <p:cNvSpPr/>
          <p:nvPr>
            <p:custDataLst>
              <p:tags r:id="rId21"/>
            </p:custDataLst>
          </p:nvPr>
        </p:nvSpPr>
        <p:spPr>
          <a:xfrm flipV="1">
            <a:off x="5035240" y="4889016"/>
            <a:ext cx="302904" cy="30289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84138" y="5240077"/>
            <a:ext cx="0" cy="6691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6" name="图形 15"/>
          <p:cNvSpPr/>
          <p:nvPr>
            <p:custDataLst>
              <p:tags r:id="rId23"/>
            </p:custDataLst>
          </p:nvPr>
        </p:nvSpPr>
        <p:spPr>
          <a:xfrm>
            <a:off x="5097583" y="4953780"/>
            <a:ext cx="173201" cy="16876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8" name="图形 19"/>
          <p:cNvSpPr/>
          <p:nvPr>
            <p:custDataLst>
              <p:tags r:id="rId24"/>
            </p:custDataLst>
          </p:nvPr>
        </p:nvSpPr>
        <p:spPr>
          <a:xfrm>
            <a:off x="8413901" y="4668695"/>
            <a:ext cx="118617" cy="10681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0" name="图形 27"/>
          <p:cNvSpPr/>
          <p:nvPr>
            <p:custDataLst>
              <p:tags r:id="rId25"/>
            </p:custDataLst>
          </p:nvPr>
        </p:nvSpPr>
        <p:spPr>
          <a:xfrm>
            <a:off x="4261089" y="3772883"/>
            <a:ext cx="167743" cy="12901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2" name="任意多边形: 形状 286"/>
          <p:cNvSpPr/>
          <p:nvPr>
            <p:custDataLst>
              <p:tags r:id="rId26"/>
            </p:custDataLst>
          </p:nvPr>
        </p:nvSpPr>
        <p:spPr>
          <a:xfrm>
            <a:off x="5472250" y="3725672"/>
            <a:ext cx="1243945" cy="124395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4" name="正文"/>
          <p:cNvSpPr txBox="1"/>
          <p:nvPr>
            <p:custDataLst>
              <p:tags r:id="rId27"/>
            </p:custDataLst>
          </p:nvPr>
        </p:nvSpPr>
        <p:spPr>
          <a:xfrm>
            <a:off x="1014984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肱骨髁间骨折的MRI表现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正文"/>
          <p:cNvSpPr txBox="1"/>
          <p:nvPr>
            <p:custDataLst>
              <p:tags r:id="rId28"/>
            </p:custDataLst>
          </p:nvPr>
        </p:nvSpPr>
        <p:spPr>
          <a:xfrm>
            <a:off x="9175340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MRI检查的适应症与禁忌症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正文"/>
          <p:cNvSpPr txBox="1"/>
          <p:nvPr>
            <p:custDataLst>
              <p:tags r:id="rId29"/>
            </p:custDataLst>
          </p:nvPr>
        </p:nvSpPr>
        <p:spPr>
          <a:xfrm>
            <a:off x="6993314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MRI在肱骨髁间骨折诊断中的价值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正文"/>
          <p:cNvSpPr txBox="1"/>
          <p:nvPr>
            <p:custDataLst>
              <p:tags r:id="rId30"/>
            </p:custDataLst>
          </p:nvPr>
        </p:nvSpPr>
        <p:spPr>
          <a:xfrm>
            <a:off x="3197011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MRI检查的优势与局限性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诊断标准</a:t>
            </a:r>
            <a:endParaRPr lang="zh-CN" altLang="en-US"/>
          </a:p>
        </p:txBody>
      </p:sp>
      <p:sp>
        <p:nvSpPr>
          <p:cNvPr id="1049498" name="对角圆角矩形 15"/>
          <p:cNvSpPr/>
          <p:nvPr>
            <p:custDataLst>
              <p:tags r:id="rId2"/>
            </p:custDataLst>
          </p:nvPr>
        </p:nvSpPr>
        <p:spPr>
          <a:xfrm>
            <a:off x="2052404" y="4152861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0" name="对角圆角矩形 16"/>
          <p:cNvSpPr/>
          <p:nvPr>
            <p:custDataLst>
              <p:tags r:id="rId3"/>
            </p:custDataLst>
          </p:nvPr>
        </p:nvSpPr>
        <p:spPr>
          <a:xfrm>
            <a:off x="2052404" y="4029118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2" name="直角三角形 17"/>
          <p:cNvSpPr/>
          <p:nvPr>
            <p:custDataLst>
              <p:tags r:id="rId4"/>
            </p:custDataLst>
          </p:nvPr>
        </p:nvSpPr>
        <p:spPr>
          <a:xfrm>
            <a:off x="2544537" y="4029686"/>
            <a:ext cx="74131" cy="12355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文本框 27"/>
          <p:cNvSpPr txBox="1"/>
          <p:nvPr>
            <p:custDataLst>
              <p:tags r:id="rId5"/>
            </p:custDataLst>
          </p:nvPr>
        </p:nvSpPr>
        <p:spPr>
          <a:xfrm>
            <a:off x="2576324" y="4162510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X线检查：观察骨折部位、类型和移位程度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对角圆角矩形 52"/>
          <p:cNvSpPr/>
          <p:nvPr>
            <p:custDataLst>
              <p:tags r:id="rId6"/>
            </p:custDataLst>
          </p:nvPr>
        </p:nvSpPr>
        <p:spPr>
          <a:xfrm>
            <a:off x="2052404" y="189824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8" name="对角圆角矩形 53"/>
          <p:cNvSpPr/>
          <p:nvPr>
            <p:custDataLst>
              <p:tags r:id="rId7"/>
            </p:custDataLst>
          </p:nvPr>
        </p:nvSpPr>
        <p:spPr>
          <a:xfrm>
            <a:off x="2052404" y="1773936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0" name="直角三角形 54"/>
          <p:cNvSpPr/>
          <p:nvPr>
            <p:custDataLst>
              <p:tags r:id="rId8"/>
            </p:custDataLst>
          </p:nvPr>
        </p:nvSpPr>
        <p:spPr>
          <a:xfrm>
            <a:off x="2544537" y="1774504"/>
            <a:ext cx="74131" cy="12355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文本框 56"/>
          <p:cNvSpPr txBox="1"/>
          <p:nvPr>
            <p:custDataLst>
              <p:tags r:id="rId9"/>
            </p:custDataLst>
          </p:nvPr>
        </p:nvSpPr>
        <p:spPr>
          <a:xfrm>
            <a:off x="2576324" y="1901084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病史：询问受伤情况、疼痛部位和程度等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对角圆角矩形 5"/>
          <p:cNvSpPr/>
          <p:nvPr>
            <p:custDataLst>
              <p:tags r:id="rId10"/>
            </p:custDataLst>
          </p:nvPr>
        </p:nvSpPr>
        <p:spPr>
          <a:xfrm>
            <a:off x="2052404" y="3025553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6" name="对角圆角矩形 6"/>
          <p:cNvSpPr/>
          <p:nvPr>
            <p:custDataLst>
              <p:tags r:id="rId11"/>
            </p:custDataLst>
          </p:nvPr>
        </p:nvSpPr>
        <p:spPr>
          <a:xfrm>
            <a:off x="2052404" y="2901243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8" name="直角三角形 7"/>
          <p:cNvSpPr/>
          <p:nvPr>
            <p:custDataLst>
              <p:tags r:id="rId12"/>
            </p:custDataLst>
          </p:nvPr>
        </p:nvSpPr>
        <p:spPr>
          <a:xfrm>
            <a:off x="2544537" y="2902378"/>
            <a:ext cx="74131" cy="12355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0" name="文本框 8"/>
          <p:cNvSpPr txBox="1"/>
          <p:nvPr>
            <p:custDataLst>
              <p:tags r:id="rId13"/>
            </p:custDataLst>
          </p:nvPr>
        </p:nvSpPr>
        <p:spPr>
          <a:xfrm>
            <a:off x="2576324" y="3035203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查体：观察关节肿胀、畸形、活动受限等情况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对角圆角矩形 9"/>
          <p:cNvSpPr/>
          <p:nvPr>
            <p:custDataLst>
              <p:tags r:id="rId14"/>
            </p:custDataLst>
          </p:nvPr>
        </p:nvSpPr>
        <p:spPr>
          <a:xfrm>
            <a:off x="2052404" y="528073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4" name="对角圆角矩形 10"/>
          <p:cNvSpPr/>
          <p:nvPr>
            <p:custDataLst>
              <p:tags r:id="rId15"/>
            </p:custDataLst>
          </p:nvPr>
        </p:nvSpPr>
        <p:spPr>
          <a:xfrm>
            <a:off x="2052404" y="5156425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6" name="直角三角形 11"/>
          <p:cNvSpPr/>
          <p:nvPr>
            <p:custDataLst>
              <p:tags r:id="rId16"/>
            </p:custDataLst>
          </p:nvPr>
        </p:nvSpPr>
        <p:spPr>
          <a:xfrm>
            <a:off x="2544537" y="5156993"/>
            <a:ext cx="74131" cy="12355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8" name="文本框 12"/>
          <p:cNvSpPr txBox="1"/>
          <p:nvPr>
            <p:custDataLst>
              <p:tags r:id="rId17"/>
            </p:custDataLst>
          </p:nvPr>
        </p:nvSpPr>
        <p:spPr>
          <a:xfrm>
            <a:off x="2576324" y="5289818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CT检查：进一步明确骨折情况及移位方向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肱骨髁间骨折的治疗</a:t>
            </a:r>
            <a:endParaRPr lang="zh-CN" altLang="en-US"/>
          </a:p>
        </p:txBody>
      </p:sp>
      <p:sp>
        <p:nvSpPr>
          <p:cNvPr id="10495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非手术治疗</a:t>
            </a:r>
            <a:endParaRPr lang="zh-CN" altLang="en-US"/>
          </a:p>
        </p:txBody>
      </p:sp>
      <p:sp>
        <p:nvSpPr>
          <p:cNvPr id="1049608" name="对角圆角矩形 15"/>
          <p:cNvSpPr/>
          <p:nvPr>
            <p:custDataLst>
              <p:tags r:id="rId2"/>
            </p:custDataLst>
          </p:nvPr>
        </p:nvSpPr>
        <p:spPr>
          <a:xfrm>
            <a:off x="2052404" y="4152861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0" name="对角圆角矩形 16"/>
          <p:cNvSpPr/>
          <p:nvPr>
            <p:custDataLst>
              <p:tags r:id="rId3"/>
            </p:custDataLst>
          </p:nvPr>
        </p:nvSpPr>
        <p:spPr>
          <a:xfrm>
            <a:off x="2052404" y="4029118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2" name="直角三角形 17"/>
          <p:cNvSpPr/>
          <p:nvPr>
            <p:custDataLst>
              <p:tags r:id="rId4"/>
            </p:custDataLst>
          </p:nvPr>
        </p:nvSpPr>
        <p:spPr>
          <a:xfrm>
            <a:off x="2544537" y="4029686"/>
            <a:ext cx="74131" cy="12355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4" name="文本框 27"/>
          <p:cNvSpPr txBox="1"/>
          <p:nvPr>
            <p:custDataLst>
              <p:tags r:id="rId5"/>
            </p:custDataLst>
          </p:nvPr>
        </p:nvSpPr>
        <p:spPr>
          <a:xfrm>
            <a:off x="2576324" y="4162510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牵引治疗：通过牵引力使骨折部位复位并维持稳定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6" name="对角圆角矩形 52"/>
          <p:cNvSpPr/>
          <p:nvPr>
            <p:custDataLst>
              <p:tags r:id="rId6"/>
            </p:custDataLst>
          </p:nvPr>
        </p:nvSpPr>
        <p:spPr>
          <a:xfrm>
            <a:off x="2052404" y="189824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8" name="对角圆角矩形 53"/>
          <p:cNvSpPr/>
          <p:nvPr>
            <p:custDataLst>
              <p:tags r:id="rId7"/>
            </p:custDataLst>
          </p:nvPr>
        </p:nvSpPr>
        <p:spPr>
          <a:xfrm>
            <a:off x="2052404" y="1773936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0" name="直角三角形 54"/>
          <p:cNvSpPr/>
          <p:nvPr>
            <p:custDataLst>
              <p:tags r:id="rId8"/>
            </p:custDataLst>
          </p:nvPr>
        </p:nvSpPr>
        <p:spPr>
          <a:xfrm>
            <a:off x="2544537" y="1774504"/>
            <a:ext cx="74131" cy="12355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2" name="文本框 56"/>
          <p:cNvSpPr txBox="1"/>
          <p:nvPr>
            <p:custDataLst>
              <p:tags r:id="rId9"/>
            </p:custDataLst>
          </p:nvPr>
        </p:nvSpPr>
        <p:spPr>
          <a:xfrm>
            <a:off x="2576324" y="1901084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手法复位：通过手法将骨折部位复位，恢复关节正常解剖关系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4" name="对角圆角矩形 5"/>
          <p:cNvSpPr/>
          <p:nvPr>
            <p:custDataLst>
              <p:tags r:id="rId10"/>
            </p:custDataLst>
          </p:nvPr>
        </p:nvSpPr>
        <p:spPr>
          <a:xfrm>
            <a:off x="2052404" y="3025553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6" name="对角圆角矩形 6"/>
          <p:cNvSpPr/>
          <p:nvPr>
            <p:custDataLst>
              <p:tags r:id="rId11"/>
            </p:custDataLst>
          </p:nvPr>
        </p:nvSpPr>
        <p:spPr>
          <a:xfrm>
            <a:off x="2052404" y="2901243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8" name="直角三角形 7"/>
          <p:cNvSpPr/>
          <p:nvPr>
            <p:custDataLst>
              <p:tags r:id="rId12"/>
            </p:custDataLst>
          </p:nvPr>
        </p:nvSpPr>
        <p:spPr>
          <a:xfrm>
            <a:off x="2544537" y="2902378"/>
            <a:ext cx="74131" cy="12355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0" name="文本框 8"/>
          <p:cNvSpPr txBox="1"/>
          <p:nvPr>
            <p:custDataLst>
              <p:tags r:id="rId13"/>
            </p:custDataLst>
          </p:nvPr>
        </p:nvSpPr>
        <p:spPr>
          <a:xfrm>
            <a:off x="2576324" y="3035203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石膏固定：将骨折部位固定在稳定的位置上，促进骨折愈合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2" name="对角圆角矩形 9"/>
          <p:cNvSpPr/>
          <p:nvPr>
            <p:custDataLst>
              <p:tags r:id="rId14"/>
            </p:custDataLst>
          </p:nvPr>
        </p:nvSpPr>
        <p:spPr>
          <a:xfrm>
            <a:off x="2052404" y="528073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4" name="对角圆角矩形 10"/>
          <p:cNvSpPr/>
          <p:nvPr>
            <p:custDataLst>
              <p:tags r:id="rId15"/>
            </p:custDataLst>
          </p:nvPr>
        </p:nvSpPr>
        <p:spPr>
          <a:xfrm>
            <a:off x="2052404" y="5156425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6" name="直角三角形 11"/>
          <p:cNvSpPr/>
          <p:nvPr>
            <p:custDataLst>
              <p:tags r:id="rId16"/>
            </p:custDataLst>
          </p:nvPr>
        </p:nvSpPr>
        <p:spPr>
          <a:xfrm>
            <a:off x="2544537" y="5156993"/>
            <a:ext cx="74131" cy="12355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8" name="文本框 12"/>
          <p:cNvSpPr txBox="1"/>
          <p:nvPr>
            <p:custDataLst>
              <p:tags r:id="rId17"/>
            </p:custDataLst>
          </p:nvPr>
        </p:nvSpPr>
        <p:spPr>
          <a:xfrm>
            <a:off x="2576324" y="5289818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中医治疗：采用中药、针灸等方法促进骨折愈合，缓解疼痛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手术治疗</a:t>
            </a:r>
            <a:endParaRPr lang="zh-CN" altLang="en-US"/>
          </a:p>
        </p:txBody>
      </p:sp>
      <p:sp>
        <p:nvSpPr>
          <p:cNvPr id="1049676" name="对角圆角矩形 15"/>
          <p:cNvSpPr/>
          <p:nvPr>
            <p:custDataLst>
              <p:tags r:id="rId2"/>
            </p:custDataLst>
          </p:nvPr>
        </p:nvSpPr>
        <p:spPr>
          <a:xfrm>
            <a:off x="2052404" y="4152861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8" name="对角圆角矩形 16"/>
          <p:cNvSpPr/>
          <p:nvPr>
            <p:custDataLst>
              <p:tags r:id="rId3"/>
            </p:custDataLst>
          </p:nvPr>
        </p:nvSpPr>
        <p:spPr>
          <a:xfrm>
            <a:off x="2052404" y="4029118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0" name="直角三角形 17"/>
          <p:cNvSpPr/>
          <p:nvPr>
            <p:custDataLst>
              <p:tags r:id="rId4"/>
            </p:custDataLst>
          </p:nvPr>
        </p:nvSpPr>
        <p:spPr>
          <a:xfrm>
            <a:off x="2544537" y="4029686"/>
            <a:ext cx="74131" cy="12355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2" name="文本框 27"/>
          <p:cNvSpPr txBox="1"/>
          <p:nvPr>
            <p:custDataLst>
              <p:tags r:id="rId5"/>
            </p:custDataLst>
          </p:nvPr>
        </p:nvSpPr>
        <p:spPr>
          <a:xfrm>
            <a:off x="2576324" y="4162510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术后康复：早期进行关节功能锻炼，促进关节功能恢复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4" name="对角圆角矩形 52"/>
          <p:cNvSpPr/>
          <p:nvPr>
            <p:custDataLst>
              <p:tags r:id="rId6"/>
            </p:custDataLst>
          </p:nvPr>
        </p:nvSpPr>
        <p:spPr>
          <a:xfrm>
            <a:off x="2052404" y="189824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6" name="对角圆角矩形 53"/>
          <p:cNvSpPr/>
          <p:nvPr>
            <p:custDataLst>
              <p:tags r:id="rId7"/>
            </p:custDataLst>
          </p:nvPr>
        </p:nvSpPr>
        <p:spPr>
          <a:xfrm>
            <a:off x="2052404" y="1773936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8" name="直角三角形 54"/>
          <p:cNvSpPr/>
          <p:nvPr>
            <p:custDataLst>
              <p:tags r:id="rId8"/>
            </p:custDataLst>
          </p:nvPr>
        </p:nvSpPr>
        <p:spPr>
          <a:xfrm>
            <a:off x="2544537" y="1774504"/>
            <a:ext cx="74131" cy="12355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0" name="文本框 56"/>
          <p:cNvSpPr txBox="1"/>
          <p:nvPr>
            <p:custDataLst>
              <p:tags r:id="rId9"/>
            </p:custDataLst>
          </p:nvPr>
        </p:nvSpPr>
        <p:spPr>
          <a:xfrm>
            <a:off x="2576324" y="1901084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手术适应症：肱骨髁间骨折严重、无法通过保守治疗恢复的情况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2" name="对角圆角矩形 5"/>
          <p:cNvSpPr/>
          <p:nvPr>
            <p:custDataLst>
              <p:tags r:id="rId10"/>
            </p:custDataLst>
          </p:nvPr>
        </p:nvSpPr>
        <p:spPr>
          <a:xfrm>
            <a:off x="2052404" y="3025553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4" name="对角圆角矩形 6"/>
          <p:cNvSpPr/>
          <p:nvPr>
            <p:custDataLst>
              <p:tags r:id="rId11"/>
            </p:custDataLst>
          </p:nvPr>
        </p:nvSpPr>
        <p:spPr>
          <a:xfrm>
            <a:off x="2052404" y="2901243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6" name="直角三角形 7"/>
          <p:cNvSpPr/>
          <p:nvPr>
            <p:custDataLst>
              <p:tags r:id="rId12"/>
            </p:custDataLst>
          </p:nvPr>
        </p:nvSpPr>
        <p:spPr>
          <a:xfrm>
            <a:off x="2544537" y="2902378"/>
            <a:ext cx="74131" cy="12355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8" name="文本框 8"/>
          <p:cNvSpPr txBox="1"/>
          <p:nvPr>
            <p:custDataLst>
              <p:tags r:id="rId13"/>
            </p:custDataLst>
          </p:nvPr>
        </p:nvSpPr>
        <p:spPr>
          <a:xfrm>
            <a:off x="2576324" y="3035203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手术方法：切开复位内固定，使用钢板、螺钉等固定骨折部位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0" name="对角圆角矩形 9"/>
          <p:cNvSpPr/>
          <p:nvPr>
            <p:custDataLst>
              <p:tags r:id="rId14"/>
            </p:custDataLst>
          </p:nvPr>
        </p:nvSpPr>
        <p:spPr>
          <a:xfrm>
            <a:off x="2052404" y="528073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2" name="对角圆角矩形 10"/>
          <p:cNvSpPr/>
          <p:nvPr>
            <p:custDataLst>
              <p:tags r:id="rId15"/>
            </p:custDataLst>
          </p:nvPr>
        </p:nvSpPr>
        <p:spPr>
          <a:xfrm>
            <a:off x="2052404" y="5156425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4" name="直角三角形 11"/>
          <p:cNvSpPr/>
          <p:nvPr>
            <p:custDataLst>
              <p:tags r:id="rId16"/>
            </p:custDataLst>
          </p:nvPr>
        </p:nvSpPr>
        <p:spPr>
          <a:xfrm>
            <a:off x="2544537" y="5156993"/>
            <a:ext cx="74131" cy="12355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6" name="文本框 12"/>
          <p:cNvSpPr txBox="1"/>
          <p:nvPr>
            <p:custDataLst>
              <p:tags r:id="rId17"/>
            </p:custDataLst>
          </p:nvPr>
        </p:nvSpPr>
        <p:spPr>
          <a:xfrm>
            <a:off x="2576324" y="5289818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手术效果：大多数患者术后恢复良好，能够恢复正常生活和工作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术后康复</a:t>
            </a:r>
            <a:endParaRPr lang="zh-CN" altLang="en-US"/>
          </a:p>
        </p:txBody>
      </p:sp>
      <p:sp>
        <p:nvSpPr>
          <p:cNvPr id="104974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53873" y="1780267"/>
            <a:ext cx="792419" cy="230577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073458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8" name="任意多边形 18"/>
          <p:cNvSpPr/>
          <p:nvPr>
            <p:custDataLst>
              <p:tags r:id="rId4"/>
            </p:custDataLst>
          </p:nvPr>
        </p:nvSpPr>
        <p:spPr>
          <a:xfrm>
            <a:off x="641526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0" name="任意多边形 19"/>
          <p:cNvSpPr/>
          <p:nvPr>
            <p:custDataLst>
              <p:tags r:id="rId5"/>
            </p:custDataLst>
          </p:nvPr>
        </p:nvSpPr>
        <p:spPr>
          <a:xfrm flipV="1">
            <a:off x="6297157" y="1941699"/>
            <a:ext cx="2305771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771106" y="178086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791879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6" name="任意多边形 4"/>
          <p:cNvSpPr/>
          <p:nvPr>
            <p:custDataLst>
              <p:tags r:id="rId8"/>
            </p:custDataLst>
          </p:nvPr>
        </p:nvSpPr>
        <p:spPr>
          <a:xfrm>
            <a:off x="113368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8" name="任意多边形 5"/>
          <p:cNvSpPr/>
          <p:nvPr>
            <p:custDataLst>
              <p:tags r:id="rId9"/>
            </p:custDataLst>
          </p:nvPr>
        </p:nvSpPr>
        <p:spPr>
          <a:xfrm flipV="1">
            <a:off x="1014984" y="194169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13368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术后护理：保持伤口清洁，避免感染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1526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定期复查：按照医生建议的时间进行复查，评估恢复情况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6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80446" y="179273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500625" y="436081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8" name="任意多边形 11"/>
          <p:cNvSpPr/>
          <p:nvPr>
            <p:custDataLst>
              <p:tags r:id="rId14"/>
            </p:custDataLst>
          </p:nvPr>
        </p:nvSpPr>
        <p:spPr>
          <a:xfrm>
            <a:off x="3842430" y="2545291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0" name="任意多边形 12"/>
          <p:cNvSpPr/>
          <p:nvPr>
            <p:custDataLst>
              <p:tags r:id="rId15"/>
            </p:custDataLst>
          </p:nvPr>
        </p:nvSpPr>
        <p:spPr>
          <a:xfrm flipV="1">
            <a:off x="3724323" y="1954163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626113" y="1815877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646292" y="4382775"/>
            <a:ext cx="753304" cy="207040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6" name="任意多边形 25"/>
          <p:cNvSpPr/>
          <p:nvPr>
            <p:custDataLst>
              <p:tags r:id="rId18"/>
            </p:custDataLst>
          </p:nvPr>
        </p:nvSpPr>
        <p:spPr>
          <a:xfrm>
            <a:off x="8987504" y="2568438"/>
            <a:ext cx="2070405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8" name="任意多边形 26"/>
          <p:cNvSpPr/>
          <p:nvPr>
            <p:custDataLst>
              <p:tags r:id="rId19"/>
            </p:custDataLst>
          </p:nvPr>
        </p:nvSpPr>
        <p:spPr>
          <a:xfrm flipV="1">
            <a:off x="8869991" y="197730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8988098" y="3225445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注意事项：避免剧烈运动，防止再次受伤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842430" y="3202299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功能锻炼：逐步进行关节活动和肌肉锻炼，促进功能恢复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https://d.book118.com/128047046062006037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2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2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2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2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2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2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2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2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2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1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77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3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汉仪粗圆简</vt:lpstr>
      <vt:lpstr>汉仪正圆-75W</vt:lpstr>
      <vt:lpstr>汉仪正圆-45W</vt:lpstr>
      <vt:lpstr>微软雅黑</vt:lpstr>
      <vt:lpstr>宋体</vt:lpstr>
      <vt:lpstr>Office Theme</vt:lpstr>
      <vt:lpstr>肱骨髁间骨折课件大纲</vt:lpstr>
      <vt:lpstr>目录</vt:lpstr>
      <vt:lpstr>添加章节标题</vt:lpstr>
      <vt:lpstr>肱骨髁间骨折概述</vt:lpstr>
      <vt:lpstr>肱骨髁间骨折的定义</vt:lpstr>
      <vt:lpstr>肱骨髁间骨折的分类</vt:lpstr>
      <vt:lpstr>肱骨髁间骨折的病因</vt:lpstr>
      <vt:lpstr>肱骨髁间骨折的症状</vt:lpstr>
      <vt:lpstr>肱骨髁间骨折的诊断</vt:lpstr>
      <vt:lpstr>X线检查</vt:lpstr>
      <vt:lpstr>CT检查</vt:lpstr>
      <vt:lpstr>MRI检查</vt:lpstr>
      <vt:lpstr>诊断标准</vt:lpstr>
      <vt:lpstr>肱骨髁间骨折的治疗</vt:lpstr>
      <vt:lpstr>非手术治疗</vt:lpstr>
      <vt:lpstr>手术治疗</vt:lpstr>
      <vt:lpstr>术后康复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2024-09-17T07:22:50.107</cp:lastPrinted>
  <dcterms:created xsi:type="dcterms:W3CDTF">2024-09-16T23:22:50Z</dcterms:created>
  <dcterms:modified xsi:type="dcterms:W3CDTF">2024-09-16T23:22:52Z</dcterms:modified>
</cp:coreProperties>
</file>