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556689-2C22-43A7-8DF9-26D07FEBA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975D9-93AC-4E45-BF58-4A1FF5B0D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DDEA67-73D0-4334-9B9E-782E1C88C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7EAA0F-1138-4849-8E36-6B660C0406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234B90-1FFD-471A-B8DE-1262B6421F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8A0C70-563D-4BB5-87CA-1393324349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B8171C-C000-4785-AC56-03D1F6173A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433E44-5771-4DA1-9B47-0C6DEB782A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A23883-E431-4A7D-ADF4-C5CC21E8C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ECA27-008C-4D57-A01A-2658474E7F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82D38D-D31A-44B8-AB2E-7C3936F95A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520761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学科课程培养目标\n## 1.学科课程培养目标概述\n### 1.1学科课程培养目标定义与意义\n### 1.2学科课程培养目标的重要性\n### 1.3学科课程培养目标的应用领域\n## 2.学科课程培养目标的设计原则\n### 2.1以学生为中心的设计理念\n### 2.2注重综合素质的培养\n### 2.3结合学科特点与市场需求\n## 3.学科课程培养目标的具体内容\n### 3.1知识体系的构建\n### 3.2技能体系的培养\n### 3.3素质体系的提升\n## 4.学科课程培养目标的实施策略\n### 4.1课程体系的优化\n### 4.2教学方法的改革\n### 4.3评价体系的完善\n## 5.学科课程培养目标的评价与反馈\n### 5.1评价标准的制定\n### 5.2评价方法的选择\n### 5.3评价结果的应用与调整\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a:t>学科课程培养目标</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1" name="" descr="{&quot;isTemplate&quot;:true,&quot;type&quot;:2}"/>
        <p:cNvGrpSpPr/>
        <p:nvPr/>
      </p:nvGrpSpPr>
      <p:grpSpPr>
        <a:xfrm>
          <a:off x="0" y="0"/>
          <a:ext cx="0" cy="0"/>
        </a:xfrm>
      </p:grpSpPr>
      <p:sp>
        <p:nvSpPr>
          <p:cNvPr id="112"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学科课程培养目标概述</a:t>
            </a:r>
            <a:endParaRPr/>
          </a:p>
        </p:txBody>
      </p:sp>
      <p:sp>
        <p:nvSpPr>
          <p:cNvPr id="11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8" name="" descr="{&quot;isTemplate&quot;:true,&quot;type&quot;:3}"/>
        <p:cNvGrpSpPr/>
        <p:nvPr/>
      </p:nvGrpSpPr>
      <p:grpSpPr>
        <a:xfrm>
          <a:off x="0" y="0"/>
          <a:ext cx="0" cy="0"/>
        </a:xfrm>
      </p:grpSpPr>
      <p:grpSp>
        <p:nvGrpSpPr>
          <p:cNvPr id="13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0" name=""/>
            <p:cNvGrpSpPr/>
            <p:nvPr/>
          </p:nvGrpSpPr>
          <p:grpSpPr>
            <a:xfrm>
              <a:off x="685800" y="3146904"/>
              <a:ext cx="5760000" cy="3225487"/>
              <a:chOff x="685800" y="3146904"/>
              <a:chExt cx="5760000" cy="3225487"/>
            </a:xfrm>
          </p:grpSpPr>
          <p:sp>
            <p:nvSpPr>
              <p:cNvPr id="14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学科课程培养目标是指教育机构和教师为学生设定的学业成就和素质发展目标</a:t>
                </a:r>
                <a:endParaRPr kumimoji="1" lang="en-US" altLang="zh-CN" sz="1800" b="1">
                  <a:solidFill>
                    <a:schemeClr val="bg1"/>
                  </a:solidFill>
                  <a:latin typeface="+mj-ea"/>
                  <a:ea typeface="+mj-ea"/>
                </a:endParaRPr>
              </a:p>
            </p:txBody>
          </p:sp>
          <p:sp>
            <p:nvSpPr>
              <p:cNvPr id="14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学科课程培养目标体现了教育机构和教师对学生发展的期望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学科课程培养目标明确了学生在学习过程中的努力方向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学科课程培养目标有助于提高学生的学业成绩和综合素质</a:t>
                </a:r>
                <a:endParaRPr/>
              </a:p>
            </p:txBody>
          </p:sp>
        </p:grpSp>
        <p:grpSp>
          <p:nvGrpSpPr>
            <p:cNvPr id="143" name=""/>
            <p:cNvGrpSpPr/>
            <p:nvPr/>
          </p:nvGrpSpPr>
          <p:grpSpPr>
            <a:xfrm>
              <a:off x="6016236" y="3146904"/>
              <a:ext cx="5400000" cy="3225487"/>
              <a:chOff x="6016236" y="3146904"/>
              <a:chExt cx="5400000" cy="3225487"/>
            </a:xfrm>
          </p:grpSpPr>
          <p:sp>
            <p:nvSpPr>
              <p:cNvPr id="14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学科课程培养目标的意义</a:t>
                </a:r>
                <a:endParaRPr kumimoji="1" lang="en-US" altLang="zh-CN" sz="1800" b="1">
                  <a:solidFill>
                    <a:schemeClr val="bg1"/>
                  </a:solidFill>
                  <a:latin typeface="+mj-ea"/>
                  <a:ea typeface="+mj-ea"/>
                </a:endParaRPr>
              </a:p>
            </p:txBody>
          </p:sp>
          <p:sp>
            <p:nvSpPr>
              <p:cNvPr id="14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有助于教育机构和教师制定合适的教学计划和策略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有助于学生明确学习目的和动力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有助于家长了解学生的培养方向和期望</a:t>
                </a:r>
                <a:endParaRPr/>
              </a:p>
            </p:txBody>
          </p:sp>
        </p:grpSp>
      </p:grpSp>
      <p:sp>
        <p:nvSpPr>
          <p:cNvPr id="14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学科课程培养目标定义与意义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descr="{&quot;isTemplate&quot;:true,&quot;type&quot;:3}"/>
        <p:cNvGrpSpPr/>
        <p:nvPr/>
      </p:nvGrpSpPr>
      <p:grpSpPr>
        <a:xfrm>
          <a:off x="0" y="0"/>
          <a:ext cx="0" cy="0"/>
        </a:xfrm>
      </p:grpSpPr>
      <p:grpSp>
        <p:nvGrpSpPr>
          <p:cNvPr id="148"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49" name="Group 628"/>
            <p:cNvGrpSpPr/>
            <p:nvPr/>
          </p:nvGrpSpPr>
          <p:grpSpPr>
            <a:xfrm>
              <a:off x="1197254" y="3971227"/>
              <a:ext cx="11008530" cy="2106887"/>
              <a:chOff x="1197254" y="3971227"/>
              <a:chExt cx="11008530" cy="2106887"/>
            </a:xfrm>
          </p:grpSpPr>
          <p:sp>
            <p:nvSpPr>
              <p:cNvPr id="150"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3"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4"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学科课程培养目标体现了教育目的和人才培养的要求</a:t>
                </a:r>
                <a:endParaRPr/>
              </a:p>
            </p:txBody>
          </p:sp>
          <p:sp>
            <p:nvSpPr>
              <p:cNvPr id="155"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教育目的是培养德、智、体、美、劳全面发展的社会主义建设者和接班人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学科课程培养目标有助于实现教育目的，培养合格的人才</a:t>
                </a:r>
                <a:endParaRPr/>
              </a:p>
            </p:txBody>
          </p:sp>
        </p:grpSp>
        <p:grpSp>
          <p:nvGrpSpPr>
            <p:cNvPr id="156" name="Group 635"/>
            <p:cNvGrpSpPr/>
            <p:nvPr/>
          </p:nvGrpSpPr>
          <p:grpSpPr>
            <a:xfrm>
              <a:off x="3499345" y="1423099"/>
              <a:ext cx="11008530" cy="2005901"/>
              <a:chOff x="3499345" y="1423099"/>
              <a:chExt cx="11008530" cy="2005901"/>
            </a:xfrm>
          </p:grpSpPr>
          <p:sp>
            <p:nvSpPr>
              <p:cNvPr id="157"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学科课程培养目标有助于提高教学质量和学生满意度</a:t>
                </a:r>
                <a:endParaRPr/>
              </a:p>
            </p:txBody>
          </p:sp>
          <p:sp>
            <p:nvSpPr>
              <p:cNvPr id="158"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学科课程培养目标为教师提供了教学方向，有助于提高教学质量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学生明确学习目的，有助于提高学习积极性和满意度</a:t>
                </a:r>
                <a:endParaRPr/>
              </a:p>
            </p:txBody>
          </p:sp>
          <p:sp>
            <p:nvSpPr>
              <p:cNvPr id="159"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2"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学科课程培养目标的重要性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4" name="" descr="{&quot;isTemplate&quot;:true,&quot;type&quot;:3}"/>
        <p:cNvGrpSpPr/>
        <p:nvPr/>
      </p:nvGrpSpPr>
      <p:grpSpPr>
        <a:xfrm>
          <a:off x="0" y="0"/>
          <a:ext cx="0" cy="0"/>
        </a:xfrm>
      </p:grpSpPr>
      <p:grpSp>
        <p:nvGrpSpPr>
          <p:cNvPr id="165"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66" name="Group 686"/>
            <p:cNvGrpSpPr/>
            <p:nvPr/>
          </p:nvGrpSpPr>
          <p:grpSpPr>
            <a:xfrm>
              <a:off x="1075314" y="1520189"/>
              <a:ext cx="9868911" cy="2072418"/>
              <a:chOff x="1075314" y="1520189"/>
              <a:chExt cx="9868911" cy="2072418"/>
            </a:xfrm>
          </p:grpSpPr>
          <p:sp>
            <p:nvSpPr>
              <p:cNvPr id="167"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课程设置应根据学科课程培养目标来制定，确保课程内容的完整性和系统性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教学实施应围绕学科课程培养目标来进行，提高教学效果</a:t>
                </a:r>
                <a:endParaRPr/>
              </a:p>
            </p:txBody>
          </p:sp>
          <p:sp>
            <p:nvSpPr>
              <p:cNvPr id="168"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学科课程培养目标在课程设置和教学实施中的应用</a:t>
                </a:r>
                <a:endParaRPr/>
              </a:p>
            </p:txBody>
          </p:sp>
          <p:sp>
            <p:nvSpPr>
              <p:cNvPr id="169"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1" name="Group 691"/>
            <p:cNvGrpSpPr/>
            <p:nvPr/>
          </p:nvGrpSpPr>
          <p:grpSpPr>
            <a:xfrm>
              <a:off x="1075314" y="3881882"/>
              <a:ext cx="9868911" cy="2072418"/>
              <a:chOff x="1075314" y="3881882"/>
              <a:chExt cx="9868911" cy="2072418"/>
            </a:xfrm>
          </p:grpSpPr>
          <p:sp>
            <p:nvSpPr>
              <p:cNvPr id="172"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教育评价应根据学科课程培养目标来制定评价标准，确保评价的合理性和有效性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根据评价结果进行反馈调整，有助于实现学科课程培养目标</a:t>
                </a:r>
                <a:endParaRPr/>
              </a:p>
            </p:txBody>
          </p:sp>
          <p:sp>
            <p:nvSpPr>
              <p:cNvPr id="173"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学科课程培养目标在教育评价和反馈调整中的应用</a:t>
                </a:r>
                <a:endParaRPr/>
              </a:p>
            </p:txBody>
          </p:sp>
          <p:sp>
            <p:nvSpPr>
              <p:cNvPr id="174"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7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学科课程培养目标的应用领域</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descr="{&quot;isTemplate&quot;:true,&quot;type&quot;:2}"/>
        <p:cNvGrpSpPr/>
        <p:nvPr/>
      </p:nvGrpSpPr>
      <p:grpSpPr>
        <a:xfrm>
          <a:off x="0" y="0"/>
          <a:ext cx="0" cy="0"/>
        </a:xfrm>
      </p:grpSpPr>
      <p:sp>
        <p:nvSpPr>
          <p:cNvPr id="17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学科课程培养目标的设计原则</a:t>
            </a:r>
            <a:endParaRPr/>
          </a:p>
        </p:txBody>
      </p:sp>
      <p:sp>
        <p:nvSpPr>
          <p:cNvPr id="17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0" name="" descr="{&quot;isTemplate&quot;:true,&quot;type&quot;:3}"/>
        <p:cNvGrpSpPr/>
        <p:nvPr/>
      </p:nvGrpSpPr>
      <p:grpSpPr>
        <a:xfrm>
          <a:off x="0" y="0"/>
          <a:ext cx="0" cy="0"/>
        </a:xfrm>
      </p:grpSpPr>
      <p:pic>
        <p:nvPicPr>
          <p:cNvPr id="18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3" name="Group 598"/>
            <p:cNvGrpSpPr/>
            <p:nvPr/>
          </p:nvGrpSpPr>
          <p:grpSpPr>
            <a:xfrm>
              <a:off x="763829" y="1414808"/>
              <a:ext cx="6972294" cy="2337649"/>
              <a:chOff x="763829" y="1414808"/>
              <a:chExt cx="6972294" cy="2337649"/>
            </a:xfrm>
          </p:grpSpPr>
          <p:sp>
            <p:nvSpPr>
              <p:cNvPr id="18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学科课程培养目标应关注学生的兴趣和需求</a:t>
                </a:r>
                <a:endParaRPr/>
              </a:p>
            </p:txBody>
          </p:sp>
          <p:sp>
            <p:nvSpPr>
              <p:cNvPr id="18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了解学生的兴趣和需求，有助于提高学生的学习积极性和满意度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以学生为中心的设计理念有助于实现学科课程培养目标</a:t>
                </a:r>
                <a:endParaRPr/>
              </a:p>
            </p:txBody>
          </p:sp>
          <p:sp>
            <p:nvSpPr>
              <p:cNvPr id="18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0" name="Group 591"/>
            <p:cNvGrpSpPr/>
            <p:nvPr/>
          </p:nvGrpSpPr>
          <p:grpSpPr>
            <a:xfrm>
              <a:off x="689593" y="3949139"/>
              <a:ext cx="7078256" cy="2128975"/>
              <a:chOff x="689593" y="3949139"/>
              <a:chExt cx="7078256" cy="2128975"/>
            </a:xfrm>
          </p:grpSpPr>
          <p:sp>
            <p:nvSpPr>
              <p:cNvPr id="19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学科课程培养目标应关注学生的个性和特长</a:t>
                </a:r>
                <a:endParaRPr/>
              </a:p>
            </p:txBody>
          </p:sp>
          <p:sp>
            <p:nvSpPr>
              <p:cNvPr id="19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尊重学生的个性和特长，有助于培养学生的创新能力和实践能力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以学生为中心的设计理念有助于实现学科课程培养目标</a:t>
                </a:r>
                <a:endParaRPr/>
              </a:p>
            </p:txBody>
          </p:sp>
          <p:sp>
            <p:nvSpPr>
              <p:cNvPr id="19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以学生为中心的设计理念</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8" name="" descr="{&quot;isTemplate&quot;:true,&quot;type&quot;:3}"/>
        <p:cNvGrpSpPr/>
        <p:nvPr/>
      </p:nvGrpSpPr>
      <p:grpSpPr>
        <a:xfrm>
          <a:off x="0" y="0"/>
          <a:ext cx="0" cy="0"/>
        </a:xfrm>
      </p:grpSpPr>
      <p:grpSp>
        <p:nvGrpSpPr>
          <p:cNvPr id="19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00" name="Group 686"/>
            <p:cNvGrpSpPr/>
            <p:nvPr/>
          </p:nvGrpSpPr>
          <p:grpSpPr>
            <a:xfrm>
              <a:off x="1075314" y="1520189"/>
              <a:ext cx="9868911" cy="2072418"/>
              <a:chOff x="1075314" y="1520189"/>
              <a:chExt cx="9868911" cy="2072418"/>
            </a:xfrm>
          </p:grpSpPr>
          <p:sp>
            <p:nvSpPr>
              <p:cNvPr id="20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知识、能力和素质是学生发展的三大支柱，缺一不可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注重综合素质的培养有助于提高学生的学业成绩和综合素质</a:t>
                </a:r>
                <a:endParaRPr/>
              </a:p>
            </p:txBody>
          </p:sp>
          <p:sp>
            <p:nvSpPr>
              <p:cNvPr id="20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学科课程培养目标应注重学生的知识、能力、素质全面发展</a:t>
                </a:r>
                <a:endParaRPr/>
              </a:p>
            </p:txBody>
          </p:sp>
          <p:sp>
            <p:nvSpPr>
              <p:cNvPr id="20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05" name="Group 691"/>
            <p:cNvGrpSpPr/>
            <p:nvPr/>
          </p:nvGrpSpPr>
          <p:grpSpPr>
            <a:xfrm>
              <a:off x="1075314" y="3881882"/>
              <a:ext cx="9868911" cy="2072418"/>
              <a:chOff x="1075314" y="3881882"/>
              <a:chExt cx="9868911" cy="2072418"/>
            </a:xfrm>
          </p:grpSpPr>
          <p:sp>
            <p:nvSpPr>
              <p:cNvPr id="20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创新精神和实践能力是高素质人才的核心素质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注重创新精神和实践能力的培养有助于实现学科课程培养目标</a:t>
                </a:r>
                <a:endParaRPr/>
              </a:p>
            </p:txBody>
          </p:sp>
          <p:sp>
            <p:nvSpPr>
              <p:cNvPr id="20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学科课程培养目标应注重学生的创新精神和实践能力培养</a:t>
                </a:r>
                <a:endParaRPr/>
              </a:p>
            </p:txBody>
          </p:sp>
          <p:sp>
            <p:nvSpPr>
              <p:cNvPr id="20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1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注重综合素质的培养</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3}"/>
        <p:cNvGrpSpPr/>
        <p:nvPr/>
      </p:nvGrpSpPr>
      <p:grpSpPr>
        <a:xfrm>
          <a:off x="0" y="0"/>
          <a:ext cx="0" cy="0"/>
        </a:xfrm>
      </p:grpSpPr>
      <p:pic>
        <p:nvPicPr>
          <p:cNvPr id="2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4" name="Group 598"/>
            <p:cNvGrpSpPr/>
            <p:nvPr/>
          </p:nvGrpSpPr>
          <p:grpSpPr>
            <a:xfrm>
              <a:off x="763829" y="1414808"/>
              <a:ext cx="6972294" cy="2337649"/>
              <a:chOff x="763829" y="1414808"/>
              <a:chExt cx="6972294" cy="2337649"/>
            </a:xfrm>
          </p:grpSpPr>
          <p:sp>
            <p:nvSpPr>
              <p:cNvPr id="2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学科课程培养目标应结合学科的特点和发展趋势</a:t>
                </a:r>
                <a:endParaRPr/>
              </a:p>
            </p:txBody>
          </p:sp>
          <p:sp>
            <p:nvSpPr>
              <p:cNvPr id="2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了解学科特点和发展趋势，有助于制定符合学科要求的培养目标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结合学科特点与市场需求有助于实现学科课程培养目标</a:t>
                </a:r>
                <a:endParaRPr/>
              </a:p>
            </p:txBody>
          </p:sp>
          <p:sp>
            <p:nvSpPr>
              <p:cNvPr id="2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1" name="Group 591"/>
            <p:cNvGrpSpPr/>
            <p:nvPr/>
          </p:nvGrpSpPr>
          <p:grpSpPr>
            <a:xfrm>
              <a:off x="689593" y="3949139"/>
              <a:ext cx="7078256" cy="2128975"/>
              <a:chOff x="689593" y="3949139"/>
              <a:chExt cx="7078256" cy="2128975"/>
            </a:xfrm>
          </p:grpSpPr>
          <p:sp>
            <p:nvSpPr>
              <p:cNvPr id="2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学科课程培养目标应结合社会需求和市场变化</a:t>
                </a:r>
                <a:endParaRPr/>
              </a:p>
            </p:txBody>
          </p:sp>
          <p:sp>
            <p:nvSpPr>
              <p:cNvPr id="2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了解社会需求和市场变化，有助于调整学科课程培养目标，培养符合社会需求的人才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结合学科特点与市场需求有助于实现学科课程培养目标</a:t>
                </a:r>
                <a:endParaRPr/>
              </a:p>
            </p:txBody>
          </p:sp>
          <p:sp>
            <p:nvSpPr>
              <p:cNvPr id="2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结合学科特点与市场需求</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学科课程培养目标的具体内容</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学科课程培养目标应明确学生的知识结构和知识范围</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知识结构是学生知识体系的核心，有助于学生形成系统的知识体系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知识范围是学生知识体系的基础，有助于学生拓宽知识视野</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学科课程培养目标应注重学生的知识应用能力培养</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知识应用能力是学生将知识运用于实际问题的关键，有助于提高学生的实践能力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注重知识应用能力的培养有助于实现学科课程培养目标</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知识体系的构建</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https://d.book118.com/128052076103006042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学科课程培养目标</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2024-09-21T20:37:22.724</cp:lastPrinted>
  <dcterms:created xsi:type="dcterms:W3CDTF">2024-09-21T12:37:22Z</dcterms:created>
  <dcterms:modified xsi:type="dcterms:W3CDTF">2024-09-21T12:37:24Z</dcterms:modified>
</cp:coreProperties>
</file>