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8" r:id="rId2"/>
    <p:sldMasterId id="2147483753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9144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3AD7E-FA48-478D-A519-A3F085218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A3000-EEEC-46FF-986A-C4DA651CE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B9A3D-2DA8-42D1-802D-4BAAC3C555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A04759-2A86-473C-B11B-47DD8455F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1F5C25-58F1-41A7-9898-B39B54DA85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B2E70B-6007-4854-9BD6-321B87D91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953D82-C0DB-45E1-B6B4-BD9401AF0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3988A-D26C-47CE-BF65-825E35C21C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4C09FE-4C73-46B3-AE78-8052A4EA3A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6347BB-C4DF-4BED-A6B4-E3BC7ADB0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0BA40-101D-43EB-8B2B-605A7A555E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pPr fontAlgn="base"/>
            <a:r>
              <a:rPr lang="zh-CN" altLang="en-US" strike="noStrike" noProof="1" smtClean="0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ED3ED65-26D6-4171-A3CE-6E8B14C1B08A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ED3ED65-26D6-4171-A3CE-6E8B14C1B08A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ED3ED65-26D6-4171-A3CE-6E8B14C1B08A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54296" y="1600200"/>
            <a:ext cx="4032504" cy="4525963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ED3ED65-26D6-4171-A3CE-6E8B14C1B08A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365125"/>
            <a:ext cx="78867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90081" y="1778438"/>
            <a:ext cx="3655181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90081" y="2665379"/>
            <a:ext cx="3655181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92704" y="1778438"/>
            <a:ext cx="3673182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92704" y="2665379"/>
            <a:ext cx="3673182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9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ED3ED65-26D6-4171-A3CE-6E8B14C1B08A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ED3ED65-26D6-4171-A3CE-6E8B14C1B08A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ED3ED65-26D6-4171-A3CE-6E8B14C1B08A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87391" y="987425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ED3ED65-26D6-4171-A3CE-6E8B14C1B08A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3124012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3887391" y="457201"/>
            <a:ext cx="462915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3124012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</p:txBody>
      </p:sp>
      <p:sp>
        <p:nvSpPr>
          <p:cNvPr id="5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7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ED3ED65-26D6-4171-A3CE-6E8B14C1B08A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ED3ED65-26D6-4171-A3CE-6E8B14C1B08A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52930" cy="585152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</a:p>
          <a:p>
            <a:pPr lvl="1" fontAlgn="base"/>
            <a:r>
              <a:rPr lang="zh-CN" altLang="en-US" strike="noStrike" noProof="1" smtClean="0"/>
              <a:t>第二级</a:t>
            </a:r>
          </a:p>
          <a:p>
            <a:pPr lvl="2" fontAlgn="base"/>
            <a:r>
              <a:rPr lang="zh-CN" altLang="en-US" strike="noStrike" noProof="1" smtClean="0"/>
              <a:t>第三级</a:t>
            </a:r>
          </a:p>
          <a:p>
            <a:pPr lvl="3" fontAlgn="base"/>
            <a:r>
              <a:rPr lang="zh-CN" altLang="en-US" strike="noStrike" noProof="1" smtClean="0"/>
              <a:t>第四级</a:t>
            </a:r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1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5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6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ED3ED65-26D6-4171-A3CE-6E8B14C1B08A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>
  <p:cSld name="Title Slide">
    <p:bg>
      <p:bgPr>
        <a:blipFill rotWithShape="0">
          <a:blip r:embed="rId1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cxnSp>
        <p:nvCxnSpPr>
          <p:cNvPr id="59394" name="直接连接符 59393"/>
          <p:cNvCxnSpPr/>
          <p:nvPr/>
        </p:nvCxnSpPr>
        <p:spPr>
          <a:xfrm flipH="1">
            <a:off x="7315200" y="1066800"/>
            <a:ext cx="0" cy="44958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59395" name="标题 59394"/>
          <p:cNvSpPr/>
          <p:nvPr>
            <p:ph type="ctrTitle"/>
          </p:nvPr>
        </p:nvSpPr>
        <p:spPr>
          <a:xfrm>
            <a:off x="315912" y="466725"/>
            <a:ext cx="6781800" cy="21336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r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48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9396" name="副标题 59395"/>
          <p:cNvSpPr/>
          <p:nvPr>
            <p:ph type="subTitle" idx="1"/>
          </p:nvPr>
        </p:nvSpPr>
        <p:spPr>
          <a:xfrm>
            <a:off x="849312" y="3049588"/>
            <a:ext cx="6248400" cy="2362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0" indent="0" algn="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None/>
              <a:defRPr kumimoji="0" lang="zh-CN" altLang="en-US" sz="3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344805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None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694055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None/>
              <a:defRPr kumimoji="0" lang="zh-CN" altLang="en-US" sz="23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988695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282700" indent="0" algn="ctr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None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单击此处编辑母版副标题样式</a:t>
            </a:r>
          </a:p>
        </p:txBody>
      </p:sp>
      <p:sp>
        <p:nvSpPr>
          <p:cNvPr id="59397" name="日期占位符 59396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/>
            <a:endParaRPr sz="1000"/>
          </a:p>
        </p:txBody>
      </p:sp>
      <p:sp>
        <p:nvSpPr>
          <p:cNvPr id="59398" name="页脚占位符 59397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ctr"/>
            <a:endParaRPr sz="1000"/>
          </a:p>
        </p:txBody>
      </p:sp>
      <p:sp>
        <p:nvSpPr>
          <p:cNvPr id="59399" name="灯片编号占位符 59398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/>
          <a:p>
            <a:pPr lvl="0" algn="r"/>
            <a:fld id="{E5259863-F94C-4FC9-A1CC-C12C0DC3C2E8}" type="slidenum">
              <a:rPr sz="1000"/>
              <a:t/>
            </a:fld>
            <a:endParaRPr sz="1000"/>
          </a:p>
        </p:txBody>
      </p:sp>
      <p:grpSp>
        <p:nvGrpSpPr>
          <p:cNvPr id="59400" name="组合 59399"/>
          <p:cNvGrpSpPr/>
          <p:nvPr/>
        </p:nvGrpSpPr>
        <p:grpSpPr>
          <a:xfrm>
            <a:off x="7493000" y="2992438"/>
            <a:ext cx="1338262" cy="2189162"/>
            <a:chOff x="4704" y="1885"/>
            <a:chExt cx="843" cy="1379"/>
          </a:xfrm>
        </p:grpSpPr>
        <p:sp>
          <p:nvSpPr>
            <p:cNvPr id="59401" name="椭圆 59400"/>
            <p:cNvSpPr/>
            <p:nvPr/>
          </p:nvSpPr>
          <p:spPr>
            <a:xfrm>
              <a:off x="4704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02" name="椭圆 59401"/>
            <p:cNvSpPr/>
            <p:nvPr/>
          </p:nvSpPr>
          <p:spPr>
            <a:xfrm>
              <a:off x="4883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03" name="椭圆 59402"/>
            <p:cNvSpPr/>
            <p:nvPr/>
          </p:nvSpPr>
          <p:spPr>
            <a:xfrm>
              <a:off x="5062" y="1885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04" name="椭圆 59403"/>
            <p:cNvSpPr/>
            <p:nvPr/>
          </p:nvSpPr>
          <p:spPr>
            <a:xfrm>
              <a:off x="4704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05" name="椭圆 59404"/>
            <p:cNvSpPr/>
            <p:nvPr/>
          </p:nvSpPr>
          <p:spPr>
            <a:xfrm>
              <a:off x="4883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06" name="椭圆 59405"/>
            <p:cNvSpPr/>
            <p:nvPr/>
          </p:nvSpPr>
          <p:spPr>
            <a:xfrm>
              <a:off x="5062" y="2064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07" name="椭圆 59406"/>
            <p:cNvSpPr/>
            <p:nvPr/>
          </p:nvSpPr>
          <p:spPr>
            <a:xfrm>
              <a:off x="5241" y="2064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08" name="椭圆 59407"/>
            <p:cNvSpPr/>
            <p:nvPr/>
          </p:nvSpPr>
          <p:spPr>
            <a:xfrm>
              <a:off x="4704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09" name="椭圆 59408"/>
            <p:cNvSpPr/>
            <p:nvPr/>
          </p:nvSpPr>
          <p:spPr>
            <a:xfrm>
              <a:off x="4883" y="2243"/>
              <a:ext cx="127" cy="127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10" name="椭圆 59409"/>
            <p:cNvSpPr/>
            <p:nvPr/>
          </p:nvSpPr>
          <p:spPr>
            <a:xfrm>
              <a:off x="5062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11" name="椭圆 59410"/>
            <p:cNvSpPr/>
            <p:nvPr/>
          </p:nvSpPr>
          <p:spPr>
            <a:xfrm>
              <a:off x="5241" y="2243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12" name="椭圆 59411"/>
            <p:cNvSpPr/>
            <p:nvPr/>
          </p:nvSpPr>
          <p:spPr>
            <a:xfrm>
              <a:off x="5420" y="2243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13" name="椭圆 59412"/>
            <p:cNvSpPr/>
            <p:nvPr/>
          </p:nvSpPr>
          <p:spPr>
            <a:xfrm>
              <a:off x="4704" y="2421"/>
              <a:ext cx="127" cy="128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14" name="椭圆 59413"/>
            <p:cNvSpPr/>
            <p:nvPr/>
          </p:nvSpPr>
          <p:spPr>
            <a:xfrm>
              <a:off x="4883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15" name="椭圆 59414"/>
            <p:cNvSpPr/>
            <p:nvPr/>
          </p:nvSpPr>
          <p:spPr>
            <a:xfrm>
              <a:off x="5062" y="2421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16" name="椭圆 59415"/>
            <p:cNvSpPr/>
            <p:nvPr/>
          </p:nvSpPr>
          <p:spPr>
            <a:xfrm>
              <a:off x="5241" y="2421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17" name="椭圆 59416"/>
            <p:cNvSpPr/>
            <p:nvPr/>
          </p:nvSpPr>
          <p:spPr>
            <a:xfrm>
              <a:off x="4704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18" name="椭圆 59417"/>
            <p:cNvSpPr/>
            <p:nvPr/>
          </p:nvSpPr>
          <p:spPr>
            <a:xfrm>
              <a:off x="4883" y="2600"/>
              <a:ext cx="127" cy="128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19" name="椭圆 59418"/>
            <p:cNvSpPr/>
            <p:nvPr/>
          </p:nvSpPr>
          <p:spPr>
            <a:xfrm>
              <a:off x="5062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20" name="椭圆 59419"/>
            <p:cNvSpPr/>
            <p:nvPr/>
          </p:nvSpPr>
          <p:spPr>
            <a:xfrm>
              <a:off x="5241" y="2600"/>
              <a:ext cx="127" cy="128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21" name="椭圆 59420"/>
            <p:cNvSpPr/>
            <p:nvPr/>
          </p:nvSpPr>
          <p:spPr>
            <a:xfrm>
              <a:off x="5420" y="2600"/>
              <a:ext cx="127" cy="128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22" name="椭圆 59421"/>
            <p:cNvSpPr/>
            <p:nvPr/>
          </p:nvSpPr>
          <p:spPr>
            <a:xfrm>
              <a:off x="4704" y="2779"/>
              <a:ext cx="127" cy="127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23" name="椭圆 59422"/>
            <p:cNvSpPr/>
            <p:nvPr/>
          </p:nvSpPr>
          <p:spPr>
            <a:xfrm>
              <a:off x="4883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24" name="椭圆 59423"/>
            <p:cNvSpPr/>
            <p:nvPr/>
          </p:nvSpPr>
          <p:spPr>
            <a:xfrm>
              <a:off x="5062" y="2779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25" name="椭圆 59424"/>
            <p:cNvSpPr/>
            <p:nvPr/>
          </p:nvSpPr>
          <p:spPr>
            <a:xfrm>
              <a:off x="5241" y="2779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26" name="椭圆 59425"/>
            <p:cNvSpPr/>
            <p:nvPr/>
          </p:nvSpPr>
          <p:spPr>
            <a:xfrm>
              <a:off x="4704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27" name="椭圆 59426"/>
            <p:cNvSpPr/>
            <p:nvPr/>
          </p:nvSpPr>
          <p:spPr>
            <a:xfrm>
              <a:off x="4883" y="2958"/>
              <a:ext cx="127" cy="127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28" name="椭圆 59427"/>
            <p:cNvSpPr/>
            <p:nvPr/>
          </p:nvSpPr>
          <p:spPr>
            <a:xfrm>
              <a:off x="5062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29" name="椭圆 59428"/>
            <p:cNvSpPr/>
            <p:nvPr/>
          </p:nvSpPr>
          <p:spPr>
            <a:xfrm>
              <a:off x="5241" y="2958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30" name="椭圆 59429"/>
            <p:cNvSpPr/>
            <p:nvPr/>
          </p:nvSpPr>
          <p:spPr>
            <a:xfrm>
              <a:off x="4883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9431" name="椭圆 59430"/>
            <p:cNvSpPr/>
            <p:nvPr/>
          </p:nvSpPr>
          <p:spPr>
            <a:xfrm>
              <a:off x="5241" y="3137"/>
              <a:ext cx="127" cy="127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  <p:cxnSp>
        <p:nvCxnSpPr>
          <p:cNvPr id="59432" name="直接连接符 59431"/>
          <p:cNvCxnSpPr/>
          <p:nvPr/>
        </p:nvCxnSpPr>
        <p:spPr>
          <a:xfrm>
            <a:off x="304800" y="2819400"/>
            <a:ext cx="8229600" cy="0"/>
          </a:xfrm>
          <a:prstGeom prst="line">
            <a:avLst/>
          </a:prstGeom>
          <a:noFill/>
          <a:ln w="6350">
            <a:solidFill>
              <a:schemeClr val="tx1"/>
            </a:solidFill>
            <a:miter lim="800000"/>
          </a:ln>
        </p:spPr>
      </p:cxn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00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00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00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lvl="0" algn="r"/>
            <a:fld id="{93AE1883-0942-4AA3-9DB2-9C7C3A0314B1}" type="slidenum">
              <a:rPr sz="100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 strike="noStrike" baseline="0" noProof="1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lang="zh-CN" altLang="en-US" strike="noStrike" baseline="0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A0DB2DC-4C9A-4742-B13C-FB6460FD3503}" type="slidenum">
              <a:rPr lang="zh-CN" altLang="en-US" strike="noStrike" baseline="0" noProof="1">
                <a:latin typeface="Arial"/>
                <a:ea typeface="宋体" panose="02010600030101010101" pitchFamily="2" charset="-122"/>
                <a:cs typeface="+mn-cs"/>
              </a:rPr>
              <a:t/>
            </a:fld>
            <a:endParaRPr lang="zh-CN" altLang="en-US" sz="1400" u="none" strike="noStrike" baseline="0" noProof="1">
              <a:solidFill>
                <a:schemeClr val="tx1"/>
              </a:solidFill>
              <a:latin typeface="Arial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slideLayout" Target="../slideLayouts/slideLayout24.xml" /><Relationship Id="rId3" Type="http://schemas.openxmlformats.org/officeDocument/2006/relationships/slideLayout" Target="../slideLayouts/slideLayout25.xml" /><Relationship Id="rId4" Type="http://schemas.openxmlformats.org/officeDocument/2006/relationships/slideLayout" Target="../slideLayouts/slideLayout26.xml" /><Relationship Id="rId5" Type="http://schemas.openxmlformats.org/officeDocument/2006/relationships/image" Target="../media/image2.jpeg" /><Relationship Id="rId6" Type="http://schemas.openxmlformats.org/officeDocument/2006/relationships/image" Target="../media/image1.jpeg" /><Relationship Id="rId7" Type="http://schemas.openxmlformats.org/officeDocument/2006/relationships/image" Target="../media/image3.png" /><Relationship Id="rId8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/>
      <p:sp>
        <p:nvSpPr>
          <p:cNvPr id="8194" name="标题 1025"/>
          <p:cNvSpPr/>
          <p:nvPr>
            <p:ph type="title" idx="4294967295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ctr" anchorCtr="0"/>
          <a:lstStyle>
            <a:lvl1pPr marL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lang="ru-RU" altLang="en-US" sz="4400" b="0" i="0" u="none" kern="12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8195" name="文本占位符 1026"/>
          <p:cNvSpPr/>
          <p:nvPr>
            <p:ph type="body"/>
          </p:nvPr>
        </p:nvSpPr>
        <p:spPr>
          <a:xfrm>
            <a:off x="457200" y="1600200"/>
            <a:ext cx="8229600" cy="45259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t" anchorCtr="0"/>
          <a:lstStyle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3200" b="0" i="0" u="none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lvl="1" indent="-28575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8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lang="ru-RU" altLang="en-US" sz="24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lang="ru-RU" altLang="en-US" sz="2000" b="0" i="0" u="none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/>
            <a:r>
              <a:t>单击此处编辑母版文本样式</a:t>
            </a:r>
          </a:p>
          <a:p>
            <a:pPr marL="742950" lvl="1" indent="-285750"/>
            <a:r>
              <a:t>第二级</a:t>
            </a:r>
          </a:p>
          <a:p>
            <a:pPr marL="1143000" lvl="2" indent="-228600"/>
            <a:r>
              <a:t>第三级</a:t>
            </a:r>
          </a:p>
          <a:p>
            <a:pPr marL="1600200" lvl="3" indent="-228600"/>
            <a:r>
              <a:t>第四级</a:t>
            </a:r>
          </a:p>
          <a:p>
            <a:pPr marL="2057400" lvl="4" indent="-228600"/>
            <a:r>
              <a:t>第五级</a:t>
            </a:r>
          </a:p>
        </p:txBody>
      </p:sp>
      <p:sp>
        <p:nvSpPr>
          <p:cNvPr id="8196" name="日期占位符 1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7" name="页脚占位符 2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 sz="1400" baseline="0">
              <a:latin typeface="Arial" pitchFamily="34" charset="0"/>
              <a:ea typeface="宋体" panose="02010600030101010101" pitchFamily="2" charset="-122"/>
            </a:endParaRPr>
          </a:p>
        </p:txBody>
      </p:sp>
      <p:sp>
        <p:nvSpPr>
          <p:cNvPr id="8198" name="灯片编号占位符 3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</a:ln>
        </p:spPr>
        <p:txBody>
          <a:bodyPr anchor="t" anchorCtr="0"/>
          <a:lstStyle>
            <a:defPPr algn="l" rtl="0" eaLnBrk="1" hangingPunct="1">
              <a:defRPr kumimoji="0" lang="ru-RU" altLang="en-US">
                <a:latin typeface="Arial" pitchFamily="34" charset="0"/>
              </a:defRPr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 kumimoji="0"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Font typeface="Arial" pitchFamily="34" charset="0"/>
              <a:buNone/>
              <a:defRPr lang="ru-RU" altLang="en-US" sz="1800" b="0" i="0" u="none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/>
            <a:fld id="{4ED3ED65-26D6-4171-A3CE-6E8B14C1B08A}" type="slidenum">
              <a:rPr lang="zh-CN" altLang="en-US" sz="1400" baseline="0">
                <a:latin typeface="Arial" pitchFamily="34" charset="0"/>
                <a:ea typeface="宋体" panose="02010600030101010101" pitchFamily="2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739" r:id="rId3"/>
    <p:sldLayoutId id="2147483740" r:id="rId4"/>
    <p:sldLayoutId id="2147483741" r:id="rId5"/>
    <p:sldLayoutId id="2147483742" r:id="rId6"/>
    <p:sldLayoutId id="2147483743" r:id="rId7"/>
    <p:sldLayoutId id="2147483744" r:id="rId8"/>
    <p:sldLayoutId id="2147483745" r:id="rId9"/>
    <p:sldLayoutId id="2147483746" r:id="rId10"/>
    <p:sldLayoutId id="2147483747" r:id="rId11"/>
  </p:sldLayoutIdLst>
  <p:transition/>
  <p:timing/>
  <p:txStyles>
    <p:titleStyle>
      <a:lvl1pPr marL="0" lvl="0" indent="0" algn="ctr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4400" b="0" i="0" u="none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3200" b="0" i="0" u="none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8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1143000" lvl="2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sz="24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600200" lvl="3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2057400" lvl="4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514600" lvl="5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971800" lvl="6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429000" lvl="7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886200" lvl="8" indent="-228600" algn="l" defTabSz="914400" rtl="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sz="2000" b="0" i="0" u="none" kern="120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bodyStyle>
    <p:otherStyle>
      <a:lvl1pPr marL="0" lvl="0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914400" lvl="2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371600" lvl="3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1828800" lvl="4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286000" lvl="5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743200" lvl="6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200400" lvl="7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657600" lvl="8" indent="0" algn="l" defTabSz="914400" rtl="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SzTx/>
        <a:buFont typeface="Arial" pitchFamily="34" charset="0"/>
        <a:buNone/>
        <a:defRPr sz="1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/>
      <p:cxnSp>
        <p:nvCxnSpPr>
          <p:cNvPr id="58370" name="直接连接符 58369"/>
          <p:cNvCxnSpPr/>
          <p:nvPr/>
        </p:nvCxnSpPr>
        <p:spPr>
          <a:xfrm flipH="1">
            <a:off x="7962900" y="152400"/>
            <a:ext cx="0" cy="1524000"/>
          </a:xfrm>
          <a:prstGeom prst="line">
            <a:avLst/>
          </a:prstGeom>
          <a:noFill/>
          <a:ln>
            <a:solidFill>
              <a:schemeClr val="tx1"/>
            </a:solidFill>
            <a:miter lim="800000"/>
          </a:ln>
        </p:spPr>
      </p:cxnSp>
      <p:sp>
        <p:nvSpPr>
          <p:cNvPr id="58371" name="标题 58370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t>单击此处编辑母版标题样式</a:t>
            </a:r>
          </a:p>
        </p:txBody>
      </p:sp>
      <p:sp>
        <p:nvSpPr>
          <p:cNvPr id="58372" name="文本占位符 58371"/>
          <p:cNvSpPr/>
          <p:nvPr>
            <p:ph type="body" idx="1"/>
          </p:nvPr>
        </p:nvSpPr>
        <p:spPr>
          <a:xfrm>
            <a:off x="457200" y="1719262"/>
            <a:ext cx="8229600" cy="4411662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3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58373" name="日期占位符 58372"/>
          <p:cNvSpPr/>
          <p:nvPr>
            <p:ph type="dt" sz="half" idx="2"/>
          </p:nvPr>
        </p:nvSpPr>
        <p:spPr>
          <a:xfrm>
            <a:off x="457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endParaRPr sz="1000"/>
          </a:p>
        </p:txBody>
      </p:sp>
      <p:sp>
        <p:nvSpPr>
          <p:cNvPr id="58374" name="页脚占位符 58373"/>
          <p:cNvSpPr/>
          <p:nvPr>
            <p:ph type="ftr" sz="quarter" idx="3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/>
            <a:endParaRPr sz="1000"/>
          </a:p>
        </p:txBody>
      </p:sp>
      <p:sp>
        <p:nvSpPr>
          <p:cNvPr id="58375" name="灯片编号占位符 58374"/>
          <p:cNvSpPr/>
          <p:nvPr>
            <p:ph type="sldNum" sz="quarter" idx="4"/>
          </p:nvPr>
        </p:nvSpPr>
        <p:spPr>
          <a:xfrm>
            <a:off x="6553200" y="6248400"/>
            <a:ext cx="2133600" cy="457200"/>
          </a:xfrm>
          <a:prstGeom prst="rect">
            <a:avLst/>
          </a:prstGeom>
          <a:noFill/>
          <a:ln>
            <a:noFill/>
            <a:miter lim="800000"/>
          </a:ln>
        </p:spPr>
        <p:txBody>
          <a:bodyPr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r"/>
            <a:fld id="{4F9FE3BC-AFF5-46D2-AC50-0D9CD7029FB1}" type="slidenum">
              <a:rPr sz="1000"/>
              <a:t/>
            </a:fld>
            <a:endParaRPr sz="1000"/>
          </a:p>
        </p:txBody>
      </p:sp>
      <p:grpSp>
        <p:nvGrpSpPr>
          <p:cNvPr id="58376" name="组合 58375"/>
          <p:cNvGrpSpPr/>
          <p:nvPr/>
        </p:nvGrpSpPr>
        <p:grpSpPr>
          <a:xfrm>
            <a:off x="8153400" y="152400"/>
            <a:ext cx="792162" cy="1295400"/>
            <a:chOff x="5136" y="960"/>
            <a:chExt cx="528" cy="864"/>
          </a:xfrm>
        </p:grpSpPr>
        <p:sp>
          <p:nvSpPr>
            <p:cNvPr id="58377" name="椭圆 58376"/>
            <p:cNvSpPr/>
            <p:nvPr/>
          </p:nvSpPr>
          <p:spPr>
            <a:xfrm>
              <a:off x="5136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78" name="椭圆 58377"/>
            <p:cNvSpPr/>
            <p:nvPr/>
          </p:nvSpPr>
          <p:spPr>
            <a:xfrm>
              <a:off x="5248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79" name="椭圆 58378"/>
            <p:cNvSpPr/>
            <p:nvPr/>
          </p:nvSpPr>
          <p:spPr>
            <a:xfrm>
              <a:off x="5360" y="960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80" name="椭圆 58379"/>
            <p:cNvSpPr/>
            <p:nvPr/>
          </p:nvSpPr>
          <p:spPr>
            <a:xfrm>
              <a:off x="5136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81" name="椭圆 58380"/>
            <p:cNvSpPr/>
            <p:nvPr/>
          </p:nvSpPr>
          <p:spPr>
            <a:xfrm>
              <a:off x="5248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82" name="椭圆 58381"/>
            <p:cNvSpPr/>
            <p:nvPr/>
          </p:nvSpPr>
          <p:spPr>
            <a:xfrm>
              <a:off x="5360" y="1072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83" name="椭圆 58382"/>
            <p:cNvSpPr/>
            <p:nvPr/>
          </p:nvSpPr>
          <p:spPr>
            <a:xfrm>
              <a:off x="5472" y="1072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84" name="椭圆 58383"/>
            <p:cNvSpPr/>
            <p:nvPr/>
          </p:nvSpPr>
          <p:spPr>
            <a:xfrm>
              <a:off x="5136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85" name="椭圆 58384"/>
            <p:cNvSpPr/>
            <p:nvPr/>
          </p:nvSpPr>
          <p:spPr>
            <a:xfrm>
              <a:off x="5248" y="1184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86" name="椭圆 58385"/>
            <p:cNvSpPr/>
            <p:nvPr/>
          </p:nvSpPr>
          <p:spPr>
            <a:xfrm>
              <a:off x="5360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87" name="椭圆 58386"/>
            <p:cNvSpPr/>
            <p:nvPr/>
          </p:nvSpPr>
          <p:spPr>
            <a:xfrm>
              <a:off x="5472" y="1184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88" name="椭圆 58387"/>
            <p:cNvSpPr/>
            <p:nvPr/>
          </p:nvSpPr>
          <p:spPr>
            <a:xfrm>
              <a:off x="5584" y="1184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89" name="椭圆 58388"/>
            <p:cNvSpPr/>
            <p:nvPr/>
          </p:nvSpPr>
          <p:spPr>
            <a:xfrm>
              <a:off x="5136" y="1296"/>
              <a:ext cx="80" cy="80"/>
            </a:xfrm>
            <a:prstGeom prst="ellipse">
              <a:avLst/>
            </a:prstGeom>
            <a:solidFill>
              <a:schemeClr val="tx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90" name="椭圆 58389"/>
            <p:cNvSpPr/>
            <p:nvPr/>
          </p:nvSpPr>
          <p:spPr>
            <a:xfrm>
              <a:off x="5248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91" name="椭圆 58390"/>
            <p:cNvSpPr/>
            <p:nvPr/>
          </p:nvSpPr>
          <p:spPr>
            <a:xfrm>
              <a:off x="5360" y="1296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92" name="椭圆 58391"/>
            <p:cNvSpPr/>
            <p:nvPr/>
          </p:nvSpPr>
          <p:spPr>
            <a:xfrm>
              <a:off x="5472" y="1296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93" name="椭圆 58392"/>
            <p:cNvSpPr/>
            <p:nvPr/>
          </p:nvSpPr>
          <p:spPr>
            <a:xfrm>
              <a:off x="5136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94" name="椭圆 58393"/>
            <p:cNvSpPr/>
            <p:nvPr/>
          </p:nvSpPr>
          <p:spPr>
            <a:xfrm>
              <a:off x="5248" y="1408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95" name="椭圆 58394"/>
            <p:cNvSpPr/>
            <p:nvPr/>
          </p:nvSpPr>
          <p:spPr>
            <a:xfrm>
              <a:off x="5360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96" name="椭圆 58395"/>
            <p:cNvSpPr/>
            <p:nvPr/>
          </p:nvSpPr>
          <p:spPr>
            <a:xfrm>
              <a:off x="5472" y="1408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97" name="椭圆 58396"/>
            <p:cNvSpPr/>
            <p:nvPr/>
          </p:nvSpPr>
          <p:spPr>
            <a:xfrm>
              <a:off x="5584" y="1408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98" name="椭圆 58397"/>
            <p:cNvSpPr/>
            <p:nvPr/>
          </p:nvSpPr>
          <p:spPr>
            <a:xfrm>
              <a:off x="5136" y="1520"/>
              <a:ext cx="80" cy="80"/>
            </a:xfrm>
            <a:prstGeom prst="ellipse">
              <a:avLst/>
            </a:prstGeom>
            <a:solidFill>
              <a:schemeClr val="accent2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399" name="椭圆 58398"/>
            <p:cNvSpPr/>
            <p:nvPr/>
          </p:nvSpPr>
          <p:spPr>
            <a:xfrm>
              <a:off x="5248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400" name="椭圆 58399"/>
            <p:cNvSpPr/>
            <p:nvPr/>
          </p:nvSpPr>
          <p:spPr>
            <a:xfrm>
              <a:off x="5360" y="1520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401" name="椭圆 58400"/>
            <p:cNvSpPr/>
            <p:nvPr/>
          </p:nvSpPr>
          <p:spPr>
            <a:xfrm>
              <a:off x="5472" y="1520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402" name="椭圆 58401"/>
            <p:cNvSpPr/>
            <p:nvPr/>
          </p:nvSpPr>
          <p:spPr>
            <a:xfrm>
              <a:off x="5136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403" name="椭圆 58402"/>
            <p:cNvSpPr/>
            <p:nvPr/>
          </p:nvSpPr>
          <p:spPr>
            <a:xfrm>
              <a:off x="5248" y="1632"/>
              <a:ext cx="80" cy="80"/>
            </a:xfrm>
            <a:prstGeom prst="ellipse">
              <a:avLst/>
            </a:prstGeom>
            <a:solidFill>
              <a:schemeClr val="accent1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404" name="椭圆 58403"/>
            <p:cNvSpPr/>
            <p:nvPr/>
          </p:nvSpPr>
          <p:spPr>
            <a:xfrm>
              <a:off x="5360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405" name="椭圆 58404"/>
            <p:cNvSpPr/>
            <p:nvPr/>
          </p:nvSpPr>
          <p:spPr>
            <a:xfrm>
              <a:off x="5472" y="1632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406" name="椭圆 58405"/>
            <p:cNvSpPr/>
            <p:nvPr/>
          </p:nvSpPr>
          <p:spPr>
            <a:xfrm>
              <a:off x="5248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  <p:sp>
          <p:nvSpPr>
            <p:cNvPr id="58407" name="椭圆 58406"/>
            <p:cNvSpPr/>
            <p:nvPr/>
          </p:nvSpPr>
          <p:spPr>
            <a:xfrm>
              <a:off x="5472" y="1744"/>
              <a:ext cx="80" cy="80"/>
            </a:xfrm>
            <a:prstGeom prst="ellipse">
              <a:avLst/>
            </a:prstGeom>
            <a:solidFill>
              <a:schemeClr val="folHlink"/>
            </a:solidFill>
            <a:ln>
              <a:noFill/>
              <a:miter lim="800000"/>
            </a:ln>
          </p:spPr>
          <p:txBody>
            <a:bodyPr/>
            <a:lstStyle>
              <a:defPPr algn="l" rtl="0" eaLnBrk="1" hangingPunct="1">
                <a:defRPr kumimoji="0" lang="zh-CN" altLang="en-US"/>
              </a:defPPr>
              <a:lvl1pPr marL="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1pPr>
              <a:lvl2pPr marL="4572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2pPr>
              <a:lvl3pPr marL="9144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3pPr>
              <a:lvl4pPr marL="13716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4pPr>
              <a:lvl5pPr marL="1828800" indent="0" algn="l" defTabSz="914400" rtl="0" eaLnBrk="1" fontAlgn="base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baseline="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</a:defRPr>
              </a:lvl5pPr>
            </a:lstStyle>
            <a:p/>
          </p:txBody>
        </p:sp>
      </p:grpSp>
      <p:pic>
        <p:nvPicPr>
          <p:cNvPr id="58408" name="图片 58407"/>
          <p:cNvPicPr/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58409" name="图片 58408"/>
          <p:cNvPicPr/>
          <p:nvPr/>
        </p:nvPicPr>
        <p:blipFill>
          <a:blip r:embed="rId6"/>
          <a:stretch>
            <a:fillRect/>
          </a:stretch>
        </p:blipFill>
        <p:spPr>
          <a:xfrm>
            <a:off x="1270000" y="2540000"/>
            <a:ext cx="9144000" cy="5143500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dk1" tx1="lt1" bg2="dk2" tx2="lt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</p:sldLayoutIdLst>
  <p:transition/>
  <p:timing/>
  <p:hf sldNum="0" hdr="0" dt="0"/>
  <p:txStyles>
    <p:titleStyle>
      <a:lvl1pPr marL="0" indent="0" algn="l" defTabSz="914400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3900" b="1" i="0" u="none" baseline="0">
          <a:solidFill>
            <a:schemeClr val="tx2"/>
          </a:solidFill>
          <a:latin typeface="Arial" pitchFamily="34" charset="0"/>
          <a:ea typeface="宋体" panose="02010600030101010101" pitchFamily="2" charset="-122"/>
        </a:defRPr>
      </a:lvl1pPr>
    </p:titleStyle>
    <p:bodyStyle>
      <a:lvl1pPr marL="342900" indent="-3429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anose="05000000000000000000" pitchFamily="2" charset="2"/>
        <a:buChar char="l"/>
        <a:defRPr kumimoji="0" sz="3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1pPr>
      <a:lvl2pPr marL="692150" indent="-347345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anose="05000000000000000000" pitchFamily="2" charset="2"/>
        <a:buChar char="l"/>
        <a:defRPr kumimoji="0" sz="26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2pPr>
      <a:lvl3pPr marL="987425" indent="-294005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anose="05000000000000000000" pitchFamily="2" charset="2"/>
        <a:buChar char="l"/>
        <a:defRPr kumimoji="0" sz="23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3pPr>
      <a:lvl4pPr marL="1280795" indent="-292100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75000"/>
        <a:buFont typeface="Wingdings" panose="05000000000000000000" pitchFamily="2" charset="2"/>
        <a:buChar char="§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4pPr>
      <a:lvl5pPr marL="1598295" indent="-315595" algn="l" defTabSz="914400" rtl="0" eaLnBrk="1" fontAlgn="base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folHlink"/>
        </a:buClr>
        <a:buSzPct val="80000"/>
        <a:buFont typeface="Wingdings" panose="05000000000000000000" pitchFamily="2" charset="2"/>
        <a:buChar char="§"/>
        <a:defRPr kumimoji="0" sz="2000" b="0" i="0" u="none" baseline="0">
          <a:solidFill>
            <a:schemeClr val="tx1"/>
          </a:solidFill>
          <a:latin typeface="Arial" pitchFamily="34" charset="0"/>
          <a:ea typeface="宋体" panose="02010600030101010101" pitchFamily="2" charset="-122"/>
        </a:defRPr>
      </a:lvl5pPr>
    </p:bodyStyle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4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5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Relationship Id="rId2" Type="http://schemas.openxmlformats.org/officeDocument/2006/relationships/image" Target="../media/image5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6102310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F0F8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/>
          <p:cNvSpPr/>
          <p:nvPr/>
        </p:nvSpPr>
        <p:spPr>
          <a:xfrm>
            <a:off x="127000" y="127000"/>
            <a:ext cx="8890000" cy="660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rgbClr val="FFFFFF"/>
                </a:solidFill>
                <a:latin typeface="Arial"/>
                <a:ea typeface="宋体" panose="02010600030101010101" pitchFamily="2" charset="-122"/>
              </a:defRPr>
            </a:lvl5pPr>
            <a:lvl6pPr>
              <a:defRPr lang="zh-CN">
                <a:solidFill>
                  <a:srgbClr val="FFFFFF"/>
                </a:solidFill>
                <a:latin typeface="Arial"/>
              </a:defRPr>
            </a:lvl6pPr>
            <a:lvl7pPr>
              <a:defRPr lang="zh-CN">
                <a:solidFill>
                  <a:srgbClr val="FFFFFF"/>
                </a:solidFill>
                <a:latin typeface="Arial"/>
              </a:defRPr>
            </a:lvl7pPr>
            <a:lvl8pPr>
              <a:defRPr lang="zh-CN">
                <a:solidFill>
                  <a:srgbClr val="FFFFFF"/>
                </a:solidFill>
                <a:latin typeface="Arial"/>
              </a:defRPr>
            </a:lvl8pPr>
            <a:lvl9pPr>
              <a:defRPr lang="zh-CN">
                <a:solidFill>
                  <a:srgbClr val="FFFFFF"/>
                </a:solidFill>
                <a:latin typeface="Arial"/>
              </a:defRPr>
            </a:lvl9pPr>
          </a:lstStyle>
          <a:p>
            <a:pPr algn="ctr"/>
            <a:r>
              <a:rPr sz="4400">
                <a:solidFill>
                  <a:srgbClr val="000000"/>
                </a:solidFill>
                <a:ea typeface="华文宋体"/>
              </a:rPr>
              <a:t>他汀类药物的安全性及对策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122" name="标题 5121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她汀类药物得主要副反应</a:t>
            </a:r>
          </a:p>
        </p:txBody>
      </p:sp>
      <p:sp>
        <p:nvSpPr>
          <p:cNvPr id="5123" name="文本占位符 5122"/>
          <p:cNvSpPr/>
          <p:nvPr>
            <p:ph type="body" idx="4294967295"/>
          </p:nvPr>
        </p:nvSpPr>
        <p:spPr>
          <a:xfrm>
            <a:off x="457200" y="1719262"/>
            <a:ext cx="8229600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3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None/>
            </a:pPr>
            <a:r>
              <a:rPr sz="6000">
                <a:solidFill>
                  <a:srgbClr val="000000"/>
                </a:solidFill>
              </a:rPr>
              <a:t>肌肉</a:t>
            </a:r>
          </a:p>
          <a:p>
            <a:pPr lvl="0" algn="ctr">
              <a:buNone/>
            </a:pPr>
            <a:r>
              <a:rPr sz="6000">
                <a:solidFill>
                  <a:srgbClr val="000000"/>
                </a:solidFill>
              </a:rPr>
              <a:t>肝脏</a:t>
            </a:r>
          </a:p>
          <a:p>
            <a:pPr lvl="0" algn="ctr">
              <a:buNone/>
            </a:pPr>
            <a:r>
              <a:rPr sz="6000">
                <a:solidFill>
                  <a:srgbClr val="000000"/>
                </a:solidFill>
              </a:rPr>
              <a:t>肾脏</a:t>
            </a:r>
          </a:p>
          <a:p>
            <a:pPr lvl="0">
              <a:buNone/>
            </a:pPr>
            <a:endParaRPr sz="6000">
              <a:solidFill>
                <a:srgbClr val="000000"/>
              </a:solidFill>
            </a:endParaRPr>
          </a:p>
          <a:p>
            <a:pPr lvl="0"/>
            <a:endParaRPr sz="6000">
              <a:solidFill>
                <a:srgbClr val="000000"/>
              </a:solidFill>
            </a:endParaRPr>
          </a:p>
        </p:txBody>
      </p:sp>
      <p:sp>
        <p:nvSpPr>
          <p:cNvPr id="5124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5125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234" name="标题 95233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 algn="ctr"/>
            <a:r>
              <a:rPr>
                <a:solidFill>
                  <a:srgbClr val="000000"/>
                </a:solidFill>
              </a:rPr>
              <a:t>她汀类药物得主要副反应</a:t>
            </a:r>
          </a:p>
        </p:txBody>
      </p:sp>
      <p:sp>
        <p:nvSpPr>
          <p:cNvPr id="95235" name="文本占位符 95234"/>
          <p:cNvSpPr/>
          <p:nvPr>
            <p:ph type="body" idx="4294967295"/>
          </p:nvPr>
        </p:nvSpPr>
        <p:spPr>
          <a:xfrm>
            <a:off x="457200" y="1719262"/>
            <a:ext cx="8229600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3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None/>
            </a:pPr>
            <a:r>
              <a:rPr sz="6000">
                <a:solidFill>
                  <a:srgbClr val="000000"/>
                </a:solidFill>
              </a:rPr>
              <a:t>肌肉</a:t>
            </a:r>
          </a:p>
          <a:p>
            <a:pPr lvl="0" algn="ctr">
              <a:buNone/>
            </a:pPr>
            <a:r>
              <a:rPr sz="6000">
                <a:solidFill>
                  <a:srgbClr val="000000"/>
                </a:solidFill>
              </a:rPr>
              <a:t>肝脏</a:t>
            </a:r>
          </a:p>
          <a:p>
            <a:pPr lvl="0" algn="ctr">
              <a:buNone/>
            </a:pPr>
            <a:r>
              <a:rPr sz="6000">
                <a:solidFill>
                  <a:srgbClr val="000000"/>
                </a:solidFill>
              </a:rPr>
              <a:t>肾脏</a:t>
            </a:r>
          </a:p>
          <a:p>
            <a:pPr lvl="0">
              <a:buNone/>
            </a:pPr>
            <a:endParaRPr sz="6000">
              <a:solidFill>
                <a:srgbClr val="000000"/>
              </a:solidFill>
            </a:endParaRPr>
          </a:p>
          <a:p>
            <a:pPr lvl="0"/>
            <a:endParaRPr sz="6000">
              <a:solidFill>
                <a:srgbClr val="000000"/>
              </a:solidFill>
            </a:endParaRPr>
          </a:p>
        </p:txBody>
      </p:sp>
      <p:sp>
        <p:nvSpPr>
          <p:cNvPr id="95236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95237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146" name="标题 6145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                    肌肉损害</a:t>
            </a:r>
          </a:p>
        </p:txBody>
      </p:sp>
      <p:sp>
        <p:nvSpPr>
          <p:cNvPr id="6147" name="文本占位符 6146"/>
          <p:cNvSpPr/>
          <p:nvPr>
            <p:ph type="body" idx="4294967295"/>
          </p:nvPr>
        </p:nvSpPr>
        <p:spPr>
          <a:xfrm>
            <a:off x="457200" y="1719262"/>
            <a:ext cx="8229600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3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1、定义</a:t>
            </a:r>
          </a:p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2、发病率</a:t>
            </a:r>
          </a:p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3、发病机制</a:t>
            </a:r>
          </a:p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4、危险因素</a:t>
            </a:r>
          </a:p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5、临床表现</a:t>
            </a:r>
          </a:p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6、临床检测</a:t>
            </a:r>
          </a:p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7、应对措施</a:t>
            </a:r>
          </a:p>
        </p:txBody>
      </p:sp>
      <p:pic>
        <p:nvPicPr>
          <p:cNvPr id="6148" name="图片 6147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1905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149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6150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18" name="标题 34817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                   肌肉损害</a:t>
            </a:r>
          </a:p>
        </p:txBody>
      </p:sp>
      <p:sp>
        <p:nvSpPr>
          <p:cNvPr id="34819" name="文本占位符 34818"/>
          <p:cNvSpPr/>
          <p:nvPr>
            <p:ph type="body" idx="4294967295"/>
          </p:nvPr>
        </p:nvSpPr>
        <p:spPr>
          <a:xfrm>
            <a:off x="457200" y="1719262"/>
            <a:ext cx="4037012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1、定义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2、发病率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3、发病机制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4、危险因素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5、临床表现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6、临床检测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7、应对措施</a:t>
            </a:r>
          </a:p>
        </p:txBody>
      </p:sp>
      <p:sp>
        <p:nvSpPr>
          <p:cNvPr id="34820" name="文本占位符 34819"/>
          <p:cNvSpPr/>
          <p:nvPr>
            <p:ph type="body" idx="4294967295"/>
          </p:nvPr>
        </p:nvSpPr>
        <p:spPr>
          <a:xfrm>
            <a:off x="3048000" y="1676400"/>
            <a:ext cx="5638800" cy="5029200"/>
          </a:xfrm>
          <a:prstGeom prst="rect">
            <a:avLst/>
          </a:prstGeom>
          <a:noFill/>
          <a:ln>
            <a:solidFill>
              <a:schemeClr val="bg1"/>
            </a:solidFill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2400">
                <a:solidFill>
                  <a:srgbClr val="000000"/>
                </a:solidFill>
              </a:rPr>
              <a:t>泛指应用她汀类药物后发生得肌肉组织疾病。有3种表现形式: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</a:rPr>
              <a:t>肌痛:表现为肌肉疼痛或无力,不伴有肌酸激酶(CK)增高;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</a:rPr>
              <a:t>肌炎:有肌肉症状,同时伴有CK轻中度增高;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</a:rPr>
              <a:t>横纹肌溶解:有肌肉症状,同时伴有CK显著增高,(超过正常值上限(ULN   upper limlts of normal)得10倍以上),其特征为常有褐色尿及肌红蛋白尿,甚至引发急性肾功能衰竭,为肌病最严重得表现形式。</a:t>
            </a:r>
          </a:p>
        </p:txBody>
      </p:sp>
      <p:pic>
        <p:nvPicPr>
          <p:cNvPr id="34821" name="图片 34820"/>
          <p:cNvPicPr/>
          <p:nvPr/>
        </p:nvPicPr>
        <p:blipFill>
          <a:blip r:embed="rId2"/>
          <a:stretch>
            <a:fillRect/>
          </a:stretch>
        </p:blipFill>
        <p:spPr>
          <a:xfrm>
            <a:off x="7315200" y="0"/>
            <a:ext cx="1828800" cy="1828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34822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34823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348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348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348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130" name="标题 48129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                    肌肉损害</a:t>
            </a:r>
          </a:p>
        </p:txBody>
      </p:sp>
      <p:sp>
        <p:nvSpPr>
          <p:cNvPr id="48131" name="文本占位符 48130"/>
          <p:cNvSpPr/>
          <p:nvPr>
            <p:ph type="body" idx="4294967295"/>
          </p:nvPr>
        </p:nvSpPr>
        <p:spPr>
          <a:xfrm>
            <a:off x="457200" y="1719262"/>
            <a:ext cx="4037012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1、定义</a:t>
            </a:r>
          </a:p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2、发病率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3、发病机制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4、危险因素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5、临床表现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6、临床检测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7、应对措施</a:t>
            </a:r>
          </a:p>
        </p:txBody>
      </p:sp>
      <p:pic>
        <p:nvPicPr>
          <p:cNvPr id="48156" name="图片 48155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1905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8157" name="内容占位符 48156"/>
          <p:cNvSpPr/>
          <p:nvPr>
            <p:ph sz="half" idx="2"/>
          </p:nvPr>
        </p:nvSpPr>
        <p:spPr>
          <a:xfrm>
            <a:off x="3200400" y="1719262"/>
            <a:ext cx="5486400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sz="2400">
                <a:solidFill>
                  <a:srgbClr val="000000"/>
                </a:solidFill>
              </a:rPr>
              <a:t>目前可得到得所有她汀类药物(除了辛伐她汀在最大剂量80mg中肌病得风险)肌病不良反应似乎没有显著差别。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在随机对照试验中标准剂量她汀类药物治疗(即阿托伐她汀10-20mg,氟伐她汀40-80mg,洛伐她汀20-40mg,普伐她汀40mg,瑞舒伐她汀员10mg和辛伐她汀20-40mg),发生肌病得风险非常低( &lt;0、01%),肌病得发生率与安慰剂相似。</a:t>
            </a:r>
          </a:p>
        </p:txBody>
      </p:sp>
      <p:sp>
        <p:nvSpPr>
          <p:cNvPr id="48158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48159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498" name="标题 106497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                    肌肉损害</a:t>
            </a:r>
          </a:p>
        </p:txBody>
      </p:sp>
      <p:sp>
        <p:nvSpPr>
          <p:cNvPr id="106499" name="文本占位符 106498"/>
          <p:cNvSpPr/>
          <p:nvPr>
            <p:ph type="body" idx="4294967295"/>
          </p:nvPr>
        </p:nvSpPr>
        <p:spPr>
          <a:xfrm>
            <a:off x="457200" y="1719262"/>
            <a:ext cx="4037012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1、定义</a:t>
            </a:r>
          </a:p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2、发病率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3、发病机制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4、危险因素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5、临床表现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6、临床检测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7、应对措施</a:t>
            </a:r>
          </a:p>
        </p:txBody>
      </p:sp>
      <p:graphicFrame>
        <p:nvGraphicFramePr>
          <p:cNvPr id="106500" name="内容占位符 106499"/>
          <p:cNvGraphicFramePr>
            <a:graphicFrameLocks noGrp="1"/>
          </p:cNvGraphicFramePr>
          <p:nvPr>
            <p:ph sz="half" idx="2"/>
          </p:nvPr>
        </p:nvGraphicFramePr>
        <p:xfrm>
          <a:off x="2895600" y="1981200"/>
          <a:ext cx="5595938" cy="4117594"/>
        </p:xfrm>
        <a:graphic>
          <a:graphicData uri="http://schemas.openxmlformats.org/drawingml/2006/table">
            <a:tbl>
              <a:tblPr/>
              <a:tblGrid>
                <a:gridCol w="2954338"/>
                <a:gridCol w="2641600"/>
              </a:tblGrid>
              <a:tr h="931862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6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692150" indent="-34734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2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87425" indent="-29400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280795" indent="-2921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598295" indent="-31559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rgbClr val="FF9900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b="1">
                          <a:solidFill>
                            <a:srgbClr val="000000"/>
                          </a:solidFill>
                          <a:ea typeface="黑体" panose="02010609060101010101" pitchFamily="49" charset="-122"/>
                        </a:rPr>
                        <a:t>肌肉不良事件</a:t>
                      </a:r>
                    </a:p>
                  </a:txBody>
                  <a:tcPr marL="90000" marR="90000" marT="46800" marB="46800" anchor="ctr"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31859C"/>
                    </a:solidFill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6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692150" indent="-34734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2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87425" indent="-29400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280795" indent="-2921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598295" indent="-31559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rgbClr val="FF9900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b="1">
                          <a:solidFill>
                            <a:schemeClr val="bg1"/>
                          </a:solidFill>
                          <a:ea typeface="黑体" panose="02010609060101010101" pitchFamily="49" charset="-122"/>
                        </a:rPr>
                        <a:t>高于安慰剂得发生率</a:t>
                      </a:r>
                    </a:p>
                  </a:txBody>
                  <a:tcPr marL="90000" marR="90000" marT="46800" marB="46800" anchor="ctr"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28575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solidFill>
                      <a:srgbClr val="31859C"/>
                    </a:solidFill>
                  </a:tcPr>
                </a:tc>
              </a:tr>
              <a:tr h="893762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6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692150" indent="-34734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2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87425" indent="-29400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280795" indent="-2921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598295" indent="-31559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FF9900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sz="2200" b="1">
                          <a:ea typeface="黑体" panose="02010609060101010101" pitchFamily="49" charset="-122"/>
                        </a:rPr>
                        <a:t>肌痛</a:t>
                      </a:r>
                      <a:r>
                        <a:rPr sz="2200">
                          <a:ea typeface="黑体" panose="02010609060101010101" pitchFamily="49" charset="-122"/>
                        </a:rPr>
                        <a:t>(不伴CK升高)</a:t>
                      </a:r>
                    </a:p>
                  </a:txBody>
                  <a:tcPr marL="90000" marR="90000" marT="46800" marB="46800" anchor="ctr"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6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692150" indent="-34734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2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87425" indent="-29400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280795" indent="-2921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598295" indent="-31559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rgbClr val="FF9900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b="1">
                          <a:ea typeface="黑体" panose="02010609060101010101" pitchFamily="49" charset="-122"/>
                        </a:rPr>
                        <a:t>1、5% - 3%</a:t>
                      </a:r>
                    </a:p>
                  </a:txBody>
                  <a:tcPr marL="90000" marR="90000" marT="46800" marB="46800" anchor="ctr"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857250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6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692150" indent="-34734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2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87425" indent="-29400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280795" indent="-2921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598295" indent="-31559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FF9900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sz="2200" b="1">
                          <a:ea typeface="黑体" panose="02010609060101010101" pitchFamily="49" charset="-122"/>
                        </a:rPr>
                        <a:t>肌炎</a:t>
                      </a:r>
                      <a:r>
                        <a:rPr sz="2200">
                          <a:ea typeface="黑体" panose="02010609060101010101" pitchFamily="49" charset="-122"/>
                        </a:rPr>
                        <a:t> (肌肉症状+CK升高)</a:t>
                      </a:r>
                    </a:p>
                  </a:txBody>
                  <a:tcPr marL="90000" marR="90000" marT="46800" marB="46800" anchor="ctr"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6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692150" indent="-34734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2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87425" indent="-29400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280795" indent="-2921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598295" indent="-31559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rgbClr val="FF9900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b="1">
                          <a:ea typeface="黑体" panose="02010609060101010101" pitchFamily="49" charset="-122"/>
                        </a:rPr>
                        <a:t>0、005%</a:t>
                      </a:r>
                    </a:p>
                  </a:txBody>
                  <a:tcPr marL="90000" marR="90000" marT="46800" marB="46800" anchor="ctr"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12700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  <a:tr h="1190625"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6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692150" indent="-34734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2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87425" indent="-29400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280795" indent="-2921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598295" indent="-31559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buClr>
                          <a:srgbClr val="FF9900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sz="2200" b="1">
                          <a:ea typeface="黑体" panose="02010609060101010101" pitchFamily="49" charset="-122"/>
                        </a:rPr>
                        <a:t>横纹肌溶解</a:t>
                      </a:r>
                      <a:r>
                        <a:rPr sz="2200">
                          <a:ea typeface="黑体" panose="02010609060101010101" pitchFamily="49" charset="-122"/>
                        </a:rPr>
                        <a:t> (肌肉症状+CK&gt;10 ×ULN,肌酐升高,常有褐色尿和肌红蛋白尿)</a:t>
                      </a:r>
                    </a:p>
                  </a:txBody>
                  <a:tcPr marL="90000" marR="90000" marT="46800" marB="46800" anchor="ctr">
                    <a:lnL w="28575">
                      <a:solidFill>
                        <a:schemeClr val="tx1"/>
                      </a:solidFill>
                      <a:miter lim="800000"/>
                    </a:lnL>
                    <a:lnR w="12700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  <a:tc>
                  <a:txBody>
                    <a:bodyPr vert="horz" wrap="square"/>
                    <a:lstStyle>
                      <a:lvl1pPr marL="342900" indent="-3429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6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692150" indent="-34734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2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2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987425" indent="-29400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Pct val="70000"/>
                        <a:buFont typeface="Wingdings" panose="05000000000000000000" pitchFamily="2" charset="2"/>
                        <a:buChar char="l"/>
                        <a:defRPr kumimoji="0" lang="zh-CN" altLang="en-US" sz="21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280795" indent="-292100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1598295" indent="-315595" algn="l" defTabSz="914400" rtl="0" eaLnBrk="1" fontAlgn="base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80000"/>
                        <a:buFont typeface="Wingdings" panose="05000000000000000000" pitchFamily="2" charset="2"/>
                        <a:buChar char="§"/>
                        <a:defRPr kumimoji="0" lang="zh-CN" altLang="en-US" sz="1800" b="0" i="0" u="none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 algn="ctr">
                        <a:buClr>
                          <a:srgbClr val="FF9900"/>
                        </a:buClr>
                        <a:buFont typeface="Wingdings" panose="05000000000000000000" pitchFamily="2" charset="2"/>
                        <a:buNone/>
                      </a:pPr>
                      <a:r>
                        <a:rPr b="1">
                          <a:ea typeface="黑体" panose="02010609060101010101" pitchFamily="49" charset="-122"/>
                        </a:rPr>
                        <a:t>0、0016%</a:t>
                      </a:r>
                    </a:p>
                  </a:txBody>
                  <a:tcPr marL="90000" marR="90000" marT="46800" marB="46800" anchor="ctr">
                    <a:lnL w="12700">
                      <a:solidFill>
                        <a:schemeClr val="tx1"/>
                      </a:solidFill>
                      <a:miter lim="800000"/>
                    </a:lnL>
                    <a:lnR w="28575">
                      <a:solidFill>
                        <a:schemeClr val="tx1"/>
                      </a:solidFill>
                      <a:miter lim="800000"/>
                    </a:lnR>
                    <a:lnT w="12700">
                      <a:solidFill>
                        <a:schemeClr val="tx1"/>
                      </a:solidFill>
                      <a:miter lim="800000"/>
                    </a:lnT>
                    <a:lnB w="28575">
                      <a:solidFill>
                        <a:schemeClr val="tx1"/>
                      </a:solidFill>
                      <a:miter lim="800000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106517" name="图片 106516"/>
          <p:cNvPicPr/>
          <p:nvPr/>
        </p:nvPicPr>
        <p:blipFill>
          <a:blip r:embed="rId2"/>
          <a:stretch>
            <a:fillRect/>
          </a:stretch>
        </p:blipFill>
        <p:spPr>
          <a:xfrm>
            <a:off x="7239000" y="0"/>
            <a:ext cx="1905000" cy="19050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106518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106519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106" name="标题 47105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                   肌肉损害</a:t>
            </a:r>
          </a:p>
        </p:txBody>
      </p:sp>
      <p:sp>
        <p:nvSpPr>
          <p:cNvPr id="47107" name="文本占位符 47106"/>
          <p:cNvSpPr/>
          <p:nvPr>
            <p:ph type="body" idx="4294967295"/>
          </p:nvPr>
        </p:nvSpPr>
        <p:spPr>
          <a:xfrm>
            <a:off x="457200" y="1719262"/>
            <a:ext cx="4037012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1、定义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2、发病率</a:t>
            </a:r>
          </a:p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3、发病机制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4、危险因素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5、临床表现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6、临床检测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7、应对措施</a:t>
            </a:r>
          </a:p>
        </p:txBody>
      </p:sp>
      <p:sp>
        <p:nvSpPr>
          <p:cNvPr id="47108" name="文本占位符 47107"/>
          <p:cNvSpPr/>
          <p:nvPr>
            <p:ph type="body" idx="4294967295"/>
          </p:nvPr>
        </p:nvSpPr>
        <p:spPr>
          <a:xfrm>
            <a:off x="4419600" y="1719262"/>
            <a:ext cx="4267200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sz="2400">
                <a:solidFill>
                  <a:srgbClr val="000000"/>
                </a:solidFill>
              </a:rPr>
              <a:t>1、胆固醇缺乏论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2、辅酶Q10缺乏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3、介导细胞凋亡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4、硒蛋白减少</a:t>
            </a:r>
          </a:p>
        </p:txBody>
      </p:sp>
      <p:pic>
        <p:nvPicPr>
          <p:cNvPr id="47109" name="图片 47108"/>
          <p:cNvPicPr/>
          <p:nvPr/>
        </p:nvPicPr>
        <p:blipFill>
          <a:blip r:embed="rId2"/>
          <a:stretch>
            <a:fillRect/>
          </a:stretch>
        </p:blipFill>
        <p:spPr>
          <a:xfrm>
            <a:off x="7315200" y="0"/>
            <a:ext cx="1828800" cy="1828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7110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47111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6082" name="标题 46081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                   肌肉损害</a:t>
            </a:r>
          </a:p>
        </p:txBody>
      </p:sp>
      <p:sp>
        <p:nvSpPr>
          <p:cNvPr id="46083" name="文本占位符 46082"/>
          <p:cNvSpPr/>
          <p:nvPr>
            <p:ph type="body" idx="4294967295"/>
          </p:nvPr>
        </p:nvSpPr>
        <p:spPr>
          <a:xfrm>
            <a:off x="457200" y="1719262"/>
            <a:ext cx="4037012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1、定义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2、发病率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3、发病机制</a:t>
            </a:r>
          </a:p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4、危险因素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5、临床表现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6、临床检测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7、应对措施</a:t>
            </a:r>
          </a:p>
        </p:txBody>
      </p:sp>
      <p:sp>
        <p:nvSpPr>
          <p:cNvPr id="46084" name="文本占位符 46083"/>
          <p:cNvSpPr/>
          <p:nvPr>
            <p:ph type="body" idx="4294967295"/>
          </p:nvPr>
        </p:nvSpPr>
        <p:spPr>
          <a:xfrm>
            <a:off x="2895600" y="1676400"/>
            <a:ext cx="6096000" cy="43434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</a:rPr>
              <a:t>1、高龄(尤其大于80岁)患者,女性多见;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</a:rPr>
              <a:t>2、体型瘦小、虚弱者;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</a:rPr>
              <a:t>3、多系统疾病,如慢性肾功能不全,尤其糖尿病肾病;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</a:rPr>
              <a:t>4、多种药物合用(</a:t>
            </a:r>
            <a:r>
              <a:rPr>
                <a:solidFill>
                  <a:srgbClr val="000000"/>
                </a:solidFill>
              </a:rPr>
              <a:t>贝特类、烟酸、环孢霉素、红霉素、克拉霉素、罗红霉素</a:t>
            </a:r>
            <a:r>
              <a:rPr sz="2400">
                <a:solidFill>
                  <a:srgbClr val="000000"/>
                </a:solidFill>
              </a:rPr>
              <a:t>);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</a:rPr>
              <a:t>5、特殊状态:如感染、创伤、围手术期、强体力劳动;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</a:rPr>
              <a:t>6、不当饮食习惯(如酗酒);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</a:rPr>
              <a:t>7、治疗剂量相关;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</a:rPr>
              <a:t>8、特殊人群:如甲减、曾有CK升高史、有肌肉症状家族史。</a:t>
            </a:r>
          </a:p>
          <a:p>
            <a:pPr lvl="0">
              <a:lnSpc>
                <a:spcPct val="90000"/>
              </a:lnSpc>
              <a:buNone/>
            </a:pPr>
            <a:endParaRPr sz="2400">
              <a:solidFill>
                <a:srgbClr val="000000"/>
              </a:solidFill>
            </a:endParaRPr>
          </a:p>
        </p:txBody>
      </p:sp>
      <p:pic>
        <p:nvPicPr>
          <p:cNvPr id="46085" name="图片 46084"/>
          <p:cNvPicPr/>
          <p:nvPr/>
        </p:nvPicPr>
        <p:blipFill>
          <a:blip r:embed="rId2"/>
          <a:stretch>
            <a:fillRect/>
          </a:stretch>
        </p:blipFill>
        <p:spPr>
          <a:xfrm>
            <a:off x="7467600" y="0"/>
            <a:ext cx="1676400" cy="16764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6086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46087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58" name="标题 45057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                   肌肉损害</a:t>
            </a:r>
          </a:p>
        </p:txBody>
      </p:sp>
      <p:sp>
        <p:nvSpPr>
          <p:cNvPr id="45059" name="文本占位符 45058"/>
          <p:cNvSpPr/>
          <p:nvPr>
            <p:ph type="body" idx="4294967295"/>
          </p:nvPr>
        </p:nvSpPr>
        <p:spPr>
          <a:xfrm>
            <a:off x="457200" y="1719262"/>
            <a:ext cx="4037012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1、定义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2、发病率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3、发病机制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4、危险因素</a:t>
            </a:r>
          </a:p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5、临床表现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6、临床检测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7、应对措施</a:t>
            </a:r>
          </a:p>
        </p:txBody>
      </p:sp>
      <p:sp>
        <p:nvSpPr>
          <p:cNvPr id="45060" name="文本占位符 45059"/>
          <p:cNvSpPr/>
          <p:nvPr>
            <p:ph type="body" idx="4294967295"/>
          </p:nvPr>
        </p:nvSpPr>
        <p:spPr>
          <a:xfrm>
            <a:off x="3505200" y="1719262"/>
            <a:ext cx="5181600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/>
            <a:r>
              <a:rPr sz="2400">
                <a:solidFill>
                  <a:srgbClr val="000000"/>
                </a:solidFill>
              </a:rPr>
              <a:t>约25%得患者有全身性肌痛,局部肌痛则主要位于大腿、小腿(或两者兼有);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肌痛呈间断性无力、僵硬、痉挛或紧束感,可伴有肌腱或关节疼痛;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可伴有或不伴有CK增高;</a:t>
            </a:r>
          </a:p>
          <a:p>
            <a:pPr lvl="0"/>
            <a:r>
              <a:rPr sz="2400">
                <a:solidFill>
                  <a:srgbClr val="000000"/>
                </a:solidFill>
              </a:rPr>
              <a:t>出现横纹肌溶解可有Bun、Cr水平急骤升高。</a:t>
            </a:r>
          </a:p>
        </p:txBody>
      </p:sp>
      <p:pic>
        <p:nvPicPr>
          <p:cNvPr id="45061" name="图片 45060"/>
          <p:cNvPicPr/>
          <p:nvPr/>
        </p:nvPicPr>
        <p:blipFill>
          <a:blip r:embed="rId2"/>
          <a:stretch>
            <a:fillRect/>
          </a:stretch>
        </p:blipFill>
        <p:spPr>
          <a:xfrm>
            <a:off x="7391400" y="0"/>
            <a:ext cx="1752600" cy="17526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5062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45063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标题 44033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                    肌肉损害</a:t>
            </a:r>
          </a:p>
        </p:txBody>
      </p:sp>
      <p:sp>
        <p:nvSpPr>
          <p:cNvPr id="44035" name="文本占位符 44034"/>
          <p:cNvSpPr/>
          <p:nvPr>
            <p:ph type="body" idx="4294967295"/>
          </p:nvPr>
        </p:nvSpPr>
        <p:spPr>
          <a:xfrm>
            <a:off x="457200" y="1719262"/>
            <a:ext cx="4037012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1、定义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2、发病率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3、发病机制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4、危险因素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5、临床表现</a:t>
            </a:r>
          </a:p>
          <a:p>
            <a:pPr lvl="0">
              <a:lnSpc>
                <a:spcPct val="80000"/>
              </a:lnSpc>
              <a:buNone/>
            </a:pPr>
            <a:r>
              <a:rPr sz="3200">
                <a:solidFill>
                  <a:srgbClr val="000000"/>
                </a:solidFill>
              </a:rPr>
              <a:t>6、临床检测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7、应对措施</a:t>
            </a:r>
          </a:p>
        </p:txBody>
      </p:sp>
      <p:sp>
        <p:nvSpPr>
          <p:cNvPr id="44036" name="文本占位符 44035"/>
          <p:cNvSpPr/>
          <p:nvPr>
            <p:ph type="body" idx="4294967295"/>
          </p:nvPr>
        </p:nvSpPr>
        <p:spPr>
          <a:xfrm>
            <a:off x="3429000" y="1752600"/>
            <a:ext cx="5138738" cy="44196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2400">
                <a:solidFill>
                  <a:srgbClr val="000000"/>
                </a:solidFill>
              </a:rPr>
              <a:t>1、无症状CK增高临床常见,可在接受她汀药物治疗前检测CK基础值;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</a:rPr>
              <a:t>2、若患者在接受她汀治疗后出现可能得肌肉症状,应检测CK值并同治疗前基础值相比较,同时寻找可能引起肌肉症状得其她原因,如测量促甲状腺激素水平。</a:t>
            </a:r>
          </a:p>
          <a:p>
            <a:pPr lvl="0">
              <a:buNone/>
            </a:pPr>
            <a:r>
              <a:rPr sz="2400">
                <a:solidFill>
                  <a:srgbClr val="000000"/>
                </a:solidFill>
              </a:rPr>
              <a:t>3、 一旦治疗中出现不能耐受得肌肉触痛、压痛、疼痛或CK升至10倍ULN以上(或大于10 000 IU/L)时,应立即停用她汀治疗;</a:t>
            </a:r>
          </a:p>
        </p:txBody>
      </p:sp>
      <p:pic>
        <p:nvPicPr>
          <p:cNvPr id="44037" name="图片 44036"/>
          <p:cNvPicPr/>
          <p:nvPr/>
        </p:nvPicPr>
        <p:blipFill>
          <a:blip r:embed="rId2"/>
          <a:stretch>
            <a:fillRect/>
          </a:stretch>
        </p:blipFill>
        <p:spPr>
          <a:xfrm>
            <a:off x="7391400" y="0"/>
            <a:ext cx="1752600" cy="17526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4038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44039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2466" name="标题 62465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                    肌肉损害</a:t>
            </a:r>
          </a:p>
        </p:txBody>
      </p:sp>
      <p:sp>
        <p:nvSpPr>
          <p:cNvPr id="62467" name="文本占位符 62466"/>
          <p:cNvSpPr/>
          <p:nvPr>
            <p:ph type="body" idx="4294967295"/>
          </p:nvPr>
        </p:nvSpPr>
        <p:spPr>
          <a:xfrm>
            <a:off x="457200" y="1719262"/>
            <a:ext cx="4037012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1、定义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2、发病率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3、发病机制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4、危险因素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5、临床表现</a:t>
            </a:r>
          </a:p>
          <a:p>
            <a:pPr lvl="0">
              <a:lnSpc>
                <a:spcPct val="80000"/>
              </a:lnSpc>
              <a:buNone/>
            </a:pPr>
            <a:r>
              <a:rPr sz="3200">
                <a:solidFill>
                  <a:srgbClr val="000000"/>
                </a:solidFill>
              </a:rPr>
              <a:t>6、临床检测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7、应对措施</a:t>
            </a:r>
          </a:p>
        </p:txBody>
      </p:sp>
      <p:sp>
        <p:nvSpPr>
          <p:cNvPr id="62468" name="文本占位符 62467"/>
          <p:cNvSpPr/>
          <p:nvPr>
            <p:ph type="body" idx="4294967295"/>
          </p:nvPr>
        </p:nvSpPr>
        <p:spPr>
          <a:xfrm>
            <a:off x="3352800" y="1600200"/>
            <a:ext cx="5214938" cy="4572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</a:rPr>
              <a:t>4、当患者有肌肉症状,伴血浆CK水平不升高或轻中度升高(CK升至3-10倍ULN)时,建议每周监测患者血浆CK水平及临床随访,直至排除了药物作用或症状恶化至须立即停药得状态;</a:t>
            </a: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</a:rPr>
              <a:t>5、CK升高得无症状患者,若她汀治疗前、治疗中或治疗后CK有轻到中度升高(3-10倍ULN),应严密观察,密切监测CK变化,她汀治疗仍可继续;</a:t>
            </a:r>
          </a:p>
        </p:txBody>
      </p:sp>
      <p:pic>
        <p:nvPicPr>
          <p:cNvPr id="62469" name="图片 62468"/>
          <p:cNvPicPr/>
          <p:nvPr/>
        </p:nvPicPr>
        <p:blipFill>
          <a:blip r:embed="rId2"/>
          <a:stretch>
            <a:fillRect/>
          </a:stretch>
        </p:blipFill>
        <p:spPr>
          <a:xfrm>
            <a:off x="7391400" y="0"/>
            <a:ext cx="1752600" cy="16002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62470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62471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标题 1"/>
          <p:cNvSpPr>
            <a:spLocks noGrp="1"/>
          </p:cNvSpPr>
          <p:nvPr>
            <p:ph type="title" idx="4294967295"/>
          </p:nvPr>
        </p:nvSpPr>
        <p:spPr>
          <a:xfrm>
            <a:off x="207963" y="1433513"/>
            <a:ext cx="8229600" cy="785813"/>
          </a:xfrm>
        </p:spPr>
        <p:txBody>
          <a:bodyPr wrap="square" anchor="ctr"/>
          <a:lstStyle/>
          <a:p>
            <a:pPr marL="0" marR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zh-CN" altLang="en-US" sz="3200" b="0" i="0" u="none" strike="noStrike" kern="1200" cap="none" spc="0" normalizeH="0" baseline="0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j-cs"/>
              </a:rPr>
              <a:t>大家学习辛苦了，还是要坚持</a:t>
            </a:r>
          </a:p>
        </p:txBody>
      </p:sp>
      <p:sp>
        <p:nvSpPr>
          <p:cNvPr id="2051" name="文本框 1"/>
          <p:cNvSpPr/>
          <p:nvPr/>
        </p:nvSpPr>
        <p:spPr>
          <a:xfrm>
            <a:off x="4811713" y="3633788"/>
            <a:ext cx="2622550" cy="368300"/>
          </a:xfrm>
          <a:prstGeom prst="rect">
            <a:avLst/>
          </a:prstGeom>
          <a:noFill/>
          <a:ln w="9525">
            <a:noFill/>
          </a:ln>
        </p:spPr>
        <p:txBody>
          <a:bodyPr wrap="square" anchor="t"/>
          <a:lstStyle>
            <a:defPPr algn="l" rtl="0" eaLnBrk="1" hangingPunct="1">
              <a:defRPr kumimoji="0" lang="zh-CN" altLang="en-US"/>
            </a:defPPr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4572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144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3716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82880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fontAlgn="base"/>
            <a:r>
              <a:rPr lang="zh-CN" altLang="en-US" strike="noStrike" noProof="1">
                <a:solidFill>
                  <a:srgbClr val="000000"/>
                </a:solidFill>
                <a:effectLst>
                  <a:outerShdw blurRad="38100" dist="38100" dir="2700000">
                    <a:srgbClr val="C0C0C0"/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继续保持安静</a:t>
            </a:r>
            <a:endParaRPr lang="zh-CN" altLang="en-US" strike="noStrike" noProof="1">
              <a:solidFill>
                <a:srgbClr val="000000"/>
              </a:solidFill>
              <a:effectLst>
                <a:outerShdw blurRad="38100" dist="38100" dir="2700000">
                  <a:srgbClr val="C0C0C0"/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8306" name="标题 98305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                    肌肉损害</a:t>
            </a:r>
          </a:p>
        </p:txBody>
      </p:sp>
      <p:sp>
        <p:nvSpPr>
          <p:cNvPr id="98307" name="文本占位符 98306"/>
          <p:cNvSpPr/>
          <p:nvPr>
            <p:ph type="body" idx="4294967295"/>
          </p:nvPr>
        </p:nvSpPr>
        <p:spPr>
          <a:xfrm>
            <a:off x="457200" y="1719262"/>
            <a:ext cx="4037012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1、定义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2、发病率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3、发病机制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4、危险因素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5、临床表现</a:t>
            </a:r>
          </a:p>
          <a:p>
            <a:pPr lvl="0">
              <a:lnSpc>
                <a:spcPct val="80000"/>
              </a:lnSpc>
              <a:buNone/>
            </a:pPr>
            <a:r>
              <a:rPr sz="3200">
                <a:solidFill>
                  <a:srgbClr val="000000"/>
                </a:solidFill>
              </a:rPr>
              <a:t>6、临床检测</a:t>
            </a:r>
          </a:p>
          <a:p>
            <a:pPr lvl="0">
              <a:lnSpc>
                <a:spcPct val="80000"/>
              </a:lnSpc>
              <a:buNone/>
            </a:pPr>
            <a:r>
              <a:rPr sz="2800">
                <a:solidFill>
                  <a:srgbClr val="000000"/>
                </a:solidFill>
              </a:rPr>
              <a:t>7、应对措施</a:t>
            </a:r>
          </a:p>
        </p:txBody>
      </p:sp>
      <p:sp>
        <p:nvSpPr>
          <p:cNvPr id="98308" name="文本占位符 98307"/>
          <p:cNvSpPr/>
          <p:nvPr>
            <p:ph type="body" idx="4294967295"/>
          </p:nvPr>
        </p:nvSpPr>
        <p:spPr>
          <a:xfrm>
            <a:off x="3352800" y="1600200"/>
            <a:ext cx="5214938" cy="45720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endParaRPr sz="2400">
              <a:solidFill>
                <a:srgbClr val="000000"/>
              </a:solidFill>
            </a:endParaRPr>
          </a:p>
          <a:p>
            <a:pPr lvl="0">
              <a:lnSpc>
                <a:spcPct val="90000"/>
              </a:lnSpc>
              <a:buNone/>
            </a:pPr>
            <a:r>
              <a:rPr sz="2400">
                <a:solidFill>
                  <a:srgbClr val="000000"/>
                </a:solidFill>
              </a:rPr>
              <a:t>6、若无症状患者CK高于10倍ULN,尽管NLA(美国国家脂质协会)不以CK值高低或就是否发生横纹肌溶解为停药标准,也应该停药。停药后随访,直至CK恢复正常,再选用一种她汀,从小剂量开始治疗。</a:t>
            </a:r>
          </a:p>
        </p:txBody>
      </p:sp>
      <p:pic>
        <p:nvPicPr>
          <p:cNvPr id="98309" name="图片 98308"/>
          <p:cNvPicPr/>
          <p:nvPr/>
        </p:nvPicPr>
        <p:blipFill>
          <a:blip r:embed="rId2"/>
          <a:stretch>
            <a:fillRect/>
          </a:stretch>
        </p:blipFill>
        <p:spPr>
          <a:xfrm>
            <a:off x="7391400" y="0"/>
            <a:ext cx="1752600" cy="16002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98310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98311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010" name="标题 43009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                   肌肉损害</a:t>
            </a:r>
          </a:p>
        </p:txBody>
      </p:sp>
      <p:sp>
        <p:nvSpPr>
          <p:cNvPr id="43011" name="文本占位符 43010"/>
          <p:cNvSpPr/>
          <p:nvPr>
            <p:ph type="body" idx="4294967295"/>
          </p:nvPr>
        </p:nvSpPr>
        <p:spPr>
          <a:xfrm>
            <a:off x="457200" y="1719262"/>
            <a:ext cx="4037012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1、定义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2、发病率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3、发病机制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4、危险因素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5、临床表现</a:t>
            </a:r>
          </a:p>
          <a:p>
            <a:pPr lvl="0">
              <a:buNone/>
            </a:pPr>
            <a:r>
              <a:rPr sz="2800">
                <a:solidFill>
                  <a:srgbClr val="000000"/>
                </a:solidFill>
              </a:rPr>
              <a:t>6、临床检测</a:t>
            </a:r>
          </a:p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7、应对措施</a:t>
            </a:r>
          </a:p>
        </p:txBody>
      </p:sp>
      <p:sp>
        <p:nvSpPr>
          <p:cNvPr id="43012" name="文本占位符 43011"/>
          <p:cNvSpPr/>
          <p:nvPr>
            <p:ph type="body" idx="4294967295"/>
          </p:nvPr>
        </p:nvSpPr>
        <p:spPr>
          <a:xfrm>
            <a:off x="4419600" y="1719262"/>
            <a:ext cx="4267200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>
                <a:solidFill>
                  <a:srgbClr val="000000"/>
                </a:solidFill>
              </a:rPr>
              <a:t>1、改用她汀种类</a:t>
            </a:r>
          </a:p>
          <a:p>
            <a:pPr lvl="0">
              <a:buNone/>
            </a:pPr>
            <a:r>
              <a:rPr>
                <a:solidFill>
                  <a:srgbClr val="000000"/>
                </a:solidFill>
              </a:rPr>
              <a:t>2、减少药物剂量</a:t>
            </a:r>
          </a:p>
          <a:p>
            <a:pPr lvl="0">
              <a:buNone/>
            </a:pPr>
            <a:r>
              <a:rPr>
                <a:solidFill>
                  <a:srgbClr val="000000"/>
                </a:solidFill>
              </a:rPr>
              <a:t>3、间断给药</a:t>
            </a:r>
          </a:p>
          <a:p>
            <a:pPr lvl="0">
              <a:buNone/>
            </a:pPr>
            <a:r>
              <a:rPr>
                <a:solidFill>
                  <a:srgbClr val="000000"/>
                </a:solidFill>
              </a:rPr>
              <a:t>4、联用其她药物</a:t>
            </a:r>
          </a:p>
          <a:p>
            <a:pPr lvl="0">
              <a:buNone/>
            </a:pPr>
            <a:r>
              <a:rPr>
                <a:solidFill>
                  <a:srgbClr val="000000"/>
                </a:solidFill>
              </a:rPr>
              <a:t>5、补充辅酶Q10</a:t>
            </a:r>
          </a:p>
        </p:txBody>
      </p:sp>
      <p:pic>
        <p:nvPicPr>
          <p:cNvPr id="43013" name="图片 43012"/>
          <p:cNvPicPr/>
          <p:nvPr/>
        </p:nvPicPr>
        <p:blipFill>
          <a:blip r:embed="rId2"/>
          <a:stretch>
            <a:fillRect/>
          </a:stretch>
        </p:blipFill>
        <p:spPr>
          <a:xfrm>
            <a:off x="7315200" y="0"/>
            <a:ext cx="1828800" cy="182880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43014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43015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258" name="标题 96257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她汀类药物得主要副反应</a:t>
            </a:r>
          </a:p>
        </p:txBody>
      </p:sp>
      <p:sp>
        <p:nvSpPr>
          <p:cNvPr id="96259" name="文本占位符 96258"/>
          <p:cNvSpPr/>
          <p:nvPr>
            <p:ph type="body" idx="4294967295"/>
          </p:nvPr>
        </p:nvSpPr>
        <p:spPr>
          <a:xfrm>
            <a:off x="457200" y="1719262"/>
            <a:ext cx="8229600" cy="4411662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3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3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20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 algn="ctr">
              <a:buNone/>
            </a:pPr>
            <a:r>
              <a:rPr sz="6000">
                <a:solidFill>
                  <a:srgbClr val="000000"/>
                </a:solidFill>
              </a:rPr>
              <a:t>肌肉</a:t>
            </a:r>
          </a:p>
          <a:p>
            <a:pPr lvl="0" algn="ctr">
              <a:buNone/>
            </a:pPr>
            <a:r>
              <a:rPr sz="6000">
                <a:solidFill>
                  <a:srgbClr val="000000"/>
                </a:solidFill>
              </a:rPr>
              <a:t>肝脏</a:t>
            </a:r>
          </a:p>
          <a:p>
            <a:pPr lvl="0" algn="ctr">
              <a:buNone/>
            </a:pPr>
            <a:r>
              <a:rPr sz="6000">
                <a:solidFill>
                  <a:srgbClr val="000000"/>
                </a:solidFill>
              </a:rPr>
              <a:t>肾脏</a:t>
            </a:r>
          </a:p>
          <a:p>
            <a:pPr lvl="0">
              <a:buNone/>
            </a:pPr>
            <a:endParaRPr sz="6000">
              <a:solidFill>
                <a:srgbClr val="000000"/>
              </a:solidFill>
            </a:endParaRPr>
          </a:p>
          <a:p>
            <a:pPr lvl="0"/>
            <a:endParaRPr sz="6000">
              <a:solidFill>
                <a:srgbClr val="000000"/>
              </a:solidFill>
            </a:endParaRPr>
          </a:p>
        </p:txBody>
      </p:sp>
      <p:sp>
        <p:nvSpPr>
          <p:cNvPr id="96260" name="Date Placeholder 3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96261" name="Footer Placeholder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70" name="标题 7169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                   肝脏损害</a:t>
            </a:r>
          </a:p>
        </p:txBody>
      </p:sp>
      <p:sp>
        <p:nvSpPr>
          <p:cNvPr id="7171" name="文本占位符 7170"/>
          <p:cNvSpPr/>
          <p:nvPr>
            <p:ph type="body" idx="4294967295"/>
          </p:nvPr>
        </p:nvSpPr>
        <p:spPr>
          <a:xfrm>
            <a:off x="457200" y="1828800"/>
            <a:ext cx="8229600" cy="4267200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lnSpc>
                <a:spcPct val="90000"/>
              </a:lnSpc>
              <a:buNone/>
            </a:pPr>
            <a:r>
              <a:rPr sz="3200">
                <a:solidFill>
                  <a:srgbClr val="000000"/>
                </a:solidFill>
              </a:rPr>
              <a:t>1、定义</a:t>
            </a:r>
            <a:r>
              <a:rPr>
                <a:solidFill>
                  <a:srgbClr val="000000"/>
                </a:solidFill>
              </a:rPr>
              <a:t>:在应用她汀类药物后连续2次检测ALT和AST升高3倍以上;绝大多数病人表现为转氨酶升高而没有任何症状。</a:t>
            </a:r>
          </a:p>
          <a:p>
            <a:pPr lvl="0">
              <a:lnSpc>
                <a:spcPct val="90000"/>
              </a:lnSpc>
              <a:buNone/>
            </a:pPr>
            <a:r>
              <a:rPr sz="3200">
                <a:solidFill>
                  <a:srgbClr val="000000"/>
                </a:solidFill>
              </a:rPr>
              <a:t>2、发生时间:</a:t>
            </a:r>
            <a:r>
              <a:rPr>
                <a:solidFill>
                  <a:srgbClr val="000000"/>
                </a:solidFill>
              </a:rPr>
              <a:t>多发生于最初用药得4个月内;</a:t>
            </a:r>
          </a:p>
          <a:p>
            <a:pPr lvl="0">
              <a:lnSpc>
                <a:spcPct val="90000"/>
              </a:lnSpc>
              <a:buNone/>
            </a:pPr>
            <a:r>
              <a:rPr sz="3200">
                <a:solidFill>
                  <a:srgbClr val="000000"/>
                </a:solidFill>
              </a:rPr>
              <a:t>3、影响因素:</a:t>
            </a:r>
          </a:p>
          <a:p>
            <a:pPr lvl="0">
              <a:lnSpc>
                <a:spcPct val="90000"/>
              </a:lnSpc>
              <a:buNone/>
            </a:pPr>
            <a:r>
              <a:rPr sz="3200">
                <a:solidFill>
                  <a:srgbClr val="000000"/>
                </a:solidFill>
              </a:rPr>
              <a:t>      </a:t>
            </a:r>
            <a:r>
              <a:rPr>
                <a:solidFill>
                  <a:srgbClr val="000000"/>
                </a:solidFill>
              </a:rPr>
              <a:t>饮酒</a:t>
            </a:r>
          </a:p>
          <a:p>
            <a:pPr lvl="0">
              <a:lnSpc>
                <a:spcPct val="90000"/>
              </a:lnSpc>
              <a:buNone/>
            </a:pPr>
            <a:r>
              <a:rPr>
                <a:solidFill>
                  <a:srgbClr val="000000"/>
                </a:solidFill>
              </a:rPr>
              <a:t>       体重增长</a:t>
            </a:r>
          </a:p>
          <a:p>
            <a:pPr lvl="0">
              <a:lnSpc>
                <a:spcPct val="90000"/>
              </a:lnSpc>
              <a:buNone/>
            </a:pPr>
            <a:r>
              <a:rPr>
                <a:solidFill>
                  <a:srgbClr val="000000"/>
                </a:solidFill>
              </a:rPr>
              <a:t>       服药前肝功能异常</a:t>
            </a:r>
          </a:p>
          <a:p>
            <a:pPr lvl="0">
              <a:lnSpc>
                <a:spcPct val="90000"/>
              </a:lnSpc>
              <a:buNone/>
            </a:pPr>
            <a:r>
              <a:rPr>
                <a:solidFill>
                  <a:srgbClr val="000000"/>
                </a:solidFill>
              </a:rPr>
              <a:t>       她汀类药物使用剂量。</a:t>
            </a:r>
          </a:p>
          <a:p>
            <a:pPr lvl="0">
              <a:lnSpc>
                <a:spcPct val="90000"/>
              </a:lnSpc>
              <a:buNone/>
            </a:pPr>
            <a:endParaRPr>
              <a:solidFill>
                <a:srgbClr val="000000"/>
              </a:solidFill>
            </a:endParaRPr>
          </a:p>
        </p:txBody>
      </p:sp>
      <p:pic>
        <p:nvPicPr>
          <p:cNvPr id="7173" name="图片 7172"/>
          <p:cNvPicPr/>
          <p:nvPr/>
        </p:nvPicPr>
        <p:blipFill>
          <a:blip r:embed="rId2"/>
          <a:stretch>
            <a:fillRect/>
          </a:stretch>
        </p:blipFill>
        <p:spPr>
          <a:xfrm>
            <a:off x="6248400" y="0"/>
            <a:ext cx="2895600" cy="16700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7174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7175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7" dur="500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2" dur="500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27" dur="500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32" dur="500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330" name="标题 99329"/>
          <p:cNvSpPr/>
          <p:nvPr>
            <p:ph type="title"/>
          </p:nvPr>
        </p:nvSpPr>
        <p:spPr>
          <a:xfrm>
            <a:off x="457200" y="122238"/>
            <a:ext cx="7543800" cy="1295400"/>
          </a:xfrm>
          <a:prstGeom prst="rect">
            <a:avLst/>
          </a:prstGeom>
          <a:noFill/>
          <a:ln>
            <a:miter lim="800000"/>
          </a:ln>
        </p:spPr>
        <p:txBody>
          <a:bodyPr anchor="b" anchorCtr="0"/>
          <a:lstStyle>
            <a:lvl1pPr marL="0" indent="0" algn="l" defTabSz="914400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900" b="1" i="0" u="none" baseline="0">
                <a:solidFill>
                  <a:schemeClr val="tx2"/>
                </a:solidFill>
                <a:latin typeface="Arial" pitchFamily="34" charset="0"/>
                <a:ea typeface="宋体" panose="02010600030101010101" pitchFamily="2" charset="-122"/>
              </a:defRPr>
            </a:lvl1pPr>
          </a:lstStyle>
          <a:p>
            <a:pPr lvl="0"/>
            <a:r>
              <a:rPr>
                <a:solidFill>
                  <a:srgbClr val="000000"/>
                </a:solidFill>
              </a:rPr>
              <a:t>                   肝脏损害</a:t>
            </a:r>
          </a:p>
        </p:txBody>
      </p:sp>
      <p:sp>
        <p:nvSpPr>
          <p:cNvPr id="99331" name="文本占位符 99330"/>
          <p:cNvSpPr/>
          <p:nvPr>
            <p:ph type="body" idx="4294967295"/>
          </p:nvPr>
        </p:nvSpPr>
        <p:spPr>
          <a:xfrm>
            <a:off x="457200" y="1719262"/>
            <a:ext cx="8229600" cy="4681538"/>
          </a:xfrm>
          <a:prstGeom prst="rect">
            <a:avLst/>
          </a:prstGeom>
          <a:noFill/>
          <a:ln>
            <a:miter lim="800000"/>
          </a:ln>
        </p:spPr>
        <p:txBody>
          <a:bodyPr/>
          <a:lstStyle>
            <a:lvl1pPr marL="342900" indent="-3429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6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1pPr>
            <a:lvl2pPr marL="692150" indent="-34734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70000"/>
              <a:buFont typeface="Wingdings" panose="05000000000000000000" pitchFamily="2" charset="2"/>
              <a:buChar char="l"/>
              <a:defRPr kumimoji="0" lang="zh-CN" altLang="en-US" sz="22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2pPr>
            <a:lvl3pPr marL="987425" indent="-29400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0000"/>
              <a:buFont typeface="Wingdings" panose="05000000000000000000" pitchFamily="2" charset="2"/>
              <a:buChar char="l"/>
              <a:defRPr kumimoji="0" lang="zh-CN" altLang="en-US" sz="21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3pPr>
            <a:lvl4pPr marL="1280795" indent="-292100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SzPct val="75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4pPr>
            <a:lvl5pPr marL="1598295" indent="-315595" algn="l" defTabSz="914400" rtl="0" eaLnBrk="1" fontAlgn="base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80000"/>
              <a:buFont typeface="Wingdings" panose="05000000000000000000" pitchFamily="2" charset="2"/>
              <a:buChar char="§"/>
              <a:defRPr kumimoji="0" lang="zh-CN" altLang="en-US" sz="1800" b="0" i="0" u="none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</a:defRPr>
            </a:lvl5pPr>
          </a:lstStyle>
          <a:p>
            <a:pPr lvl="0">
              <a:buNone/>
            </a:pPr>
            <a:r>
              <a:rPr sz="3200">
                <a:solidFill>
                  <a:srgbClr val="000000"/>
                </a:solidFill>
              </a:rPr>
              <a:t>4、发生率:</a:t>
            </a:r>
            <a:r>
              <a:rPr>
                <a:solidFill>
                  <a:srgbClr val="000000"/>
                </a:solidFill>
              </a:rPr>
              <a:t>各家报道发生得几率约0、5%-2%。</a:t>
            </a:r>
          </a:p>
          <a:p>
            <a:pPr lvl="0">
              <a:buNone/>
            </a:pPr>
            <a:r>
              <a:rPr>
                <a:solidFill>
                  <a:srgbClr val="000000"/>
                </a:solidFill>
              </a:rPr>
              <a:t>          最新资料显示,接受初剂量和中等剂量她汀类药物治疗,肝酶升高超过3倍正常上限发生率在1%以下,但使用高剂量(80mg/d) 时发生率则达2%一3%。转氨酶得升高多为一过性,即使继续沿用原剂量她汀类药治疗,70%患者得转氨酶将自然恢复。持续性升高者不超过1、2%,导致停药得仅为0、7%。她汀类药引起肝衰竭非常罕见,未见因肝衰竭而死亡得病例报道。</a:t>
            </a:r>
          </a:p>
        </p:txBody>
      </p:sp>
      <p:pic>
        <p:nvPicPr>
          <p:cNvPr id="99332" name="图片 99331"/>
          <p:cNvPicPr/>
          <p:nvPr/>
        </p:nvPicPr>
        <p:blipFill>
          <a:blip r:embed="rId2"/>
          <a:stretch>
            <a:fillRect/>
          </a:stretch>
        </p:blipFill>
        <p:spPr>
          <a:xfrm>
            <a:off x="6248400" y="0"/>
            <a:ext cx="2895600" cy="1670050"/>
          </a:xfrm>
          <a:prstGeom prst="rect">
            <a:avLst/>
          </a:prstGeom>
          <a:noFill/>
          <a:ln>
            <a:miter lim="800000"/>
          </a:ln>
        </p:spPr>
      </p:pic>
      <p:sp>
        <p:nvSpPr>
          <p:cNvPr id="99333" name="Date Placeholder 4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pPr lvl="0"/>
            <a:endParaRPr sz="1000"/>
          </a:p>
        </p:txBody>
      </p:sp>
      <p:sp>
        <p:nvSpPr>
          <p:cNvPr id="99334" name="Footer Placeholder 5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 lvl="0" algn="ctr"/>
            <a:endParaRPr sz="100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7" dur="500"/>
                                        <p:tgtEl>
                                          <p:spTgt spid="993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 additive="base">
                                        <p:cTn id="12" dur="500"/>
                                        <p:tgtEl>
                                          <p:spTgt spid="993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https://d.book118.com/128061023101006046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9EDEE"/>
        </a:accent5>
        <a:accent6>
          <a:srgbClr val="2D2D89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4"/>
        </a:accent5>
        <a:accent6>
          <a:srgbClr val="E5895B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7B7E5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BFAF7"/>
        </a:accent3>
        <a:accent4>
          <a:srgbClr val="000000"/>
        </a:accent4>
        <a:accent5>
          <a:srgbClr val="FFFFFF"/>
        </a:accent5>
        <a:accent6>
          <a:srgbClr val="7EB1E5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7B7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AAC1C1"/>
        </a:accent3>
        <a:accent4>
          <a:srgbClr val="DCDCDC"/>
        </a:accent4>
        <a:accent5>
          <a:srgbClr val="AAB8B8"/>
        </a:accent5>
        <a:accent6>
          <a:srgbClr val="6163B2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C1AAAA"/>
        </a:accent3>
        <a:accent4>
          <a:srgbClr val="DCDCDC"/>
        </a:accent4>
        <a:accent5>
          <a:srgbClr val="E2ADAA"/>
        </a:accent5>
        <a:accent6>
          <a:srgbClr val="AA6C55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CDCDC"/>
        </a:accent4>
        <a:accent5>
          <a:srgbClr val="ADB9E2"/>
        </a:accent5>
        <a:accent6>
          <a:srgbClr val="009D00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CDCDC"/>
        </a:accent4>
        <a:accent5>
          <a:srgbClr val="AAADCA"/>
        </a:accent5>
        <a:accent6>
          <a:srgbClr val="3E7B43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CDCDC"/>
        </a:accent4>
        <a:accent5>
          <a:srgbClr val="C7C7C1"/>
        </a:accent5>
        <a:accent6>
          <a:srgbClr val="728D9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B9B9CA"/>
        </a:accent3>
        <a:accent4>
          <a:srgbClr val="DCDCDC"/>
        </a:accent4>
        <a:accent5>
          <a:srgbClr val="B7B5BF"/>
        </a:accent5>
        <a:accent6>
          <a:srgbClr val="5B5BE5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B3AFAB"/>
        </a:accent3>
        <a:accent4>
          <a:srgbClr val="DCDCDC"/>
        </a:accent4>
        <a:accent5>
          <a:srgbClr val="C5BFBC"/>
        </a:accent5>
        <a:accent6>
          <a:srgbClr val="805529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8080"/>
        </a:lt1>
        <a:dk2>
          <a:srgbClr val="FFFF99"/>
        </a:dk2>
        <a:lt2>
          <a:srgbClr val="005A58"/>
        </a:lt2>
        <a:accent1>
          <a:srgbClr val="006462"/>
        </a:accent1>
        <a:accent2>
          <a:srgbClr val="6D6FC7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FFFF"/>
        </a:hlink>
        <a:folHlink>
          <a:srgbClr val="00FF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800000"/>
        </a:lt1>
        <a:dk2>
          <a:srgbClr val="DFD293"/>
        </a:dk2>
        <a:lt2>
          <a:srgbClr val="5C1F00"/>
        </a:lt2>
        <a:accent1>
          <a:srgbClr val="CC3300"/>
        </a:accent1>
        <a:accent2>
          <a:srgbClr val="BE796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FF99"/>
        </a:hlink>
        <a:folHlink>
          <a:srgbClr val="D3A21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99"/>
        </a:lt1>
        <a:dk2>
          <a:srgbClr val="CCFFFF"/>
        </a:dk2>
        <a:lt2>
          <a:srgbClr val="003366"/>
        </a:lt2>
        <a:accent1>
          <a:srgbClr val="3366CC"/>
        </a:accent1>
        <a:accent2>
          <a:srgbClr val="00B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FE701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E3EBF1"/>
        </a:dk2>
        <a:lt2>
          <a:srgbClr val="336699"/>
        </a:lt2>
        <a:accent1>
          <a:srgbClr val="003399"/>
        </a:accent1>
        <a:accent2>
          <a:srgbClr val="468A4B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CCFF"/>
        </a:hlink>
        <a:folHlink>
          <a:srgbClr val="F0E5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86B5D"/>
        </a:lt1>
        <a:dk2>
          <a:srgbClr val="D1D1CB"/>
        </a:dk2>
        <a:lt2>
          <a:srgbClr val="777777"/>
        </a:lt2>
        <a:accent1>
          <a:srgbClr val="909082"/>
        </a:accent1>
        <a:accent2>
          <a:srgbClr val="809EA8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CC66"/>
        </a:hlink>
        <a:folHlink>
          <a:srgbClr val="E9DCB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666699"/>
        </a:lt1>
        <a:dk2>
          <a:srgbClr val="FFFFFF"/>
        </a:dk2>
        <a:lt2>
          <a:srgbClr val="3E3E5C"/>
        </a:lt2>
        <a:accent1>
          <a:srgbClr val="60597B"/>
        </a:accent1>
        <a:accent2>
          <a:srgbClr val="66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99CCFF"/>
        </a:hlink>
        <a:folHlink>
          <a:srgbClr val="FFFF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523E26"/>
        </a:lt1>
        <a:dk2>
          <a:srgbClr val="DFC08D"/>
        </a:dk2>
        <a:lt2>
          <a:srgbClr val="2D2015"/>
        </a:lt2>
        <a:accent1>
          <a:srgbClr val="8C7B70"/>
        </a:accent1>
        <a:accent2>
          <a:srgbClr val="8F5F2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B400"/>
        </a:hlink>
        <a:folHlink>
          <a:srgbClr val="8C9EA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Network">
  <a:themeElements>
    <a:clrScheme name="">
      <a:dk1>
        <a:srgbClr val="FFFFFF"/>
      </a:dk1>
      <a:lt1>
        <a:srgbClr val="000000"/>
      </a:lt1>
      <a:dk2>
        <a:srgbClr val="808080"/>
      </a:dk2>
      <a:lt2>
        <a:srgbClr val="330066"/>
      </a:lt2>
      <a:accent1>
        <a:srgbClr val="CCCC00"/>
      </a:accent1>
      <a:accent2>
        <a:srgbClr val="669999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7E9CE8"/>
      </a:hlink>
      <a:folHlink>
        <a:srgbClr val="D8D8EC"/>
      </a:folHlink>
    </a:clrScheme>
    <a:fontScheme name="Arial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4F747B"/>
        </a:dk2>
        <a:lt2>
          <a:srgbClr val="C0C0C0"/>
        </a:lt2>
        <a:accent1>
          <a:srgbClr val="859868"/>
        </a:accent1>
        <a:accent2>
          <a:srgbClr val="5F5F5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5F5F5F"/>
        </a:hlink>
        <a:folHlink>
          <a:srgbClr val="BA121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D0B0B"/>
        </a:dk1>
        <a:lt1>
          <a:srgbClr val="FFFFFF"/>
        </a:lt1>
        <a:dk2>
          <a:srgbClr val="3C0000"/>
        </a:dk2>
        <a:lt2>
          <a:srgbClr val="FFFFFF"/>
        </a:lt2>
        <a:accent1>
          <a:srgbClr val="666633"/>
        </a:accent1>
        <a:accent2>
          <a:srgbClr val="CC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CCCC3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15192B"/>
        </a:dk1>
        <a:lt1>
          <a:srgbClr val="FFFFFF"/>
        </a:lt1>
        <a:dk2>
          <a:srgbClr val="666699"/>
        </a:dk2>
        <a:lt2>
          <a:srgbClr val="CCCCFF"/>
        </a:lt2>
        <a:accent1>
          <a:srgbClr val="4F893D"/>
        </a:accent1>
        <a:accent2>
          <a:srgbClr val="66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4837C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86001A"/>
        </a:dk1>
        <a:lt1>
          <a:srgbClr val="FFFFFF"/>
        </a:lt1>
        <a:dk2>
          <a:srgbClr val="666699"/>
        </a:dk2>
        <a:lt2>
          <a:srgbClr val="CCCC66"/>
        </a:lt2>
        <a:accent1>
          <a:srgbClr val="FF3300"/>
        </a:accent1>
        <a:accent2>
          <a:srgbClr val="FF66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9900"/>
        </a:hlink>
        <a:folHlink>
          <a:srgbClr val="FF00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54"/>
        </a:dk1>
        <a:lt1>
          <a:srgbClr val="FFFFFF"/>
        </a:lt1>
        <a:dk2>
          <a:srgbClr val="666699"/>
        </a:dk2>
        <a:lt2>
          <a:srgbClr val="FFFFFF"/>
        </a:lt2>
        <a:accent1>
          <a:srgbClr val="3333FF"/>
        </a:accent1>
        <a:accent2>
          <a:srgbClr val="0066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9900"/>
        </a:hlink>
        <a:folHlink>
          <a:srgbClr val="0000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30054B"/>
        </a:dk1>
        <a:lt1>
          <a:srgbClr val="FFFFFF"/>
        </a:lt1>
        <a:dk2>
          <a:srgbClr val="808080"/>
        </a:dk2>
        <a:lt2>
          <a:srgbClr val="FFFFFF"/>
        </a:lt2>
        <a:accent1>
          <a:srgbClr val="797B9B"/>
        </a:accent1>
        <a:accent2>
          <a:srgbClr val="6B4FB1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AACCE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29527B"/>
        </a:dk1>
        <a:lt1>
          <a:srgbClr val="FFFFCC"/>
        </a:lt1>
        <a:dk2>
          <a:srgbClr val="808080"/>
        </a:dk2>
        <a:lt2>
          <a:srgbClr val="FFFFFF"/>
        </a:lt2>
        <a:accent1>
          <a:srgbClr val="CCCC00"/>
        </a:accent1>
        <a:accent2>
          <a:srgbClr val="66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D8D8E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476949"/>
        </a:dk1>
        <a:lt1>
          <a:srgbClr val="FFFFFF"/>
        </a:lt1>
        <a:dk2>
          <a:srgbClr val="666699"/>
        </a:dk2>
        <a:lt2>
          <a:srgbClr val="FFFFFF"/>
        </a:lt2>
        <a:accent1>
          <a:srgbClr val="CC6600"/>
        </a:accent1>
        <a:accent2>
          <a:srgbClr val="CC99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669900"/>
        </a:hlink>
        <a:folHlink>
          <a:srgbClr val="A452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CC9900"/>
        </a:dk2>
        <a:lt2>
          <a:srgbClr val="7C1302"/>
        </a:lt2>
        <a:accent1>
          <a:srgbClr val="CC9900"/>
        </a:accent1>
        <a:accent2>
          <a:srgbClr val="CC33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808080"/>
        </a:hlink>
        <a:folHlink>
          <a:srgbClr val="CC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000000"/>
        </a:lt1>
        <a:dk2>
          <a:srgbClr val="808080"/>
        </a:dk2>
        <a:lt2>
          <a:srgbClr val="330066"/>
        </a:lt2>
        <a:accent1>
          <a:srgbClr val="CCCC00"/>
        </a:accent1>
        <a:accent2>
          <a:srgbClr val="669999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7E9CE8"/>
        </a:hlink>
        <a:folHlink>
          <a:srgbClr val="D8D8E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148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6">
      <vt:lpstr>Arial</vt:lpstr>
      <vt:lpstr>Calibri</vt:lpstr>
      <vt:lpstr>宋体</vt:lpstr>
      <vt:lpstr>华文宋体</vt:lpstr>
      <vt:lpstr>Wingdings</vt:lpstr>
      <vt:lpstr>黑体</vt:lpstr>
      <vt:lpstr>Office Theme</vt:lpstr>
      <vt:lpstr>PowerPoint Presentation</vt:lpstr>
      <vt:lpstr>她汀类药物得主要副反应</vt:lpstr>
      <vt:lpstr>她汀类药物得主要副反应</vt:lpstr>
      <vt:lpstr>                    肌肉损害</vt:lpstr>
      <vt:lpstr>                   肌肉损害</vt:lpstr>
      <vt:lpstr>                    肌肉损害</vt:lpstr>
      <vt:lpstr>                    肌肉损害</vt:lpstr>
      <vt:lpstr>                   肌肉损害</vt:lpstr>
      <vt:lpstr>                   肌肉损害</vt:lpstr>
      <vt:lpstr>                   肌肉损害</vt:lpstr>
      <vt:lpstr>                    肌肉损害</vt:lpstr>
      <vt:lpstr>                    肌肉损害</vt:lpstr>
      <vt:lpstr>大家学习辛苦了，还是要坚持</vt:lpstr>
      <vt:lpstr>                    肌肉损害</vt:lpstr>
      <vt:lpstr>                   肌肉损害</vt:lpstr>
      <vt:lpstr>她汀类药物得主要副反应</vt:lpstr>
      <vt:lpstr>                   肝脏损害</vt:lpstr>
      <vt:lpstr>                   肝脏损害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2024-09-27T13:14:38.403</cp:lastPrinted>
  <dcterms:created xsi:type="dcterms:W3CDTF">2024-09-27T05:14:38Z</dcterms:created>
  <dcterms:modified xsi:type="dcterms:W3CDTF">2024-09-27T05:14:40Z</dcterms:modified>
</cp:coreProperties>
</file>