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DBPMTF+MS-UIGothic"/>
      <p:regular r:id="rId18"/>
    </p:embeddedFont>
    <p:embeddedFont>
      <p:font typeface="NEHQCV+TOQSTA+ArialMT"/>
      <p:regular r:id="rId19"/>
    </p:embeddedFont>
    <p:embeddedFont>
      <p:font typeface="JWFGPB+AIOIES+MicrosoftYaHei-Bold"/>
      <p:regular r:id="rId20"/>
    </p:embeddedFont>
    <p:embeddedFont>
      <p:font typeface="VLPIJS+IIMQPD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89D6E-2C56-459E-A6C5-5E9E8BBF7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01186-F068-43D6-9EE2-DC30D7CC0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EECA5-59A6-43FD-8069-3F80C5BBE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695A2-230A-4796-8885-97EC49F74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6D3249-894B-48A2-9040-9DD47866E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5B8C08-FF2D-40C2-9B39-94B54196A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3E25FA-504B-4608-96EC-23054308E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40AC0-68CE-41F5-A2A5-0E4ECCCBC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7710E-60ED-4588-A523-F9ED5644D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B5063-6004-4E9D-A0BC-CF084A3B3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D109E-F16E-4A55-92B5-DD81E91AE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63076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DBPMTF+MS-UIGothic"/>
                <a:cs typeface="DBPMTF+MS-UIGothic"/>
              </a:rPr>
              <a:t>学校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5150" spc="23">
                <a:solidFill>
                  <a:srgbClr val="00B6FF"/>
                </a:solidFill>
                <a:latin typeface="DBPMTF+MS-UIGothic"/>
                <a:cs typeface="DBPMTF+MS-UIGothic"/>
              </a:rPr>
              <a:t>染病防控重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DBPMTF+MS-UIGothic"/>
                <a:cs typeface="DBPMTF+MS-UIGothic"/>
              </a:rPr>
              <a:t>点复</a:t>
            </a:r>
            <a:r>
              <a:rPr sz="5150" spc="23">
                <a:solidFill>
                  <a:srgbClr val="00B6FF"/>
                </a:solidFill>
                <a:latin typeface="SimSun"/>
                <a:cs typeface="SimSun"/>
              </a:rPr>
              <a:t>习护</a:t>
            </a:r>
            <a:r>
              <a:rPr sz="5150" spc="25">
                <a:solidFill>
                  <a:srgbClr val="00B6FF"/>
                </a:solidFill>
                <a:latin typeface="DBPMTF+MS-UIGothic"/>
                <a:cs typeface="DBPMTF+MS-UIGothic"/>
              </a:rPr>
              <a:t>理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B6FF"/>
                </a:solidFill>
                <a:latin typeface="DBPMTF+MS-UIGothic"/>
                <a:cs typeface="DBPMT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4439861" cy="35265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EHQCV+TOQSTA+ArialMT"/>
                <a:cs typeface="NEHQCV+TOQST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BPMTF+MS-UIGothic"/>
                <a:cs typeface="DBPMTF+MS-UIGothic"/>
              </a:rPr>
              <a:t>学校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B6FF"/>
                </a:solidFill>
                <a:latin typeface="DBPMTF+MS-UIGothic"/>
                <a:cs typeface="DBPMTF+MS-UIGothic"/>
              </a:rPr>
              <a:t>染病防控的重要性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EHQCV+TOQSTA+ArialMT"/>
                <a:cs typeface="NEHQCV+TOQST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BPMTF+MS-UIGothic"/>
                <a:cs typeface="DBPMTF+MS-UIGothic"/>
              </a:rPr>
              <a:t>学校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B6FF"/>
                </a:solidFill>
                <a:latin typeface="DBPMTF+MS-UIGothic"/>
                <a:cs typeface="DBPMTF+MS-UIGothic"/>
              </a:rPr>
              <a:t>染病防控的基本知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EHQCV+TOQSTA+ArialMT"/>
                <a:cs typeface="NEHQCV+TOQST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BPMTF+MS-UIGothic"/>
                <a:cs typeface="DBPMTF+MS-UIGothic"/>
              </a:rPr>
              <a:t>学校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B6FF"/>
                </a:solidFill>
                <a:latin typeface="DBPMTF+MS-UIGothic"/>
                <a:cs typeface="DBPMTF+MS-UIGothic"/>
              </a:rPr>
              <a:t>染病防控的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DBPMTF+MS-UIGothic"/>
                <a:cs typeface="DBPMTF+MS-UIGothic"/>
              </a:rPr>
              <a:t>践操作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EHQCV+TOQSTA+ArialMT"/>
                <a:cs typeface="NEHQCV+TOQST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BPMTF+MS-UIGothic"/>
                <a:cs typeface="DBPMTF+MS-UIGothic"/>
              </a:rPr>
              <a:t>学校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B6FF"/>
                </a:solidFill>
                <a:latin typeface="DBPMTF+MS-UIGothic"/>
                <a:cs typeface="DBPMTF+MS-UIGothic"/>
              </a:rPr>
              <a:t>染病防控的宣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B6FF"/>
                </a:solidFill>
                <a:latin typeface="DBPMTF+MS-UIGothic"/>
                <a:cs typeface="DBPMTF+MS-UIGothic"/>
              </a:rPr>
              <a:t>教育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EHQCV+TOQSTA+ArialMT"/>
                <a:cs typeface="NEHQCV+TOQST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BPMTF+MS-UIGothic"/>
                <a:cs typeface="DBPMTF+MS-UIGothic"/>
              </a:rPr>
              <a:t>学校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B6FF"/>
                </a:solidFill>
                <a:latin typeface="DBPMTF+MS-UIGothic"/>
                <a:cs typeface="DBPMTF+MS-UIGothic"/>
              </a:rPr>
              <a:t>染病防控的制度建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EHQCV+TOQSTA+ArialMT"/>
                <a:cs typeface="NEHQCV+TOQST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BPMTF+MS-UIGothic"/>
                <a:cs typeface="DBPMTF+MS-UIGothic"/>
              </a:rPr>
              <a:t>学校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B6FF"/>
                </a:solidFill>
                <a:latin typeface="DBPMTF+MS-UIGothic"/>
                <a:cs typeface="DBPMTF+MS-UIGothic"/>
              </a:rPr>
              <a:t>染病防控的案例分析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DBPMTF+MS-UIGothic"/>
                <a:cs typeface="DBPMTF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JWFGPB+AIOIES+MicrosoftYaHei-Bold"/>
                <a:cs typeface="JWFGPB+AIOIES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JWFGPB+AIOIES+MicrosoftYaHei-Bold"/>
                <a:cs typeface="JWFGPB+AIOIES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3920" y="3559476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DBPMTF+MS-UIGothic"/>
                <a:cs typeface="DBPMTF+MS-UIGothic"/>
              </a:rPr>
              <a:t>学校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3800" spc="25">
                <a:solidFill>
                  <a:srgbClr val="00B6FF"/>
                </a:solidFill>
                <a:latin typeface="DBPMTF+MS-UIGothic"/>
                <a:cs typeface="DBPMTF+MS-UIGothic"/>
              </a:rPr>
              <a:t>染病防控的重要性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B6FF"/>
                </a:solidFill>
                <a:latin typeface="DBPMTF+MS-UIGothic"/>
                <a:cs typeface="DBPMTF+MS-UIGothic"/>
              </a:rPr>
              <a:t>染病的危害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WFGPB+AIOIES+MicrosoftYaHei-Bold"/>
                <a:cs typeface="JWFGPB+AIOIE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WFGPB+AIOIES+MicrosoftYaHei-Bold"/>
                <a:cs typeface="JWFGPB+AIOIE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WFGPB+AIOIES+MicrosoftYaHei-Bold"/>
                <a:cs typeface="JWFGPB+AIOIE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DBPMTF+MS-UIGothic"/>
                <a:cs typeface="DBPMTF+MS-UIGothic"/>
              </a:rPr>
              <a:t>威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胁</a:t>
            </a:r>
            <a:r>
              <a:rPr sz="2000" spc="25">
                <a:solidFill>
                  <a:srgbClr val="00B6FF"/>
                </a:solidFill>
                <a:latin typeface="DBPMTF+MS-UIGothic"/>
                <a:cs typeface="DBPMTF+MS-UIGothic"/>
              </a:rPr>
              <a:t>学生健康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DBPMTF+MS-UIGothic"/>
                <a:cs typeface="DBPMTF+MS-UIGothic"/>
              </a:rPr>
              <a:t>停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课风险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DBPMTF+MS-UIGothic"/>
                <a:cs typeface="DBPMTF+MS-UIGothic"/>
              </a:rPr>
              <a:t>社会影响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BPMTF+MS-UIGothic"/>
                <a:cs typeface="DBPMTF+MS-UIGothic"/>
              </a:rPr>
              <a:t>学校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B6FF"/>
                </a:solidFill>
                <a:latin typeface="DBPMTF+MS-UIGothic"/>
                <a:cs typeface="DBPMTF+MS-UIGothic"/>
              </a:rPr>
              <a:t>染病的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B6FF"/>
                </a:solidFill>
                <a:latin typeface="DBPMTF+MS-UIGothic"/>
                <a:cs typeface="DBPMTF+MS-UIGothic"/>
              </a:rPr>
              <a:t>播途径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BPMTF+MS-UIGothic"/>
                <a:cs typeface="DBPMTF+MS-UIGothic"/>
              </a:rPr>
              <a:t>空气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2000">
                <a:solidFill>
                  <a:srgbClr val="FFFDFD"/>
                </a:solidFill>
                <a:latin typeface="DBPMTF+MS-UIGothic"/>
                <a:cs typeface="DBPMTF+MS-UIGothic"/>
              </a:rPr>
              <a:t>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BPMTF+MS-UIGothic"/>
                <a:cs typeface="DBPMTF+MS-UIGothic"/>
              </a:rPr>
              <a:t>媒介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2000">
                <a:solidFill>
                  <a:srgbClr val="FFFDFD"/>
                </a:solidFill>
                <a:latin typeface="DBPMTF+MS-UIGothic"/>
                <a:cs typeface="DBPMTF+MS-UIGothic"/>
              </a:rPr>
              <a:t>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如流感、麻疹等病毒可通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过飞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沫、气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溶胶等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播。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如蚊虫叮咬可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播登革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等虫媒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染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99730" y="296709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病。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BPMTF+MS-UIGothic"/>
                <a:cs typeface="DBPMTF+MS-UIGothic"/>
              </a:rPr>
              <a:t>接触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2000">
                <a:solidFill>
                  <a:srgbClr val="FFFDFD"/>
                </a:solidFill>
                <a:latin typeface="DBPMTF+MS-UIGothic"/>
                <a:cs typeface="DBPMTF+MS-UIGothic"/>
              </a:rPr>
              <a:t>播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染病、皮肤疾病等可通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播。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BPMTF+MS-UIGothic"/>
                <a:cs typeface="DBPMTF+MS-UIGothic"/>
              </a:rPr>
              <a:t>学校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B6FF"/>
                </a:solidFill>
                <a:latin typeface="DBPMTF+MS-UIGothic"/>
                <a:cs typeface="DBPMTF+MS-UIGothic"/>
              </a:rPr>
              <a:t>染病防控的意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BPMTF+MS-UIGothic"/>
                <a:cs typeface="DBPMTF+MS-UIGothic"/>
              </a:rPr>
              <a:t>保障学生健康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维护</a:t>
            </a:r>
            <a:r>
              <a:rPr sz="2300" spc="25">
                <a:solidFill>
                  <a:srgbClr val="00B6FF"/>
                </a:solidFill>
                <a:latin typeface="DBPMTF+MS-UIGothic"/>
                <a:cs typeface="DBPMTF+MS-UIGothic"/>
              </a:rPr>
              <a:t>学校秩序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4800401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BPMTF+MS-UIGothic"/>
                <a:cs typeface="DBPMTF+MS-UIGothic"/>
              </a:rPr>
              <a:t>社会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稳</a:t>
            </a:r>
            <a:r>
              <a:rPr sz="2300" spc="25">
                <a:solidFill>
                  <a:srgbClr val="00B6FF"/>
                </a:solidFill>
                <a:latin typeface="DBPMTF+MS-UIGothic"/>
                <a:cs typeface="DBPMTF+MS-UIGothic"/>
              </a:rPr>
              <a:t>定与公共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卫</a:t>
            </a:r>
            <a:r>
              <a:rPr sz="2300" spc="25">
                <a:solidFill>
                  <a:srgbClr val="00B6FF"/>
                </a:solidFill>
                <a:latin typeface="DBPMTF+MS-UIGothic"/>
                <a:cs typeface="DBPMTF+MS-UIGothic"/>
              </a:rPr>
              <a:t>生安全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JWFGPB+AIOIES+MicrosoftYaHei-Bold"/>
                <a:cs typeface="JWFGPB+AIOIES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81350" y="3559476"/>
            <a:ext cx="669983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DBPMTF+MS-UIGothic"/>
                <a:cs typeface="DBPMTF+MS-UIGothic"/>
              </a:rPr>
              <a:t>学校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3800" spc="25">
                <a:solidFill>
                  <a:srgbClr val="00B6FF"/>
                </a:solidFill>
                <a:latin typeface="DBPMTF+MS-UIGothic"/>
                <a:cs typeface="DBPMTF+MS-UIGothic"/>
              </a:rPr>
              <a:t>染病防控的基本知</a:t>
            </a:r>
            <a:r>
              <a:rPr sz="380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BPMTF+MS-UIGothic"/>
                <a:cs typeface="DBPMTF+MS-UIGothic"/>
              </a:rPr>
              <a:t>常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00B6FF"/>
                </a:solidFill>
                <a:latin typeface="DBPMTF+MS-UIGothic"/>
                <a:cs typeface="DBPMTF+MS-UIGothic"/>
              </a:rPr>
              <a:t>学校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B6FF"/>
                </a:solidFill>
                <a:latin typeface="DBPMTF+MS-UIGothic"/>
                <a:cs typeface="DBPMTF+MS-UIGothic"/>
              </a:rPr>
              <a:t>染病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DBPMTF+MS-UIGothic"/>
                <a:cs typeface="DBPMTF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LPIJS+IIMQPD+MicrosoftYaHei"/>
                <a:cs typeface="VLPIJS+IIMQP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LPIJS+IIMQPD+MicrosoftYaHei"/>
                <a:cs typeface="VLPIJS+IIMQP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LPIJS+IIMQPD+MicrosoftYaHei"/>
                <a:cs typeface="VLPIJS+IIMQP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LPIJS+IIMQPD+MicrosoftYaHei"/>
                <a:cs typeface="VLPIJS+IIMQP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7642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DBPMTF+MS-UIGothic"/>
                <a:cs typeface="DBPMTF+MS-UIGothic"/>
              </a:rPr>
              <a:t>流感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3429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DBPMTF+MS-UIGothic"/>
                <a:cs typeface="DBPMTF+MS-UIGothic"/>
              </a:rPr>
              <a:t>水痘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DBPMTF+MS-UIGothic"/>
                <a:cs typeface="DBPMTF+MS-UIGothic"/>
              </a:rPr>
              <a:t>手足口病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834880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1550" spc="25">
                <a:solidFill>
                  <a:srgbClr val="00B6FF"/>
                </a:solidFill>
                <a:latin typeface="DBPMTF+MS-UIGothic"/>
                <a:cs typeface="DBPMTF+MS-UIGothic"/>
              </a:rPr>
              <a:t>核病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B6FF"/>
                </a:solidFill>
                <a:latin typeface="DBPMTF+MS-UIGothic"/>
                <a:cs typeface="DBPMTF+MS-UIGothic"/>
              </a:rPr>
              <a:t>染病的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B6FF"/>
                </a:solidFill>
                <a:latin typeface="DBPMTF+MS-UIGothic"/>
                <a:cs typeface="DBPMTF+MS-UIGothic"/>
              </a:rPr>
              <a:t>播方式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2000" spc="25">
                <a:solidFill>
                  <a:srgbClr val="FFFFFF"/>
                </a:solidFill>
                <a:latin typeface="DBPMTF+MS-UIGothic"/>
                <a:cs typeface="DBPMTF+MS-UIGothic"/>
              </a:rPr>
              <a:t>沫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2000">
                <a:solidFill>
                  <a:srgbClr val="FFFFFF"/>
                </a:solidFill>
                <a:latin typeface="DBPMTF+MS-UIGothic"/>
                <a:cs typeface="DBPMTF+MS-UIGothic"/>
              </a:rPr>
              <a:t>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DBPMTF+MS-UIGothic"/>
                <a:cs typeface="DBPMTF+MS-UIGothic"/>
              </a:rPr>
              <a:t>接触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2000">
                <a:solidFill>
                  <a:srgbClr val="FFFFFF"/>
                </a:solidFill>
                <a:latin typeface="DBPMTF+MS-UIGothic"/>
                <a:cs typeface="DBPMTF+MS-UIGothic"/>
              </a:rPr>
              <a:t>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DBPMTF+MS-UIGothic"/>
                <a:cs typeface="DBPMTF+MS-UIGothic"/>
              </a:rPr>
              <a:t>空气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2000">
                <a:solidFill>
                  <a:srgbClr val="FFFFFF"/>
                </a:solidFill>
                <a:latin typeface="DBPMTF+MS-UIGothic"/>
                <a:cs typeface="DBPMTF+MS-UIGothic"/>
              </a:rPr>
              <a:t>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DBPMTF+MS-UIGothic"/>
                <a:cs typeface="DBPMTF+MS-UIGothic"/>
              </a:rPr>
              <a:t>虫媒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2000">
                <a:solidFill>
                  <a:srgbClr val="FFFFFF"/>
                </a:solidFill>
                <a:latin typeface="DBPMTF+MS-UIGothic"/>
                <a:cs typeface="DBPMTF+MS-UIGothic"/>
              </a:rPr>
              <a:t>播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病原体在空气中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浮或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长时间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停留在空气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播。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5011158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咳嗽、打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喷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嚏、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说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63315" y="50111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直接或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接接触被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染的物品或表面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播。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昆虫、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物等媒介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播。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95959" y="535405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话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等方式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生的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DBPMTF+MS-UIGothic"/>
                <a:cs typeface="DBPMTF+MS-UIGothic"/>
              </a:rPr>
              <a:t>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B6FF"/>
                </a:solidFill>
                <a:latin typeface="DBPMTF+MS-UIGothic"/>
                <a:cs typeface="DBPMTF+MS-UIGothic"/>
              </a:rPr>
              <a:t>染病的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B6FF"/>
                </a:solidFill>
                <a:latin typeface="DBPMTF+MS-UIGothic"/>
                <a:cs typeface="DBPMTF+MS-UIGothic"/>
              </a:rPr>
              <a:t>防措施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DBPMTF+MS-UIGothic"/>
                <a:cs typeface="DBPMTF+MS-UIGothic"/>
              </a:rPr>
              <a:t>保持个人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卫</a:t>
            </a:r>
            <a:r>
              <a:rPr sz="1550">
                <a:solidFill>
                  <a:srgbClr val="00B6FF"/>
                </a:solidFill>
                <a:latin typeface="DBPMTF+MS-UIGothic"/>
                <a:cs typeface="DBPMTF+MS-UIGothic"/>
              </a:rPr>
              <a:t>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DBPMTF+MS-UIGothic"/>
                <a:cs typeface="DBPMTF+MS-UIGothic"/>
              </a:rPr>
              <a:t>避免接触患者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BPMTF+MS-UIGothic"/>
                <a:cs typeface="DBPMTF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DBPMTF+MS-UIGothic"/>
                <a:cs typeface="DBPMTF+MS-UIGothic"/>
              </a:rPr>
              <a:t>增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强</a:t>
            </a:r>
            <a:r>
              <a:rPr sz="1550" spc="25">
                <a:solidFill>
                  <a:srgbClr val="00B6FF"/>
                </a:solidFill>
                <a:latin typeface="DBPMTF+MS-UIGothic"/>
                <a:cs typeface="DBPMTF+MS-UIGothic"/>
              </a:rPr>
              <a:t>免疫力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DBPMTF+MS-UIGothic"/>
                <a:cs typeface="DBPMTF+MS-UIGothic"/>
              </a:rPr>
              <a:t>接种疫苗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JWFGPB+AIOIES+MicrosoftYaHei-Bold"/>
                <a:cs typeface="JWFGPB+AIOIES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81350" y="3559476"/>
            <a:ext cx="669983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DBPMTF+MS-UIGothic"/>
                <a:cs typeface="DBPMTF+MS-UIGothic"/>
              </a:rPr>
              <a:t>学校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3800" spc="25">
                <a:solidFill>
                  <a:srgbClr val="00B6FF"/>
                </a:solidFill>
                <a:latin typeface="DBPMTF+MS-UIGothic"/>
                <a:cs typeface="DBPMTF+MS-UIGothic"/>
              </a:rPr>
              <a:t>染病防控的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3800" spc="25">
                <a:solidFill>
                  <a:srgbClr val="00B6FF"/>
                </a:solidFill>
                <a:latin typeface="DBPMTF+MS-UIGothic"/>
                <a:cs typeface="DBPMTF+MS-UIGothic"/>
              </a:rPr>
              <a:t>践操作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BPMTF+MS-UIGothic"/>
                <a:cs typeface="DBPMTF+MS-UIGothic"/>
              </a:rPr>
              <a:t>日常防控措施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4034" y="1640006"/>
            <a:ext cx="407129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BPMTF+MS-UIGothic"/>
                <a:cs typeface="DBPMTF+MS-UIGothic"/>
              </a:rPr>
              <a:t>建立完善的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2300" spc="25">
                <a:solidFill>
                  <a:srgbClr val="00B6FF"/>
                </a:solidFill>
                <a:latin typeface="DBPMTF+MS-UIGothic"/>
                <a:cs typeface="DBPMTF+MS-UIGothic"/>
              </a:rPr>
              <a:t>染病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监测</a:t>
            </a:r>
            <a:r>
              <a:rPr sz="2300" spc="25">
                <a:solidFill>
                  <a:srgbClr val="00B6FF"/>
                </a:solidFill>
                <a:latin typeface="DBPMTF+MS-UIGothic"/>
                <a:cs typeface="DBPMTF+MS-UIGothic"/>
              </a:rPr>
              <a:t>机制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90890" y="1640006"/>
            <a:ext cx="339207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强</a:t>
            </a:r>
            <a:r>
              <a:rPr sz="2300" spc="25">
                <a:solidFill>
                  <a:srgbClr val="00B6FF"/>
                </a:solidFill>
                <a:latin typeface="DBPMTF+MS-UIGothic"/>
                <a:cs typeface="DBPMTF+MS-UIGothic"/>
              </a:rPr>
              <a:t>化学生个人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卫</a:t>
            </a:r>
            <a:r>
              <a:rPr sz="2300" spc="25">
                <a:solidFill>
                  <a:srgbClr val="00B6FF"/>
                </a:solidFill>
                <a:latin typeface="DBPMTF+MS-UIGothic"/>
                <a:cs typeface="DBPMTF+MS-UIGothic"/>
              </a:rPr>
              <a:t>生教育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3630" y="441178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BPMTF+MS-UIGothic"/>
                <a:cs typeface="DBPMTF+MS-UIGothic"/>
              </a:rPr>
              <a:t>保持学校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2300" spc="25">
                <a:solidFill>
                  <a:srgbClr val="00B6FF"/>
                </a:solidFill>
                <a:latin typeface="DBPMTF+MS-UIGothic"/>
                <a:cs typeface="DBPMTF+MS-UIGothic"/>
              </a:rPr>
              <a:t>境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卫</a:t>
            </a:r>
            <a:r>
              <a:rPr sz="2300">
                <a:solidFill>
                  <a:srgbClr val="00B6FF"/>
                </a:solidFill>
                <a:latin typeface="DBPMTF+MS-UIGothic"/>
                <a:cs typeface="DBPMTF+MS-UIGothic"/>
              </a:rPr>
              <a:t>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686165" y="441178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DBPMTF+MS-UIGothic"/>
                <a:cs typeface="DBPMTF+MS-UIGothic"/>
              </a:rPr>
              <a:t>落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300" spc="23">
                <a:solidFill>
                  <a:srgbClr val="00B6FF"/>
                </a:solidFill>
                <a:latin typeface="DBPMTF+MS-UIGothic"/>
                <a:cs typeface="DBPMTF+MS-UIGothic"/>
              </a:rPr>
              <a:t>健康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检查</a:t>
            </a:r>
            <a:r>
              <a:rPr sz="2300" spc="25">
                <a:solidFill>
                  <a:srgbClr val="00B6FF"/>
                </a:solidFill>
                <a:latin typeface="DBPMTF+MS-UIGothic"/>
                <a:cs typeface="DBPMTF+MS-UIGothic"/>
              </a:rPr>
              <a:t>制度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BPMTF+MS-UIGothic"/>
                <a:cs typeface="DBPMTF+MS-UIGothic"/>
              </a:rPr>
              <a:t>疫情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DBPMTF+MS-UIGothic"/>
                <a:cs typeface="DBPMTF+MS-UIGothic"/>
              </a:rPr>
              <a:t>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00B6FF"/>
                </a:solidFill>
                <a:latin typeface="DBPMTF+MS-UIGothic"/>
                <a:cs typeface="DBPMTF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应对</a:t>
            </a:r>
            <a:r>
              <a:rPr sz="3000">
                <a:solidFill>
                  <a:srgbClr val="00B6FF"/>
                </a:solidFill>
                <a:latin typeface="DBPMTF+MS-UIGothic"/>
                <a:cs typeface="DBPMTF+MS-UIGothic"/>
              </a:rPr>
              <a:t>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BPMTF+MS-UIGothic"/>
                <a:cs typeface="DBPMTF+MS-UIGothic"/>
              </a:rPr>
              <a:t>启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动应</a:t>
            </a:r>
            <a:r>
              <a:rPr sz="1600">
                <a:solidFill>
                  <a:srgbClr val="FFFFFF"/>
                </a:solidFill>
                <a:latin typeface="DBPMTF+MS-UIGothic"/>
                <a:cs typeface="DBPMTF+MS-UIGothic"/>
              </a:rPr>
              <a:t>急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600">
                <a:solidFill>
                  <a:srgbClr val="FFFFFF"/>
                </a:solidFill>
                <a:latin typeface="DBPMTF+MS-UIGothic"/>
                <a:cs typeface="DBPMTF+MS-UIGothic"/>
              </a:rPr>
              <a:t>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BPMTF+MS-UIGothic"/>
                <a:cs typeface="DBPMTF+MS-UIGothic"/>
              </a:rPr>
              <a:t>隔离与治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BPMTF+MS-UIGothic"/>
                <a:cs typeface="DBPMTF+MS-UIGothic"/>
              </a:rPr>
              <a:t>一旦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发现传</a:t>
            </a:r>
            <a:r>
              <a:rPr sz="1500">
                <a:solidFill>
                  <a:srgbClr val="FFFFFF"/>
                </a:solidFill>
                <a:latin typeface="DBPMTF+MS-UIGothic"/>
                <a:cs typeface="DBPMTF+MS-UIGothic"/>
              </a:rPr>
              <a:t>染病病例，立即启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DBPMTF+MS-UIGothic"/>
                <a:cs typeface="DBPMTF+MS-UIGothic"/>
              </a:rPr>
              <a:t>学校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DBPMTF+MS-UIGothic"/>
                <a:cs typeface="DBPMTF+MS-UIGothic"/>
              </a:rPr>
              <a:t>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DBPMTF+MS-UIGothic"/>
                <a:cs typeface="DBPMTF+MS-UIGothic"/>
              </a:rPr>
              <a:t>案。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DBPMTF+MS-UIGothic"/>
                <a:cs typeface="DBPMTF+MS-UIGothic"/>
              </a:rPr>
              <a:t>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DBPMTF+MS-UIGothic"/>
                <a:cs typeface="DBPMTF+MS-UIGothic"/>
              </a:rPr>
              <a:t>病例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DBPMTF+MS-UIGothic"/>
                <a:cs typeface="DBPMTF+MS-UIGothic"/>
              </a:rPr>
              <a:t>行隔离治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DBPMTF+MS-UIGothic"/>
                <a:cs typeface="DBPMTF+MS-UIGothic"/>
              </a:rPr>
              <a:t>，同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时对</a:t>
            </a:r>
            <a:r>
              <a:rPr sz="1500">
                <a:solidFill>
                  <a:srgbClr val="FFFFFF"/>
                </a:solidFill>
                <a:latin typeface="DBPMTF+MS-UIGothic"/>
                <a:cs typeface="DBPMTF+MS-UIGothic"/>
              </a:rPr>
              <a:t>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BPMTF+MS-UIGothic"/>
                <a:cs typeface="DBPMTF+MS-UIGothic"/>
              </a:rPr>
              <a:t>触人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员进</a:t>
            </a:r>
            <a:r>
              <a:rPr sz="1500">
                <a:solidFill>
                  <a:srgbClr val="FFFFFF"/>
                </a:solidFill>
                <a:latin typeface="DBPMTF+MS-UIGothic"/>
                <a:cs typeface="DBPMTF+MS-UIGothic"/>
              </a:rPr>
              <a:t>行医学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DBPMTF+MS-UIGothic"/>
                <a:cs typeface="DBPMTF+MS-UIGothic"/>
              </a:rPr>
              <a:t>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BPMTF+MS-UIGothic"/>
                <a:cs typeface="DBPMTF+MS-UIGothic"/>
              </a:rPr>
              <a:t>加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600">
                <a:solidFill>
                  <a:srgbClr val="FFFFFF"/>
                </a:solidFill>
                <a:latin typeface="DBPMTF+MS-UIGothic"/>
                <a:cs typeface="DBPMTF+MS-UIGothic"/>
              </a:rPr>
              <a:t>消毒措施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BPMTF+MS-UIGothic"/>
                <a:cs typeface="DBPMTF+MS-UIGothic"/>
              </a:rPr>
              <a:t>开展健康教育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5770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DBPMTF+MS-UIGothic"/>
                <a:cs typeface="DBPMTF+MS-UIGothic"/>
              </a:rPr>
              <a:t>学校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DBPMTF+MS-UIGothic"/>
                <a:cs typeface="DBPMTF+MS-UIGothic"/>
              </a:rPr>
              <a:t>行全面消毒，防止病毒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DBPMTF+MS-UIGothic"/>
                <a:cs typeface="DBPMTF+MS-UIGothic"/>
              </a:rPr>
              <a:t>播。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BPMTF+MS-UIGothic"/>
                <a:cs typeface="DBPMTF+MS-UIGothic"/>
              </a:rPr>
              <a:t>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强对</a:t>
            </a:r>
            <a:r>
              <a:rPr sz="1500">
                <a:solidFill>
                  <a:srgbClr val="FFFFFF"/>
                </a:solidFill>
                <a:latin typeface="DBPMTF+MS-UIGothic"/>
                <a:cs typeface="DBPMTF+MS-UIGothic"/>
              </a:rPr>
              <a:t>学生和教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FFFFFF"/>
                </a:solidFill>
                <a:latin typeface="DBPMTF+MS-UIGothic"/>
                <a:cs typeface="DBPMTF+MS-UIGothic"/>
              </a:rPr>
              <a:t>工的健康教育，提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BPMTF+MS-UIGothic"/>
                <a:cs typeface="DBPMTF+MS-UIGothic"/>
              </a:rPr>
              <a:t>高防控意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DBPMTF+MS-UIGothic"/>
                <a:cs typeface="DBPMT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https://d.book118.com/128063076070006042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DBPMTF+MS-UIGothic</vt:lpstr>
      <vt:lpstr>SimSun</vt:lpstr>
      <vt:lpstr>NEHQCV+TOQSTA+ArialMT</vt:lpstr>
      <vt:lpstr>Times New Roman</vt:lpstr>
      <vt:lpstr>JWFGPB+AIOIES+MicrosoftYaHei-Bold</vt:lpstr>
      <vt:lpstr>VLPIJS+IIMQPD+MicrosoftYaHei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2024-09-21T16:33:47.347</cp:lastPrinted>
  <dcterms:created xsi:type="dcterms:W3CDTF">2024-09-21T08:33:47Z</dcterms:created>
  <dcterms:modified xsi:type="dcterms:W3CDTF">2024-09-21T08:33:48Z</dcterms:modified>
</cp:coreProperties>
</file>