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9144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3DC27C-87EC-4345-B06F-DE1348A2F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A4495-216A-46BA-83F8-C8582E147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6506A-470B-4D55-9E9A-27C52E6CC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599C5C-4528-4DA4-9D88-10EF1E6B9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259697-1017-4267-9F6F-88E148FB2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CFA0DC-6391-4CB7-A4CA-DA76BDB6D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4CBECC-0862-4265-9E38-79732CD73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6CA3E6-4DFD-4180-A961-6B7CBBAF8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EB2987-3D92-4C11-B655-9EC6F95DA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A3B9D6-9BA6-42C5-8114-F4A229F38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7329DC-FFC0-4E11-BD88-B9DC3D435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wipe dir="d"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wipe dir="d"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wipe dir="d"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08476" cy="41148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9724" y="1981200"/>
            <a:ext cx="3808476" cy="41148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wipe dir="d"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wipe dir="d"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wipe dir="d"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wipe dir="d"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wipe dir="d"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wipe dir="d"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wipe dir="d"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716657" cy="548640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wipe dir="d"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gradFill rotWithShape="0">
          <a:gsLst>
            <a:gs pos="0">
              <a:srgbClr val="5E9EFF"/>
            </a:gs>
            <a:gs pos="50000">
              <a:srgbClr val="FFEBFA"/>
            </a:gs>
            <a:gs pos="100000">
              <a:srgbClr val="5E9E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/>
      <p:sp>
        <p:nvSpPr>
          <p:cNvPr id="168962" name="标题 16896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68963" name="文本占位符 168962"/>
          <p:cNvSpPr>
            <a:spLocks noGrp="1"/>
          </p:cNvSpPr>
          <p:nvPr>
            <p:ph type="body" idx="1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68964" name="日期占位符 168963"/>
          <p:cNvSpPr>
            <a:spLocks noGrp="1"/>
          </p:cNvSpPr>
          <p:nvPr>
            <p:ph type="dt" sz="half" idx="2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rgbClr val="FF660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68965" name="页脚占位符 168964"/>
          <p:cNvSpPr>
            <a:spLocks noGrp="1"/>
          </p:cNvSpPr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rgbClr val="FF660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168966" name="灯片编号占位符 168965"/>
          <p:cNvSpPr>
            <a:spLocks noGrp="1"/>
          </p:cNvSpPr>
          <p:nvPr>
            <p:ph type="sldNum" sz="quarter" idx="4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rgbClr val="FF6600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9pPr>
          </a:lstStyle>
          <a:p>
            <a:pPr lvl="0"/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89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89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97" decel="100000" fill="hold"/>
                                        <p:tgtEl>
                                          <p:spTgt spid="1689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97" accel="100000" fill="hold">
                                          <p:stCondLst>
                                            <p:cond delay="897"/>
                                          </p:stCondLst>
                                        </p:cTn>
                                        <p:tgtEl>
                                          <p:spTgt spid="1689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68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8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97" decel="100000" fill="hold"/>
                                        <p:tgtEl>
                                          <p:spTgt spid="168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7" accel="100000" fill="hold">
                                          <p:stCondLst>
                                            <p:cond delay="897"/>
                                          </p:stCondLst>
                                        </p:cTn>
                                        <p:tgtEl>
                                          <p:spTgt spid="168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3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8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8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897" decel="100000" fill="hold"/>
                                        <p:tgtEl>
                                          <p:spTgt spid="168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97" accel="100000" fill="hold">
                                          <p:stCondLst>
                                            <p:cond delay="897"/>
                                          </p:stCondLst>
                                        </p:cTn>
                                        <p:tgtEl>
                                          <p:spTgt spid="168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68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68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97" decel="100000" fill="hold"/>
                                        <p:tgtEl>
                                          <p:spTgt spid="168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97" accel="100000" fill="hold">
                                          <p:stCondLst>
                                            <p:cond delay="897"/>
                                          </p:stCondLst>
                                        </p:cTn>
                                        <p:tgtEl>
                                          <p:spTgt spid="168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3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68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68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897" decel="100000" fill="hold"/>
                                        <p:tgtEl>
                                          <p:spTgt spid="168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97" accel="100000" fill="hold">
                                          <p:stCondLst>
                                            <p:cond delay="897"/>
                                          </p:stCondLst>
                                        </p:cTn>
                                        <p:tgtEl>
                                          <p:spTgt spid="168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9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689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689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897" decel="100000" fill="hold"/>
                                        <p:tgtEl>
                                          <p:spTgt spid="1689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97" accel="100000" fill="hold">
                                          <p:stCondLst>
                                            <p:cond delay="897"/>
                                          </p:stCondLst>
                                        </p:cTn>
                                        <p:tgtEl>
                                          <p:spTgt spid="1689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8962" grpId="0"/>
      <p:bldP spid="168963" grpId="0" uiExpand="1" build="p"/>
    </p:bldLst>
  </p:timing>
  <p:txStyles>
    <p:titleStyle>
      <a:lvl1pPr marL="0" lv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800" b="1" i="0" u="none" kern="1200" baseline="0">
          <a:solidFill>
            <a:srgbClr val="FF6600"/>
          </a:solidFill>
          <a:latin typeface="Arial" pitchFamily="34" charset="0"/>
          <a:ea typeface="华文楷体" panose="02010600040101010101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800" b="1" i="0" u="none" kern="1200" baseline="0">
          <a:solidFill>
            <a:srgbClr val="FF6600"/>
          </a:solidFill>
          <a:latin typeface="Arial" pitchFamily="34" charset="0"/>
          <a:ea typeface="华文楷体" panose="02010600040101010101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800" b="1" i="0" u="none" kern="1200" baseline="0">
          <a:solidFill>
            <a:srgbClr val="FF6600"/>
          </a:solidFill>
          <a:latin typeface="Arial" pitchFamily="34" charset="0"/>
          <a:ea typeface="华文楷体" panose="02010600040101010101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800" b="1" i="0" u="none" kern="1200" baseline="0">
          <a:solidFill>
            <a:srgbClr val="FF6600"/>
          </a:solidFill>
          <a:latin typeface="Arial" pitchFamily="34" charset="0"/>
          <a:ea typeface="华文楷体" panose="02010600040101010101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800" b="1" i="0" u="none" kern="1200" baseline="0">
          <a:solidFill>
            <a:srgbClr val="FF6600"/>
          </a:solidFill>
          <a:latin typeface="Arial" pitchFamily="34" charset="0"/>
          <a:ea typeface="华文楷体" panose="02010600040101010101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800" b="1" i="0" u="none" kern="1200" baseline="0">
          <a:solidFill>
            <a:srgbClr val="FF6600"/>
          </a:solidFill>
          <a:latin typeface="Arial" pitchFamily="34" charset="0"/>
          <a:ea typeface="华文楷体" panose="02010600040101010101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800" b="1" i="0" u="none" kern="1200" baseline="0">
          <a:solidFill>
            <a:srgbClr val="FF6600"/>
          </a:solidFill>
          <a:latin typeface="Arial" pitchFamily="34" charset="0"/>
          <a:ea typeface="华文楷体" panose="02010600040101010101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800" b="1" i="0" u="none" kern="1200" baseline="0">
          <a:solidFill>
            <a:srgbClr val="FF6600"/>
          </a:solidFill>
          <a:latin typeface="Arial" pitchFamily="34" charset="0"/>
          <a:ea typeface="华文楷体" panose="0201060004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png" /><Relationship Id="rId3" Type="http://schemas.openxmlformats.org/officeDocument/2006/relationships/audio" Target="NULL" /><Relationship Id="rId4" Type="http://schemas.microsoft.com/office/2007/relationships/media" Target="file:///E:\&#21095;&#26412;&#38899;&#20048;\&#31179;&#26085;&#31169;&#35821;.mp3" TargetMode="Externa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63114127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203" name="副标题 17920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/>
          <a:p>
            <a:pPr defTabSz="914400">
              <a:buClrTx/>
              <a:buSzTx/>
              <a:buFontTx/>
            </a:pPr>
            <a:endParaRPr sz="3200" kern="1200" baseline="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pic>
        <p:nvPicPr>
          <p:cNvPr id="179204" name="标题 179203" descr="葡萄红3"/>
          <p:cNvPicPr>
            <a:picLocks noChangeAspect="1"/>
          </p:cNvPicPr>
          <p:nvPr>
            <p:ph type="ctrTitle"/>
          </p:nvPr>
        </p:nvPicPr>
        <p:blipFill>
          <a:blip r:embed="rId2"/>
          <a:stretch>
            <a:fillRect/>
          </a:stretch>
        </p:blipFill>
        <p:spPr>
          <a:xfrm>
            <a:off x="-468312" y="0"/>
            <a:ext cx="5111750" cy="6858000"/>
          </a:xfrm>
        </p:spPr>
      </p:pic>
      <p:pic>
        <p:nvPicPr>
          <p:cNvPr id="179205" name="图片 179204" descr="葡萄藤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6858000"/>
            <a:ext cx="114300" cy="1714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79206" name="图片 179205" descr="89bfde1ecb33404ef724e40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3438" y="-457200"/>
            <a:ext cx="9377362" cy="73152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79207" name="TextBox 179206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92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9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92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92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2" name="文本框 2051"/>
          <p:cNvSpPr txBox="1"/>
          <p:nvPr/>
        </p:nvSpPr>
        <p:spPr>
          <a:xfrm>
            <a:off x="2124075" y="1700213"/>
            <a:ext cx="4795838" cy="1433512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9pPr>
          </a:lstStyle>
          <a:p>
            <a:r>
              <a:rPr lang="zh-CN" altLang="en-US" sz="8800">
                <a:solidFill>
                  <a:srgbClr val="CC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楷体_GB2312" pitchFamily="49" charset="-122"/>
              </a:rPr>
              <a:t>葡  萄  沟</a:t>
            </a:r>
            <a:endParaRPr lang="zh-CN" altLang="en-US" sz="8800">
              <a:solidFill>
                <a:srgbClr val="CC0000"/>
              </a:solidFill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59404" name="文本框 59403"/>
          <p:cNvSpPr txBox="1"/>
          <p:nvPr/>
        </p:nvSpPr>
        <p:spPr>
          <a:xfrm>
            <a:off x="3132138" y="5157788"/>
            <a:ext cx="5472112" cy="13096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en-US" altLang="zh-CN" sz="4400">
              <a:solidFill>
                <a:schemeClr val="tx1"/>
              </a:solidFill>
              <a:latin typeface="Arial" pitchFamily="34" charset="0"/>
              <a:ea typeface="楷体_GB2312" pitchFamily="49" charset="-122"/>
            </a:endParaRPr>
          </a:p>
          <a:p>
            <a:pPr>
              <a:spcBef>
                <a:spcPct val="50000"/>
              </a:spcBef>
            </a:pPr>
            <a:endParaRPr lang="en-US" altLang="zh-CN" sz="2400">
              <a:solidFill>
                <a:schemeClr val="tx1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59405" name="文本框 59404"/>
          <p:cNvSpPr txBox="1"/>
          <p:nvPr/>
        </p:nvSpPr>
        <p:spPr>
          <a:xfrm>
            <a:off x="1397000" y="765175"/>
            <a:ext cx="6630988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endParaRPr lang="en-US" altLang="zh-CN" sz="3200" b="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59407" name="图片 59406" descr="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23850" y="-171450"/>
            <a:ext cx="9828213" cy="90011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9410" name="文本框 59409"/>
          <p:cNvSpPr txBox="1"/>
          <p:nvPr/>
        </p:nvSpPr>
        <p:spPr>
          <a:xfrm>
            <a:off x="2771775" y="5876925"/>
            <a:ext cx="6372225" cy="13112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9pPr>
          </a:lstStyle>
          <a:p>
            <a:endParaRPr lang="en-US" altLang="zh-CN" sz="4000">
              <a:solidFill>
                <a:srgbClr val="FF0000"/>
              </a:solidFill>
              <a:latin typeface="Arial" pitchFamily="34" charset="0"/>
              <a:ea typeface="华文楷体" panose="02010600040101010101" pitchFamily="2" charset="-122"/>
            </a:endParaRPr>
          </a:p>
          <a:p>
            <a:endParaRPr lang="en-US" altLang="zh-CN" sz="4000">
              <a:latin typeface="Arial" pitchFamily="34" charset="0"/>
              <a:ea typeface="华文楷体" panose="02010600040101010101" pitchFamily="2" charset="-122"/>
            </a:endParaRPr>
          </a:p>
        </p:txBody>
      </p:sp>
    </p:spTree>
  </p:cSld>
  <p:clrMapOvr>
    <a:masterClrMapping/>
  </p:clrMapOvr>
  <p:transition>
    <p:push dir="r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394" name="标题 187393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endParaRPr/>
          </a:p>
        </p:txBody>
      </p:sp>
      <p:sp>
        <p:nvSpPr>
          <p:cNvPr id="187395" name="文本占位符 187394"/>
          <p:cNvSpPr>
            <a:spLocks noGrp="1"/>
          </p:cNvSpPr>
          <p:nvPr>
            <p:ph type="body" idx="4294967295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endParaRPr/>
          </a:p>
        </p:txBody>
      </p:sp>
      <p:pic>
        <p:nvPicPr>
          <p:cNvPr id="187396" name="图片 187395" descr="3022aaf4351f862edcc474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wipe dir="d"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2037" name="图片 172036" descr="2051778_113943075893_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3101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wipe dir="d"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3060" name="图片 173059" descr="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650" y="333375"/>
            <a:ext cx="7416800" cy="40322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73061" name="文本框 173060"/>
          <p:cNvSpPr txBox="1"/>
          <p:nvPr/>
        </p:nvSpPr>
        <p:spPr>
          <a:xfrm>
            <a:off x="592138" y="4427538"/>
            <a:ext cx="184150" cy="701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9pPr>
          </a:lstStyle>
          <a:p>
            <a:endParaRPr sz="4000">
              <a:latin typeface="Arial" pitchFamily="34" charset="0"/>
              <a:ea typeface="华文楷体" panose="02010600040101010101" pitchFamily="2" charset="-122"/>
            </a:endParaRPr>
          </a:p>
        </p:txBody>
      </p:sp>
      <p:sp>
        <p:nvSpPr>
          <p:cNvPr id="173062" name="文本框 173061"/>
          <p:cNvSpPr txBox="1"/>
          <p:nvPr/>
        </p:nvSpPr>
        <p:spPr>
          <a:xfrm>
            <a:off x="592138" y="4538663"/>
            <a:ext cx="8413750" cy="301625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9pPr>
          </a:lstStyle>
          <a:p>
            <a:r>
              <a:rPr lang="en-US" altLang="zh-CN" sz="2400">
                <a:solidFill>
                  <a:schemeClr val="tx1"/>
                </a:solidFill>
                <a:latin typeface="Arial" pitchFamily="34" charset="0"/>
                <a:ea typeface="华文楷体" panose="02010600040101010101" pitchFamily="2" charset="-122"/>
              </a:rPr>
              <a:t>       </a:t>
            </a:r>
            <a:r>
              <a:rPr lang="zh-CN" altLang="en-US" sz="2400">
                <a:solidFill>
                  <a:schemeClr val="tx1"/>
                </a:solidFill>
                <a:latin typeface="Arial" pitchFamily="34" charset="0"/>
                <a:ea typeface="华文楷体" panose="02010600040101010101" pitchFamily="2" charset="-122"/>
              </a:rPr>
              <a:t>葡萄沟，位于新疆吐鲁番市东北角，是火焰山西侧的一个</a:t>
            </a:r>
            <a:endParaRPr lang="zh-CN" altLang="en-US" sz="2400">
              <a:solidFill>
                <a:schemeClr val="tx1"/>
              </a:solidFill>
              <a:latin typeface="Arial" pitchFamily="34" charset="0"/>
              <a:ea typeface="华文楷体" panose="02010600040101010101" pitchFamily="2" charset="-122"/>
            </a:endParaRPr>
          </a:p>
          <a:p>
            <a:r>
              <a:rPr lang="zh-CN" altLang="en-US" sz="2400">
                <a:solidFill>
                  <a:schemeClr val="tx1"/>
                </a:solidFill>
                <a:latin typeface="Arial" pitchFamily="34" charset="0"/>
                <a:ea typeface="华文楷体" panose="02010600040101010101" pitchFamily="2" charset="-122"/>
              </a:rPr>
              <a:t>峡谷。两山夹峙，中间是草木芳菲的沟壑，宛如一道绿色的画</a:t>
            </a:r>
            <a:endParaRPr lang="zh-CN" altLang="en-US" sz="2400">
              <a:solidFill>
                <a:schemeClr val="tx1"/>
              </a:solidFill>
              <a:latin typeface="Arial" pitchFamily="34" charset="0"/>
              <a:ea typeface="华文楷体" panose="02010600040101010101" pitchFamily="2" charset="-122"/>
            </a:endParaRPr>
          </a:p>
          <a:p>
            <a:r>
              <a:rPr lang="zh-CN" altLang="en-US" sz="2400">
                <a:solidFill>
                  <a:schemeClr val="tx1"/>
                </a:solidFill>
                <a:latin typeface="Arial" pitchFamily="34" charset="0"/>
                <a:ea typeface="华文楷体" panose="02010600040101010101" pitchFamily="2" charset="-122"/>
              </a:rPr>
              <a:t>廊。吐鲁番人在谷底筑了鹅卵石和水泥板砌成的河渠，长流不</a:t>
            </a:r>
            <a:endParaRPr lang="zh-CN" altLang="en-US" sz="2400">
              <a:solidFill>
                <a:schemeClr val="tx1"/>
              </a:solidFill>
              <a:latin typeface="Arial" pitchFamily="34" charset="0"/>
              <a:ea typeface="华文楷体" panose="02010600040101010101" pitchFamily="2" charset="-122"/>
            </a:endParaRPr>
          </a:p>
          <a:p>
            <a:r>
              <a:rPr lang="zh-CN" altLang="en-US" sz="2400">
                <a:solidFill>
                  <a:schemeClr val="tx1"/>
                </a:solidFill>
                <a:latin typeface="Arial" pitchFamily="34" charset="0"/>
                <a:ea typeface="华文楷体" panose="02010600040101010101" pitchFamily="2" charset="-122"/>
              </a:rPr>
              <a:t>息的河水浇灌着整个葡萄沟。</a:t>
            </a:r>
            <a:endParaRPr lang="zh-CN" altLang="en-US" sz="2400">
              <a:solidFill>
                <a:schemeClr val="tx1"/>
              </a:solidFill>
              <a:latin typeface="Arial" pitchFamily="34" charset="0"/>
              <a:ea typeface="华文楷体" panose="02010600040101010101" pitchFamily="2" charset="-122"/>
            </a:endParaRPr>
          </a:p>
          <a:p>
            <a:r>
              <a:rPr lang="zh-CN" altLang="en-US">
                <a:solidFill>
                  <a:schemeClr val="tx1"/>
                </a:solidFill>
                <a:latin typeface="Arial" pitchFamily="34" charset="0"/>
                <a:ea typeface="华文楷体" panose="02010600040101010101" pitchFamily="2" charset="-122"/>
              </a:rPr>
              <a:t>    </a:t>
            </a:r>
            <a:endParaRPr lang="zh-CN" altLang="en-US">
              <a:solidFill>
                <a:schemeClr val="tx1"/>
              </a:solidFill>
              <a:latin typeface="Arial" pitchFamily="34" charset="0"/>
              <a:ea typeface="华文楷体" panose="02010600040101010101" pitchFamily="2" charset="-122"/>
            </a:endParaRPr>
          </a:p>
          <a:p>
            <a:endParaRPr lang="zh-CN" altLang="en-US">
              <a:latin typeface="Arial" pitchFamily="34" charset="0"/>
              <a:ea typeface="华文楷体" panose="02010600040101010101" pitchFamily="2" charset="-122"/>
            </a:endParaRPr>
          </a:p>
        </p:txBody>
      </p:sp>
      <p:sp>
        <p:nvSpPr>
          <p:cNvPr id="173063" name="文本框 173062"/>
          <p:cNvSpPr txBox="1"/>
          <p:nvPr/>
        </p:nvSpPr>
        <p:spPr>
          <a:xfrm>
            <a:off x="-11112" y="574675"/>
            <a:ext cx="915987" cy="2425700"/>
          </a:xfrm>
          <a:prstGeom prst="rect">
            <a:avLst/>
          </a:prstGeom>
          <a:noFill/>
          <a:ln w="9525">
            <a:noFill/>
          </a:ln>
        </p:spPr>
        <p:txBody>
          <a:bodyPr vert="eaVert"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9pPr>
          </a:lstStyle>
          <a:p>
            <a:r>
              <a:rPr lang="zh-CN" altLang="en-US">
                <a:latin typeface="Arial" pitchFamily="34" charset="0"/>
                <a:ea typeface="华文楷体" panose="02010600040101010101" pitchFamily="2" charset="-122"/>
              </a:rPr>
              <a:t>资料袋</a:t>
            </a:r>
            <a:endParaRPr lang="zh-CN" altLang="en-US">
              <a:latin typeface="Arial" pitchFamily="34" charset="0"/>
              <a:ea typeface="华文楷体" panose="02010600040101010101" pitchFamily="2" charset="-122"/>
            </a:endParaRPr>
          </a:p>
        </p:txBody>
      </p:sp>
    </p:spTree>
  </p:cSld>
  <p:clrMapOvr>
    <a:masterClrMapping/>
  </p:clrMapOvr>
  <p:transition>
    <p:wipe dir="d"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586" name="标题 195585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endParaRPr/>
          </a:p>
        </p:txBody>
      </p:sp>
      <p:sp>
        <p:nvSpPr>
          <p:cNvPr id="195587" name="文本占位符 195586"/>
          <p:cNvSpPr>
            <a:spLocks noGrp="1"/>
          </p:cNvSpPr>
          <p:nvPr>
            <p:ph type="body" idx="4294967295"/>
          </p:nvPr>
        </p:nvSpPr>
        <p:spPr>
          <a:xfrm>
            <a:off x="-323850" y="1773238"/>
            <a:ext cx="7772400" cy="4114800"/>
          </a:xfrm>
        </p:spPr>
        <p:txBody>
          <a:bodyPr/>
          <a:lstStyle/>
          <a:p>
            <a:pPr>
              <a:buNone/>
            </a:pPr>
            <a:r>
              <a:rPr lang="en-US" altLang="zh-CN"/>
              <a:t>           </a:t>
            </a:r>
            <a:r>
              <a:rPr lang="en-US" altLang="zh-CN" sz="8800"/>
              <a:t>10</a:t>
            </a:r>
            <a:r>
              <a:rPr lang="en-US" altLang="zh-CN"/>
              <a:t>     </a:t>
            </a:r>
            <a:r>
              <a:rPr lang="zh-CN" altLang="en-US" sz="8800">
                <a:solidFill>
                  <a:srgbClr val="660066"/>
                </a:solidFill>
              </a:rPr>
              <a:t>葡 萄</a:t>
            </a:r>
            <a:r>
              <a:rPr lang="zh-CN" altLang="en-US" sz="8800"/>
              <a:t>  沟</a:t>
            </a:r>
            <a:endParaRPr lang="zh-CN" altLang="en-US" sz="8800"/>
          </a:p>
        </p:txBody>
      </p:sp>
    </p:spTree>
  </p:cSld>
  <p:clrMapOvr>
    <a:masterClrMapping/>
  </p:clrMapOvr>
  <p:transition>
    <p:wipe dir="d"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706" name="标题 200705"/>
          <p:cNvSpPr>
            <a:spLocks noGrp="1"/>
          </p:cNvSpPr>
          <p:nvPr>
            <p:ph type="title"/>
          </p:nvPr>
        </p:nvSpPr>
        <p:spPr>
          <a:xfrm>
            <a:off x="539750" y="1557338"/>
            <a:ext cx="7772400" cy="1143000"/>
          </a:xfrm>
        </p:spPr>
        <p:txBody>
          <a:bodyPr anchor="ctr" anchorCtr="0"/>
          <a:lstStyle/>
          <a:p>
            <a:pPr algn="l"/>
            <a:r>
              <a:rPr lang="zh-CN" altLang="en-US" sz="4000"/>
              <a:t>请同学们借助拼音自由读课文，要做到字音读正确，读通句子，还要把你喜欢的词或句子勾画下来。</a:t>
            </a:r>
            <a:endParaRPr lang="zh-CN" altLang="en-US" sz="4000"/>
          </a:p>
        </p:txBody>
      </p:sp>
      <p:sp>
        <p:nvSpPr>
          <p:cNvPr id="200707" name="文本占位符 200706"/>
          <p:cNvSpPr>
            <a:spLocks noGrp="1"/>
          </p:cNvSpPr>
          <p:nvPr>
            <p:ph type="body" idx="4294967295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>
              <a:buNone/>
            </a:pPr>
            <a:endParaRPr/>
          </a:p>
        </p:txBody>
      </p:sp>
    </p:spTree>
  </p:cSld>
  <p:clrMapOvr>
    <a:masterClrMapping/>
  </p:clrMapOvr>
  <p:transition>
    <p:wipe dir="d"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274" name="标题 182273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endParaRPr/>
          </a:p>
        </p:txBody>
      </p:sp>
      <p:sp>
        <p:nvSpPr>
          <p:cNvPr id="182275" name="文本占位符 182274"/>
          <p:cNvSpPr>
            <a:spLocks noGrp="1"/>
          </p:cNvSpPr>
          <p:nvPr>
            <p:ph type="body" idx="4294967295"/>
          </p:nvPr>
        </p:nvSpPr>
        <p:spPr>
          <a:xfrm>
            <a:off x="684213" y="1125538"/>
            <a:ext cx="7772400" cy="4114800"/>
          </a:xfrm>
        </p:spPr>
        <p:txBody>
          <a:bodyPr/>
          <a:lstStyle/>
          <a:p>
            <a:pPr>
              <a:buNone/>
            </a:pPr>
            <a:r>
              <a:rPr lang="en-US" altLang="zh-CN" sz="4800"/>
              <a:t> g</a:t>
            </a:r>
            <a:r>
              <a:rPr lang="en-US" altLang="zh-CN"/>
              <a:t>ō</a:t>
            </a:r>
            <a:r>
              <a:rPr lang="en-US" altLang="zh-CN" sz="4800"/>
              <a:t>u   ji</a:t>
            </a:r>
            <a:r>
              <a:rPr lang="en-US" altLang="zh-CN"/>
              <a:t>ā</a:t>
            </a:r>
            <a:r>
              <a:rPr lang="en-US" altLang="zh-CN" sz="4800"/>
              <a:t>ng   l</a:t>
            </a:r>
            <a:r>
              <a:rPr lang="en-US" altLang="zh-CN"/>
              <a:t>ú</a:t>
            </a:r>
            <a:r>
              <a:rPr lang="en-US" altLang="zh-CN" sz="4800"/>
              <a:t>   f</a:t>
            </a:r>
            <a:r>
              <a:rPr lang="en-US" altLang="zh-CN"/>
              <a:t>ā</a:t>
            </a:r>
            <a:r>
              <a:rPr lang="en-US" altLang="zh-CN" sz="4800"/>
              <a:t>n    m</a:t>
            </a:r>
            <a:r>
              <a:rPr lang="en-US" altLang="zh-CN"/>
              <a:t>ì</a:t>
            </a:r>
            <a:endParaRPr lang="en-US" altLang="zh-CN" sz="4800"/>
          </a:p>
          <a:p>
            <a:pPr>
              <a:buNone/>
            </a:pPr>
            <a:r>
              <a:rPr lang="en-US" altLang="zh-CN" sz="4800"/>
              <a:t> </a:t>
            </a:r>
            <a:r>
              <a:rPr lang="zh-CN" altLang="en-US" sz="4800"/>
              <a:t>沟     疆     鲁    番    蜜       </a:t>
            </a:r>
            <a:endParaRPr lang="zh-CN" altLang="en-US" sz="4800"/>
          </a:p>
          <a:p>
            <a:pPr>
              <a:buNone/>
            </a:pPr>
            <a:r>
              <a:rPr lang="en-US" altLang="zh-CN" sz="4800"/>
              <a:t>W</a:t>
            </a:r>
            <a:r>
              <a:rPr lang="en-US" altLang="zh-CN"/>
              <a:t>é</a:t>
            </a:r>
            <a:r>
              <a:rPr lang="en-US" altLang="zh-CN" sz="4800"/>
              <a:t>i  w</a:t>
            </a:r>
            <a:r>
              <a:rPr lang="en-US" altLang="zh-CN"/>
              <a:t>ǔ</a:t>
            </a:r>
            <a:r>
              <a:rPr lang="en-US" altLang="zh-CN" sz="4800"/>
              <a:t>   g</a:t>
            </a:r>
            <a:r>
              <a:rPr lang="en-US" altLang="zh-CN"/>
              <a:t>ò</a:t>
            </a:r>
            <a:r>
              <a:rPr lang="en-US" altLang="zh-CN" sz="4800"/>
              <a:t>u   di</a:t>
            </a:r>
            <a:r>
              <a:rPr lang="en-US" altLang="zh-CN"/>
              <a:t>ā</a:t>
            </a:r>
            <a:r>
              <a:rPr lang="en-US" altLang="zh-CN" sz="4800"/>
              <a:t>o  b</a:t>
            </a:r>
            <a:r>
              <a:rPr lang="en-US" altLang="zh-CN"/>
              <a:t>ǎ</a:t>
            </a:r>
            <a:r>
              <a:rPr lang="en-US" altLang="zh-CN" sz="4800"/>
              <a:t>o   t</a:t>
            </a:r>
            <a:r>
              <a:rPr lang="en-US" altLang="zh-CN"/>
              <a:t>ī</a:t>
            </a:r>
            <a:r>
              <a:rPr lang="en-US" altLang="zh-CN" sz="4800"/>
              <a:t> </a:t>
            </a:r>
            <a:endParaRPr lang="en-US" altLang="zh-CN" sz="4800"/>
          </a:p>
          <a:p>
            <a:pPr>
              <a:buNone/>
            </a:pPr>
            <a:r>
              <a:rPr lang="zh-CN" altLang="en-US" sz="4800"/>
              <a:t>维     吾    够    碉     堡     梯 </a:t>
            </a:r>
            <a:endParaRPr lang="zh-CN" altLang="en-US" sz="4800"/>
          </a:p>
        </p:txBody>
      </p:sp>
    </p:spTree>
  </p:cSld>
  <p:clrMapOvr>
    <a:masterClrMapping/>
  </p:clrMapOvr>
  <p:transition>
    <p:wipe dir="d"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010" name="椭圆 171009"/>
          <p:cNvSpPr/>
          <p:nvPr/>
        </p:nvSpPr>
        <p:spPr>
          <a:xfrm>
            <a:off x="755650" y="1268413"/>
            <a:ext cx="7705725" cy="5329237"/>
          </a:xfrm>
          <a:prstGeom prst="ellipse">
            <a:avLst/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71011" name="图片 171010" descr="读读写写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288" y="188913"/>
            <a:ext cx="3671887" cy="10795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71012" name="文本框 171011"/>
          <p:cNvSpPr txBox="1"/>
          <p:nvPr/>
        </p:nvSpPr>
        <p:spPr>
          <a:xfrm>
            <a:off x="611188" y="476250"/>
            <a:ext cx="3024187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  </a:t>
            </a:r>
            <a:r>
              <a:rPr lang="zh-CN" altLang="en-US" sz="2800">
                <a:solidFill>
                  <a:srgbClr val="A50021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生  字  新  词</a:t>
            </a:r>
            <a:endParaRPr lang="zh-CN" altLang="en-US" sz="2800">
              <a:solidFill>
                <a:srgbClr val="A50021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71013" name="文本框 171012"/>
          <p:cNvSpPr txBox="1"/>
          <p:nvPr/>
        </p:nvSpPr>
        <p:spPr>
          <a:xfrm>
            <a:off x="1619250" y="2276475"/>
            <a:ext cx="6481763" cy="45402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0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葡萄</a:t>
            </a:r>
            <a:r>
              <a:rPr lang="zh-CN" altLang="en-US" sz="40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沟      </a:t>
            </a:r>
            <a:r>
              <a:rPr lang="zh-CN" altLang="en-US" sz="40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新</a:t>
            </a:r>
            <a:r>
              <a:rPr lang="zh-CN" altLang="en-US" sz="40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疆</a:t>
            </a:r>
            <a:r>
              <a:rPr lang="zh-CN" altLang="en-US" sz="40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      吐</a:t>
            </a:r>
            <a:r>
              <a:rPr lang="zh-CN" altLang="en-US" sz="40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鲁番   </a:t>
            </a:r>
            <a:endParaRPr lang="zh-CN" altLang="en-US" sz="4000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4000" u="sng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蜜</a:t>
            </a:r>
            <a:r>
              <a:rPr lang="zh-CN" altLang="en-US" sz="40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桃         </a:t>
            </a:r>
            <a:r>
              <a:rPr lang="zh-CN" altLang="en-US" sz="3600" u="sng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维</a:t>
            </a:r>
            <a:r>
              <a:rPr lang="zh-CN" altLang="en-US" sz="36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吾</a:t>
            </a:r>
            <a:r>
              <a:rPr lang="zh-CN" altLang="en-US" sz="36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尔族</a:t>
            </a:r>
            <a:endParaRPr lang="zh-CN" altLang="en-US" sz="6600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sz="40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(</a:t>
            </a:r>
            <a:r>
              <a:rPr lang="zh-CN" altLang="en-US" sz="4000">
                <a:solidFill>
                  <a:schemeClr val="accent2"/>
                </a:solidFill>
                <a:latin typeface="Arial" pitchFamily="34" charset="0"/>
                <a:ea typeface="宋体" panose="02010600030101010101" pitchFamily="2" charset="-122"/>
              </a:rPr>
              <a:t>密</a:t>
            </a:r>
            <a:r>
              <a:rPr lang="en-US" altLang="zh-CN" sz="40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)          (</a:t>
            </a:r>
            <a:r>
              <a:rPr lang="zh-CN" altLang="en-US" sz="4000">
                <a:solidFill>
                  <a:schemeClr val="accent2"/>
                </a:solidFill>
                <a:latin typeface="Arial" pitchFamily="34" charset="0"/>
                <a:ea typeface="宋体" panose="02010600030101010101" pitchFamily="2" charset="-122"/>
              </a:rPr>
              <a:t>难 堆 谁 准</a:t>
            </a:r>
            <a:r>
              <a:rPr lang="en-US" altLang="zh-CN" sz="40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)</a:t>
            </a:r>
            <a:endParaRPr lang="en-US" altLang="zh-CN" sz="4000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40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吃个</a:t>
            </a:r>
            <a:r>
              <a:rPr lang="zh-CN" altLang="en-US" sz="40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够</a:t>
            </a:r>
            <a:r>
              <a:rPr lang="zh-CN" altLang="en-US" sz="40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       </a:t>
            </a:r>
            <a:r>
              <a:rPr lang="zh-CN" altLang="en-US" sz="40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碉堡       </a:t>
            </a:r>
            <a:r>
              <a:rPr lang="zh-CN" altLang="en-US" sz="44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梯</a:t>
            </a:r>
            <a:r>
              <a:rPr lang="zh-CN" altLang="en-US" sz="44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田</a:t>
            </a:r>
            <a:r>
              <a:rPr lang="zh-CN" altLang="en-US" sz="4400" b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 </a:t>
            </a:r>
            <a:endParaRPr lang="zh-CN" altLang="en-US" sz="4400" b="0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pPr>
              <a:spcBef>
                <a:spcPct val="50000"/>
              </a:spcBef>
            </a:pPr>
            <a:endParaRPr lang="zh-CN" altLang="en-US" sz="4400" b="0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push dir="r"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370" name="标题 186369"/>
          <p:cNvSpPr>
            <a:spLocks noGrp="1"/>
          </p:cNvSpPr>
          <p:nvPr>
            <p:ph type="title"/>
          </p:nvPr>
        </p:nvSpPr>
        <p:spPr>
          <a:xfrm>
            <a:off x="539750" y="2420938"/>
            <a:ext cx="7772400" cy="1143000"/>
          </a:xfrm>
        </p:spPr>
        <p:txBody>
          <a:bodyPr anchor="ctr" anchorCtr="0"/>
          <a:lstStyle/>
          <a:p>
            <a:pPr algn="l"/>
            <a:r>
              <a:rPr lang="zh-CN" altLang="en-US" sz="3200" b="1"/>
              <a:t>葡萄沟是个好地方，究竟好在哪里？请同学们打开课本</a:t>
            </a:r>
            <a:r>
              <a:rPr lang="en-US" altLang="zh-CN" sz="3200" b="1"/>
              <a:t>  </a:t>
            </a:r>
            <a:r>
              <a:rPr lang="zh-CN" altLang="en-US" sz="3200" b="1"/>
              <a:t>，选择你体会最深或最喜欢的词句，把它画下来，在小组内交流，并试着读出感情来。</a:t>
            </a:r>
            <a:br>
              <a:rPr lang="zh-CN" altLang="en-US" sz="3600" b="1"/>
            </a:br>
            <a:br>
              <a:rPr lang="zh-CN" altLang="en-US" sz="3600" b="1"/>
            </a:br>
            <a:endParaRPr lang="zh-CN" altLang="en-US" sz="3600" b="1"/>
          </a:p>
        </p:txBody>
      </p:sp>
      <p:sp>
        <p:nvSpPr>
          <p:cNvPr id="186371" name="文本占位符 186370"/>
          <p:cNvSpPr>
            <a:spLocks noGrp="1"/>
          </p:cNvSpPr>
          <p:nvPr>
            <p:ph type="body" idx="4294967295"/>
          </p:nvPr>
        </p:nvSpPr>
        <p:spPr>
          <a:xfrm>
            <a:off x="539750" y="4800600"/>
            <a:ext cx="7772400" cy="4114800"/>
          </a:xfrm>
        </p:spPr>
        <p:txBody>
          <a:bodyPr/>
          <a:lstStyle/>
          <a:p>
            <a:pPr>
              <a:buNone/>
            </a:pPr>
            <a:r>
              <a:rPr lang="en-US" altLang="zh-CN"/>
              <a:t>    </a:t>
            </a:r>
            <a:endParaRPr lang="en-US" altLang="zh-CN"/>
          </a:p>
        </p:txBody>
      </p:sp>
    </p:spTree>
  </p:cSld>
  <p:clrMapOvr>
    <a:masterClrMapping/>
  </p:clrMapOvr>
  <p:transition>
    <p:wipe dir="d"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178" name="标题 178177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endParaRPr/>
          </a:p>
        </p:txBody>
      </p:sp>
      <p:sp>
        <p:nvSpPr>
          <p:cNvPr id="178179" name="文本占位符 178178"/>
          <p:cNvSpPr>
            <a:spLocks noGrp="1"/>
          </p:cNvSpPr>
          <p:nvPr>
            <p:ph type="body" idx="4294967295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>
              <a:buNone/>
            </a:pPr>
            <a:r>
              <a:rPr lang="en-US" altLang="zh-CN"/>
              <a:t>            </a:t>
            </a:r>
            <a:r>
              <a:rPr lang="zh-CN" altLang="en-US" sz="4000" b="1"/>
              <a:t>新疆吐鲁番有个地方叫葡萄沟。那里出产水果。五月有杏子，七八月有香梨、蜜桃、沙果，到九十月份，人们最喜爱的葡萄成熟了。 </a:t>
            </a:r>
            <a:endParaRPr lang="zh-CN" altLang="en-US" sz="4000" b="1"/>
          </a:p>
        </p:txBody>
      </p:sp>
    </p:spTree>
  </p:cSld>
  <p:clrMapOvr>
    <a:masterClrMapping/>
  </p:clrMapOvr>
  <p:transition>
    <p:wipe dir="d"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CCFFFF"/>
            </a:gs>
            <a:gs pos="50000">
              <a:schemeClr val="bg1"/>
            </a:gs>
            <a:gs pos="100000">
              <a:srgbClr val="CC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25" name="文本框 81924"/>
          <p:cNvSpPr txBox="1"/>
          <p:nvPr/>
        </p:nvSpPr>
        <p:spPr>
          <a:xfrm>
            <a:off x="5313363" y="838200"/>
            <a:ext cx="184150" cy="701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9pPr>
          </a:lstStyle>
          <a:p>
            <a:endParaRPr sz="4000">
              <a:solidFill>
                <a:srgbClr val="FFFF66"/>
              </a:solidFill>
              <a:latin typeface="Tahoma" panose="020b0604030504040204" pitchFamily="34" charset="0"/>
              <a:ea typeface="黑体" panose="02010609060101010101" pitchFamily="2" charset="-122"/>
            </a:endParaRPr>
          </a:p>
        </p:txBody>
      </p:sp>
      <p:grpSp>
        <p:nvGrpSpPr>
          <p:cNvPr id="81940" name="组合 81939"/>
          <p:cNvGrpSpPr/>
          <p:nvPr/>
        </p:nvGrpSpPr>
        <p:grpSpPr>
          <a:xfrm>
            <a:off x="395288" y="260350"/>
            <a:ext cx="3960812" cy="2663825"/>
            <a:chOff x="249" y="164"/>
            <a:chExt cx="2495" cy="1678"/>
          </a:xfrm>
        </p:grpSpPr>
        <p:pic>
          <p:nvPicPr>
            <p:cNvPr id="81932" name="图片 81931" descr="20075122215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49" y="164"/>
              <a:ext cx="1860" cy="167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81933" name="文本框 81932"/>
            <p:cNvSpPr txBox="1"/>
            <p:nvPr/>
          </p:nvSpPr>
          <p:spPr>
            <a:xfrm>
              <a:off x="2064" y="935"/>
              <a:ext cx="680" cy="519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800" b="1" i="0" u="none" kern="1200" baseline="0">
                  <a:solidFill>
                    <a:srgbClr val="FF6600"/>
                  </a:solidFill>
                  <a:latin typeface="Arial" pitchFamily="34" charset="0"/>
                  <a:ea typeface="华文楷体" panose="0201060004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800" b="1" i="0" u="none" kern="1200" baseline="0">
                  <a:solidFill>
                    <a:srgbClr val="FF6600"/>
                  </a:solidFill>
                  <a:latin typeface="Arial" pitchFamily="34" charset="0"/>
                  <a:ea typeface="华文楷体" panose="0201060004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800" b="1" i="0" u="none" kern="1200" baseline="0">
                  <a:solidFill>
                    <a:srgbClr val="FF6600"/>
                  </a:solidFill>
                  <a:latin typeface="Arial" pitchFamily="34" charset="0"/>
                  <a:ea typeface="华文楷体" panose="0201060004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800" b="1" i="0" u="none" kern="1200" baseline="0">
                  <a:solidFill>
                    <a:srgbClr val="FF6600"/>
                  </a:solidFill>
                  <a:latin typeface="Arial" pitchFamily="34" charset="0"/>
                  <a:ea typeface="华文楷体" panose="0201060004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800" b="1" i="0" u="none" kern="1200" baseline="0">
                  <a:solidFill>
                    <a:srgbClr val="FF6600"/>
                  </a:solidFill>
                  <a:latin typeface="Arial" pitchFamily="34" charset="0"/>
                  <a:ea typeface="华文楷体" panose="0201060004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800" b="1" i="0" u="none" kern="1200" baseline="0">
                  <a:solidFill>
                    <a:srgbClr val="FF6600"/>
                  </a:solidFill>
                  <a:latin typeface="Arial" pitchFamily="34" charset="0"/>
                  <a:ea typeface="华文楷体" panose="0201060004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800" b="1" i="0" u="none" kern="1200" baseline="0">
                  <a:solidFill>
                    <a:srgbClr val="FF6600"/>
                  </a:solidFill>
                  <a:latin typeface="Arial" pitchFamily="34" charset="0"/>
                  <a:ea typeface="华文楷体" panose="0201060004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800" b="1" i="0" u="none" kern="1200" baseline="0">
                  <a:solidFill>
                    <a:srgbClr val="FF6600"/>
                  </a:solidFill>
                  <a:latin typeface="Arial" pitchFamily="34" charset="0"/>
                  <a:ea typeface="华文楷体" panose="0201060004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800" b="1" i="0" u="none" kern="1200" baseline="0">
                  <a:solidFill>
                    <a:srgbClr val="FF6600"/>
                  </a:solidFill>
                  <a:latin typeface="Arial" pitchFamily="34" charset="0"/>
                  <a:ea typeface="华文楷体" panose="0201060004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>
                  <a:latin typeface="Arial" pitchFamily="34" charset="0"/>
                  <a:ea typeface="楷体_GB2312" pitchFamily="49" charset="-122"/>
                </a:rPr>
                <a:t>杏</a:t>
              </a:r>
              <a:endParaRPr lang="zh-CN" altLang="en-US">
                <a:latin typeface="Arial" pitchFamily="34" charset="0"/>
                <a:ea typeface="楷体_GB2312" pitchFamily="49" charset="-122"/>
              </a:endParaRPr>
            </a:p>
          </p:txBody>
        </p:sp>
      </p:grpSp>
      <p:grpSp>
        <p:nvGrpSpPr>
          <p:cNvPr id="81941" name="组合 81940"/>
          <p:cNvGrpSpPr/>
          <p:nvPr/>
        </p:nvGrpSpPr>
        <p:grpSpPr>
          <a:xfrm>
            <a:off x="4284663" y="260350"/>
            <a:ext cx="5399087" cy="2638425"/>
            <a:chOff x="2699" y="164"/>
            <a:chExt cx="3401" cy="1662"/>
          </a:xfrm>
        </p:grpSpPr>
        <p:pic>
          <p:nvPicPr>
            <p:cNvPr id="81934" name="图片 81933" descr="20061220155420257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699" y="164"/>
              <a:ext cx="2222" cy="1662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81935" name="文本框 81934"/>
            <p:cNvSpPr txBox="1"/>
            <p:nvPr/>
          </p:nvSpPr>
          <p:spPr>
            <a:xfrm>
              <a:off x="5012" y="482"/>
              <a:ext cx="1088" cy="1211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800" b="1" i="0" u="none" kern="1200" baseline="0">
                  <a:solidFill>
                    <a:srgbClr val="FF6600"/>
                  </a:solidFill>
                  <a:latin typeface="Arial" pitchFamily="34" charset="0"/>
                  <a:ea typeface="华文楷体" panose="0201060004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800" b="1" i="0" u="none" kern="1200" baseline="0">
                  <a:solidFill>
                    <a:srgbClr val="FF6600"/>
                  </a:solidFill>
                  <a:latin typeface="Arial" pitchFamily="34" charset="0"/>
                  <a:ea typeface="华文楷体" panose="0201060004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800" b="1" i="0" u="none" kern="1200" baseline="0">
                  <a:solidFill>
                    <a:srgbClr val="FF6600"/>
                  </a:solidFill>
                  <a:latin typeface="Arial" pitchFamily="34" charset="0"/>
                  <a:ea typeface="华文楷体" panose="0201060004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800" b="1" i="0" u="none" kern="1200" baseline="0">
                  <a:solidFill>
                    <a:srgbClr val="FF6600"/>
                  </a:solidFill>
                  <a:latin typeface="Arial" pitchFamily="34" charset="0"/>
                  <a:ea typeface="华文楷体" panose="0201060004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800" b="1" i="0" u="none" kern="1200" baseline="0">
                  <a:solidFill>
                    <a:srgbClr val="FF6600"/>
                  </a:solidFill>
                  <a:latin typeface="Arial" pitchFamily="34" charset="0"/>
                  <a:ea typeface="华文楷体" panose="0201060004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800" b="1" i="0" u="none" kern="1200" baseline="0">
                  <a:solidFill>
                    <a:srgbClr val="FF6600"/>
                  </a:solidFill>
                  <a:latin typeface="Arial" pitchFamily="34" charset="0"/>
                  <a:ea typeface="华文楷体" panose="0201060004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800" b="1" i="0" u="none" kern="1200" baseline="0">
                  <a:solidFill>
                    <a:srgbClr val="FF6600"/>
                  </a:solidFill>
                  <a:latin typeface="Arial" pitchFamily="34" charset="0"/>
                  <a:ea typeface="华文楷体" panose="0201060004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800" b="1" i="0" u="none" kern="1200" baseline="0">
                  <a:solidFill>
                    <a:srgbClr val="FF6600"/>
                  </a:solidFill>
                  <a:latin typeface="Arial" pitchFamily="34" charset="0"/>
                  <a:ea typeface="华文楷体" panose="0201060004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800" b="1" i="0" u="none" kern="1200" baseline="0">
                  <a:solidFill>
                    <a:srgbClr val="FF6600"/>
                  </a:solidFill>
                  <a:latin typeface="Arial" pitchFamily="34" charset="0"/>
                  <a:ea typeface="华文楷体" panose="0201060004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>
                  <a:latin typeface="Arial" pitchFamily="34" charset="0"/>
                  <a:ea typeface="楷体_GB2312" pitchFamily="49" charset="-122"/>
                </a:rPr>
                <a:t>香</a:t>
              </a:r>
              <a:endParaRPr lang="zh-CN" altLang="en-US">
                <a:latin typeface="Arial" pitchFamily="34" charset="0"/>
                <a:ea typeface="楷体_GB2312" pitchFamily="49" charset="-122"/>
              </a:endParaRPr>
            </a:p>
            <a:p>
              <a:pPr>
                <a:spcBef>
                  <a:spcPct val="50000"/>
                </a:spcBef>
              </a:pPr>
              <a:r>
                <a:rPr lang="zh-CN" altLang="en-US">
                  <a:latin typeface="Arial" pitchFamily="34" charset="0"/>
                  <a:ea typeface="楷体_GB2312" pitchFamily="49" charset="-122"/>
                </a:rPr>
                <a:t>梨</a:t>
              </a:r>
              <a:endParaRPr lang="zh-CN" altLang="en-US">
                <a:latin typeface="Arial" pitchFamily="34" charset="0"/>
                <a:ea typeface="楷体_GB2312" pitchFamily="49" charset="-122"/>
              </a:endParaRPr>
            </a:p>
          </p:txBody>
        </p:sp>
      </p:grpSp>
      <p:grpSp>
        <p:nvGrpSpPr>
          <p:cNvPr id="81942" name="组合 81941"/>
          <p:cNvGrpSpPr/>
          <p:nvPr/>
        </p:nvGrpSpPr>
        <p:grpSpPr>
          <a:xfrm>
            <a:off x="323850" y="3429000"/>
            <a:ext cx="4535488" cy="2865438"/>
            <a:chOff x="204" y="2160"/>
            <a:chExt cx="2857" cy="1805"/>
          </a:xfrm>
        </p:grpSpPr>
        <p:pic>
          <p:nvPicPr>
            <p:cNvPr id="81936" name="图片 81935" descr="Img24904277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04" y="2160"/>
              <a:ext cx="1905" cy="1805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81937" name="文本框 81936"/>
            <p:cNvSpPr txBox="1"/>
            <p:nvPr/>
          </p:nvSpPr>
          <p:spPr>
            <a:xfrm>
              <a:off x="2063" y="2387"/>
              <a:ext cx="998" cy="1211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800" b="1" i="0" u="none" kern="1200" baseline="0">
                  <a:solidFill>
                    <a:srgbClr val="FF6600"/>
                  </a:solidFill>
                  <a:latin typeface="Arial" pitchFamily="34" charset="0"/>
                  <a:ea typeface="华文楷体" panose="0201060004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800" b="1" i="0" u="none" kern="1200" baseline="0">
                  <a:solidFill>
                    <a:srgbClr val="FF6600"/>
                  </a:solidFill>
                  <a:latin typeface="Arial" pitchFamily="34" charset="0"/>
                  <a:ea typeface="华文楷体" panose="0201060004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800" b="1" i="0" u="none" kern="1200" baseline="0">
                  <a:solidFill>
                    <a:srgbClr val="FF6600"/>
                  </a:solidFill>
                  <a:latin typeface="Arial" pitchFamily="34" charset="0"/>
                  <a:ea typeface="华文楷体" panose="0201060004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800" b="1" i="0" u="none" kern="1200" baseline="0">
                  <a:solidFill>
                    <a:srgbClr val="FF6600"/>
                  </a:solidFill>
                  <a:latin typeface="Arial" pitchFamily="34" charset="0"/>
                  <a:ea typeface="华文楷体" panose="0201060004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800" b="1" i="0" u="none" kern="1200" baseline="0">
                  <a:solidFill>
                    <a:srgbClr val="FF6600"/>
                  </a:solidFill>
                  <a:latin typeface="Arial" pitchFamily="34" charset="0"/>
                  <a:ea typeface="华文楷体" panose="0201060004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800" b="1" i="0" u="none" kern="1200" baseline="0">
                  <a:solidFill>
                    <a:srgbClr val="FF6600"/>
                  </a:solidFill>
                  <a:latin typeface="Arial" pitchFamily="34" charset="0"/>
                  <a:ea typeface="华文楷体" panose="0201060004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800" b="1" i="0" u="none" kern="1200" baseline="0">
                  <a:solidFill>
                    <a:srgbClr val="FF6600"/>
                  </a:solidFill>
                  <a:latin typeface="Arial" pitchFamily="34" charset="0"/>
                  <a:ea typeface="华文楷体" panose="0201060004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800" b="1" i="0" u="none" kern="1200" baseline="0">
                  <a:solidFill>
                    <a:srgbClr val="FF6600"/>
                  </a:solidFill>
                  <a:latin typeface="Arial" pitchFamily="34" charset="0"/>
                  <a:ea typeface="华文楷体" panose="0201060004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800" b="1" i="0" u="none" kern="1200" baseline="0">
                  <a:solidFill>
                    <a:srgbClr val="FF6600"/>
                  </a:solidFill>
                  <a:latin typeface="Arial" pitchFamily="34" charset="0"/>
                  <a:ea typeface="华文楷体" panose="0201060004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>
                  <a:solidFill>
                    <a:srgbClr val="CC0000"/>
                  </a:solidFill>
                  <a:latin typeface="Arial" pitchFamily="34" charset="0"/>
                  <a:ea typeface="楷体_GB2312" pitchFamily="49" charset="-122"/>
                </a:rPr>
                <a:t>蜜</a:t>
              </a:r>
              <a:endParaRPr lang="zh-CN" altLang="en-US">
                <a:solidFill>
                  <a:srgbClr val="CC0000"/>
                </a:solidFill>
                <a:latin typeface="Arial" pitchFamily="34" charset="0"/>
                <a:ea typeface="楷体_GB2312" pitchFamily="49" charset="-122"/>
              </a:endParaRPr>
            </a:p>
            <a:p>
              <a:pPr>
                <a:spcBef>
                  <a:spcPct val="50000"/>
                </a:spcBef>
              </a:pPr>
              <a:r>
                <a:rPr lang="zh-CN" altLang="en-US">
                  <a:solidFill>
                    <a:srgbClr val="CC0000"/>
                  </a:solidFill>
                  <a:latin typeface="Arial" pitchFamily="34" charset="0"/>
                  <a:ea typeface="楷体_GB2312" pitchFamily="49" charset="-122"/>
                </a:rPr>
                <a:t>桃</a:t>
              </a:r>
              <a:endParaRPr lang="zh-CN" altLang="en-US">
                <a:solidFill>
                  <a:srgbClr val="CC0000"/>
                </a:solidFill>
                <a:latin typeface="Arial" pitchFamily="34" charset="0"/>
                <a:ea typeface="楷体_GB2312" pitchFamily="49" charset="-122"/>
              </a:endParaRPr>
            </a:p>
          </p:txBody>
        </p:sp>
      </p:grpSp>
      <p:grpSp>
        <p:nvGrpSpPr>
          <p:cNvPr id="81943" name="组合 81942"/>
          <p:cNvGrpSpPr/>
          <p:nvPr/>
        </p:nvGrpSpPr>
        <p:grpSpPr>
          <a:xfrm>
            <a:off x="4284663" y="3357563"/>
            <a:ext cx="5327650" cy="2879725"/>
            <a:chOff x="2699" y="2115"/>
            <a:chExt cx="3356" cy="1814"/>
          </a:xfrm>
        </p:grpSpPr>
        <p:pic>
          <p:nvPicPr>
            <p:cNvPr id="81938" name="图片 81937" descr="200692151851145105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2699" y="2115"/>
              <a:ext cx="2222" cy="1814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81939" name="文本框 81938"/>
            <p:cNvSpPr txBox="1"/>
            <p:nvPr/>
          </p:nvSpPr>
          <p:spPr>
            <a:xfrm>
              <a:off x="4967" y="2355"/>
              <a:ext cx="1088" cy="1211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800" b="1" i="0" u="none" kern="1200" baseline="0">
                  <a:solidFill>
                    <a:srgbClr val="FF6600"/>
                  </a:solidFill>
                  <a:latin typeface="Arial" pitchFamily="34" charset="0"/>
                  <a:ea typeface="华文楷体" panose="0201060004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800" b="1" i="0" u="none" kern="1200" baseline="0">
                  <a:solidFill>
                    <a:srgbClr val="FF6600"/>
                  </a:solidFill>
                  <a:latin typeface="Arial" pitchFamily="34" charset="0"/>
                  <a:ea typeface="华文楷体" panose="0201060004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800" b="1" i="0" u="none" kern="1200" baseline="0">
                  <a:solidFill>
                    <a:srgbClr val="FF6600"/>
                  </a:solidFill>
                  <a:latin typeface="Arial" pitchFamily="34" charset="0"/>
                  <a:ea typeface="华文楷体" panose="0201060004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800" b="1" i="0" u="none" kern="1200" baseline="0">
                  <a:solidFill>
                    <a:srgbClr val="FF6600"/>
                  </a:solidFill>
                  <a:latin typeface="Arial" pitchFamily="34" charset="0"/>
                  <a:ea typeface="华文楷体" panose="0201060004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800" b="1" i="0" u="none" kern="1200" baseline="0">
                  <a:solidFill>
                    <a:srgbClr val="FF6600"/>
                  </a:solidFill>
                  <a:latin typeface="Arial" pitchFamily="34" charset="0"/>
                  <a:ea typeface="华文楷体" panose="0201060004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800" b="1" i="0" u="none" kern="1200" baseline="0">
                  <a:solidFill>
                    <a:srgbClr val="FF6600"/>
                  </a:solidFill>
                  <a:latin typeface="Arial" pitchFamily="34" charset="0"/>
                  <a:ea typeface="华文楷体" panose="0201060004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800" b="1" i="0" u="none" kern="1200" baseline="0">
                  <a:solidFill>
                    <a:srgbClr val="FF6600"/>
                  </a:solidFill>
                  <a:latin typeface="Arial" pitchFamily="34" charset="0"/>
                  <a:ea typeface="华文楷体" panose="0201060004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800" b="1" i="0" u="none" kern="1200" baseline="0">
                  <a:solidFill>
                    <a:srgbClr val="FF6600"/>
                  </a:solidFill>
                  <a:latin typeface="Arial" pitchFamily="34" charset="0"/>
                  <a:ea typeface="华文楷体" panose="0201060004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800" b="1" i="0" u="none" kern="1200" baseline="0">
                  <a:solidFill>
                    <a:srgbClr val="FF6600"/>
                  </a:solidFill>
                  <a:latin typeface="Arial" pitchFamily="34" charset="0"/>
                  <a:ea typeface="华文楷体" panose="0201060004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>
                  <a:latin typeface="Arial" pitchFamily="34" charset="0"/>
                  <a:ea typeface="楷体_GB2312" pitchFamily="49" charset="-122"/>
                </a:rPr>
                <a:t>沙</a:t>
              </a:r>
              <a:endParaRPr lang="zh-CN" altLang="en-US">
                <a:latin typeface="Arial" pitchFamily="34" charset="0"/>
                <a:ea typeface="楷体_GB2312" pitchFamily="49" charset="-122"/>
              </a:endParaRPr>
            </a:p>
            <a:p>
              <a:pPr>
                <a:spcBef>
                  <a:spcPct val="50000"/>
                </a:spcBef>
              </a:pPr>
              <a:r>
                <a:rPr lang="zh-CN" altLang="en-US">
                  <a:latin typeface="Arial" pitchFamily="34" charset="0"/>
                  <a:ea typeface="楷体_GB2312" pitchFamily="49" charset="-122"/>
                </a:rPr>
                <a:t>果</a:t>
              </a:r>
              <a:endParaRPr lang="zh-CN" altLang="en-US">
                <a:latin typeface="Arial" pitchFamily="34" charset="0"/>
                <a:ea typeface="楷体_GB2312" pitchFamily="49" charset="-122"/>
              </a:endParaRPr>
            </a:p>
          </p:txBody>
        </p:sp>
      </p:grpSp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19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19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19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19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19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730" name="标题 201729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endParaRPr/>
          </a:p>
        </p:txBody>
      </p:sp>
      <p:sp>
        <p:nvSpPr>
          <p:cNvPr id="201731" name="文本占位符 201730"/>
          <p:cNvSpPr>
            <a:spLocks noGrp="1"/>
          </p:cNvSpPr>
          <p:nvPr>
            <p:ph type="body" idx="4294967295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>
              <a:buNone/>
            </a:pPr>
            <a:r>
              <a:rPr lang="en-US" altLang="zh-CN" sz="4000" b="1"/>
              <a:t>        </a:t>
            </a:r>
            <a:r>
              <a:rPr lang="zh-CN" altLang="en-US" sz="4000" b="1"/>
              <a:t>新疆吐鲁番有个地方叫葡萄沟。那里出产水果。五月有杏子，七八月有香梨、蜜桃、沙果，到九十月份，人们最喜爱的葡萄成熟了。 </a:t>
            </a:r>
            <a:endParaRPr lang="zh-CN" altLang="en-US" sz="4000" b="1"/>
          </a:p>
          <a:p>
            <a:endParaRPr lang="zh-CN" altLang="en-US"/>
          </a:p>
        </p:txBody>
      </p:sp>
    </p:spTree>
  </p:cSld>
  <p:clrMapOvr>
    <a:masterClrMapping/>
  </p:clrMapOvr>
  <p:transition>
    <p:wipe dir="d"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442" name="标题 189441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endParaRPr/>
          </a:p>
        </p:txBody>
      </p:sp>
      <p:sp>
        <p:nvSpPr>
          <p:cNvPr id="189443" name="文本占位符 189442"/>
          <p:cNvSpPr>
            <a:spLocks noGrp="1"/>
          </p:cNvSpPr>
          <p:nvPr>
            <p:ph type="body" idx="4294967295"/>
          </p:nvPr>
        </p:nvSpPr>
        <p:spPr>
          <a:xfrm>
            <a:off x="755650" y="1412875"/>
            <a:ext cx="7772400" cy="4114800"/>
          </a:xfrm>
        </p:spPr>
        <p:txBody>
          <a:bodyPr/>
          <a:lstStyle/>
          <a:p>
            <a:pPr>
              <a:lnSpc>
                <a:spcPct val="80000"/>
              </a:lnSpc>
              <a:buNone/>
            </a:pPr>
            <a:r>
              <a:rPr lang="en-US" altLang="zh-CN" sz="2400" b="1"/>
              <a:t>             </a:t>
            </a:r>
            <a:r>
              <a:rPr lang="zh-CN" altLang="en-US" sz="3600" b="1"/>
              <a:t>葡萄种在山坡的</a:t>
            </a:r>
            <a:r>
              <a:rPr lang="zh-CN" altLang="en-US" sz="3600" b="1">
                <a:solidFill>
                  <a:srgbClr val="FF0000"/>
                </a:solidFill>
              </a:rPr>
              <a:t>梯田</a:t>
            </a:r>
            <a:r>
              <a:rPr lang="zh-CN" altLang="en-US" sz="3600" b="1"/>
              <a:t>上。</a:t>
            </a:r>
            <a:r>
              <a:rPr lang="zh-CN" altLang="en-US" sz="3600" b="1">
                <a:solidFill>
                  <a:srgbClr val="FF0000"/>
                </a:solidFill>
              </a:rPr>
              <a:t>茂密</a:t>
            </a:r>
            <a:r>
              <a:rPr lang="zh-CN" altLang="en-US" sz="3600" b="1"/>
              <a:t>的枝叶向</a:t>
            </a:r>
            <a:r>
              <a:rPr lang="zh-CN" altLang="en-US" sz="3600" b="1">
                <a:solidFill>
                  <a:srgbClr val="FF0000"/>
                </a:solidFill>
              </a:rPr>
              <a:t>四面展开</a:t>
            </a:r>
            <a:r>
              <a:rPr lang="zh-CN" altLang="en-US" sz="3600" b="1"/>
              <a:t>，就像搭起了一个个绿色的</a:t>
            </a:r>
            <a:r>
              <a:rPr lang="zh-CN" altLang="en-US" sz="3600" b="1">
                <a:solidFill>
                  <a:srgbClr val="FF0000"/>
                </a:solidFill>
              </a:rPr>
              <a:t>凉棚</a:t>
            </a:r>
            <a:r>
              <a:rPr lang="zh-CN" altLang="en-US" sz="3600" b="1"/>
              <a:t>。到了秋季，葡萄</a:t>
            </a:r>
            <a:r>
              <a:rPr lang="zh-CN" altLang="en-US" sz="3600" b="1">
                <a:solidFill>
                  <a:srgbClr val="FF0000"/>
                </a:solidFill>
              </a:rPr>
              <a:t>一大串一大串</a:t>
            </a:r>
            <a:r>
              <a:rPr lang="zh-CN" altLang="en-US" sz="3600" b="1"/>
              <a:t>挂在绿叶底下，有红的、白的、紫的、暗红的、淡绿的，</a:t>
            </a:r>
            <a:r>
              <a:rPr lang="zh-CN" altLang="en-US" sz="3600" b="1">
                <a:solidFill>
                  <a:srgbClr val="FF0000"/>
                </a:solidFill>
              </a:rPr>
              <a:t>五光十色</a:t>
            </a:r>
            <a:r>
              <a:rPr lang="zh-CN" altLang="en-US" sz="3600" b="1"/>
              <a:t>，美丽极了。要是这时候你到葡萄沟去，热情</a:t>
            </a:r>
            <a:r>
              <a:rPr lang="zh-CN" altLang="en-US" sz="3600" b="1">
                <a:solidFill>
                  <a:srgbClr val="FF0000"/>
                </a:solidFill>
              </a:rPr>
              <a:t>好客</a:t>
            </a:r>
            <a:r>
              <a:rPr lang="zh-CN" altLang="en-US" sz="3600" b="1"/>
              <a:t>的维吾尔族老乡，准会摘下最甜的葡萄，让你</a:t>
            </a:r>
            <a:r>
              <a:rPr lang="zh-CN" altLang="en-US" sz="3600" b="1">
                <a:solidFill>
                  <a:srgbClr val="FF0000"/>
                </a:solidFill>
              </a:rPr>
              <a:t>吃个够</a:t>
            </a:r>
            <a:r>
              <a:rPr lang="zh-CN" altLang="en-US" sz="3600" b="1"/>
              <a:t>。</a:t>
            </a:r>
            <a:endParaRPr lang="zh-CN" altLang="en-US" sz="3600" b="1"/>
          </a:p>
          <a:p>
            <a:pPr>
              <a:lnSpc>
                <a:spcPct val="80000"/>
              </a:lnSpc>
            </a:pPr>
            <a:endParaRPr lang="zh-CN" altLang="en-US" sz="3600" b="1"/>
          </a:p>
        </p:txBody>
      </p:sp>
      <p:pic>
        <p:nvPicPr>
          <p:cNvPr id="189444" name="秋日私语.mp3">
            <a:hlinkClick action="ppaction://media"/>
          </p:cNvPr>
          <p:cNvPicPr>
            <a:picLocks noRot="1"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link="rId4"/>
              </p:ext>
            </p:extLst>
          </p:nvPr>
        </p:nvPicPr>
        <p:blipFill>
          <a:blip r:embed="rId2"/>
          <a:stretch>
            <a:fillRect/>
          </a:stretch>
        </p:blipFill>
        <p:spPr>
          <a:xfrm>
            <a:off x="4356100" y="5589588"/>
            <a:ext cx="304800" cy="3048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94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9024" fill="hold"/>
                                        <p:tgtEl>
                                          <p:spTgt spid="18944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9444"/>
                  </p:tgtEl>
                </p:cond>
              </p:nextCondLst>
            </p:seq>
            <p:audio>
              <p:cMediaNode>
                <p:cTn id="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944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466" name="标题 190465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endParaRPr/>
          </a:p>
        </p:txBody>
      </p:sp>
      <p:sp>
        <p:nvSpPr>
          <p:cNvPr id="190467" name="文本占位符 190466"/>
          <p:cNvSpPr>
            <a:spLocks noGrp="1"/>
          </p:cNvSpPr>
          <p:nvPr>
            <p:ph type="body" idx="4294967295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>
              <a:buNone/>
            </a:pPr>
            <a:r>
              <a:rPr lang="en-US" altLang="zh-CN" sz="4400" b="1"/>
              <a:t>        </a:t>
            </a:r>
            <a:r>
              <a:rPr lang="zh-CN" altLang="en-US" sz="4400" b="1"/>
              <a:t>葡萄种在山坡的</a:t>
            </a:r>
            <a:r>
              <a:rPr lang="zh-CN" altLang="en-US" sz="4400" b="1">
                <a:solidFill>
                  <a:srgbClr val="FF0000"/>
                </a:solidFill>
              </a:rPr>
              <a:t>梯田</a:t>
            </a:r>
            <a:r>
              <a:rPr lang="zh-CN" altLang="en-US" sz="4400" b="1"/>
              <a:t>上。</a:t>
            </a:r>
            <a:r>
              <a:rPr lang="zh-CN" altLang="en-US" sz="4400" b="1">
                <a:solidFill>
                  <a:srgbClr val="FF0000"/>
                </a:solidFill>
              </a:rPr>
              <a:t>茂密</a:t>
            </a:r>
            <a:r>
              <a:rPr lang="zh-CN" altLang="en-US" sz="4400" b="1"/>
              <a:t>的枝叶向</a:t>
            </a:r>
            <a:r>
              <a:rPr lang="zh-CN" altLang="en-US" sz="4400" b="1">
                <a:solidFill>
                  <a:srgbClr val="FF0000"/>
                </a:solidFill>
              </a:rPr>
              <a:t>四面展开</a:t>
            </a:r>
            <a:r>
              <a:rPr lang="zh-CN" altLang="en-US" sz="4400" b="1"/>
              <a:t>，就像搭起了一个个绿色的</a:t>
            </a:r>
            <a:r>
              <a:rPr lang="zh-CN" altLang="en-US" sz="4400" b="1">
                <a:solidFill>
                  <a:srgbClr val="FF0000"/>
                </a:solidFill>
              </a:rPr>
              <a:t>凉棚</a:t>
            </a:r>
            <a:r>
              <a:rPr lang="zh-CN" altLang="en-US" sz="4400" b="1"/>
              <a:t>。</a:t>
            </a:r>
            <a:endParaRPr lang="zh-CN" altLang="en-US" sz="4400" b="1"/>
          </a:p>
        </p:txBody>
      </p:sp>
    </p:spTree>
  </p:cSld>
  <p:clrMapOvr>
    <a:masterClrMapping/>
  </p:clrMapOvr>
  <p:transition>
    <p:wipe dir="d"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610" name="标题 196609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endParaRPr/>
          </a:p>
        </p:txBody>
      </p:sp>
      <p:sp>
        <p:nvSpPr>
          <p:cNvPr id="196611" name="文本占位符 196610"/>
          <p:cNvSpPr>
            <a:spLocks noGrp="1"/>
          </p:cNvSpPr>
          <p:nvPr>
            <p:ph type="body" idx="4294967295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endParaRPr/>
          </a:p>
        </p:txBody>
      </p:sp>
      <p:pic>
        <p:nvPicPr>
          <p:cNvPr id="196612" name="图片 196611" descr="63697787229725638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90265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96613" name="文本框 196612"/>
          <p:cNvSpPr txBox="1"/>
          <p:nvPr/>
        </p:nvSpPr>
        <p:spPr>
          <a:xfrm>
            <a:off x="2916238" y="836613"/>
            <a:ext cx="3311525" cy="8239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800" b="1" i="0" u="none" kern="1200" baseline="0">
                <a:solidFill>
                  <a:srgbClr val="FF6600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>
                <a:latin typeface="Arial" pitchFamily="34" charset="0"/>
                <a:ea typeface="华文楷体" panose="02010600040101010101" pitchFamily="2" charset="-122"/>
              </a:rPr>
              <a:t>梯田</a:t>
            </a:r>
            <a:endParaRPr lang="zh-CN" altLang="en-US">
              <a:latin typeface="Arial" pitchFamily="34" charset="0"/>
              <a:ea typeface="华文楷体" panose="02010600040101010101" pitchFamily="2" charset="-122"/>
            </a:endParaRPr>
          </a:p>
        </p:txBody>
      </p:sp>
    </p:spTree>
  </p:cSld>
  <p:clrMapOvr>
    <a:masterClrMapping/>
  </p:clrMapOvr>
  <p:transition>
    <p:wipe dir="d"/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https://d.book118.com/128063114127006033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7"/>
      </a:accent6>
      <a:hlink>
        <a:srgbClr val="CCCCFF"/>
      </a:hlink>
      <a:folHlink>
        <a:srgbClr val="B2B2B2"/>
      </a:folHlink>
    </a:clrScheme>
    <a:fontScheme name="">
      <a:majorFont>
        <a:latin typeface="Times New Roman"/>
        <a:ea typeface="宋体"/>
        <a:cs typeface="Arial"/>
      </a:majorFont>
      <a:minorFont>
        <a:latin typeface="Times New Roman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7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CDCDC"/>
        </a:accent4>
        <a:accent5>
          <a:srgbClr val="FFCAAA"/>
        </a:accent5>
        <a:accent6>
          <a:srgbClr val="00E5E5"/>
        </a:accent6>
        <a:hlink>
          <a:srgbClr val="FF0000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2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27272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9"/>
        </a:accent5>
        <a:accent6>
          <a:srgbClr val="0000E5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BE5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9E5B7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7">
      <vt:lpstr>Arial</vt:lpstr>
      <vt:lpstr>Calibri</vt:lpstr>
      <vt:lpstr>Times New Roman</vt:lpstr>
      <vt:lpstr>宋体</vt:lpstr>
      <vt:lpstr>华文楷体</vt:lpstr>
      <vt:lpstr>楷体_GB2312</vt:lpstr>
      <vt:lpstr>楷体</vt:lpstr>
      <vt:lpstr>黑体</vt:lpstr>
      <vt:lpstr>Tahoma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请同学们借助拼音自由读课文，要做到字音读正确，读通句子，还要把你喜欢的词或句子勾画下来。</vt:lpstr>
      <vt:lpstr>PowerPoint Presentation</vt:lpstr>
      <vt:lpstr>PowerPoint Presentation</vt:lpstr>
      <vt:lpstr>葡萄沟是个好地方，究竟好在哪里？请同学们打开课本  ，选择你体会最深或最喜欢的词句，把它画下来，在小组内交流，并试着读出感情来。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2024-09-11T22:40:25.784</cp:lastPrinted>
  <dcterms:created xsi:type="dcterms:W3CDTF">2024-09-11T14:40:25Z</dcterms:created>
  <dcterms:modified xsi:type="dcterms:W3CDTF">2024-09-11T14:40:27Z</dcterms:modified>
</cp:coreProperties>
</file>