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80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6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7DF41B-1C60-4CEA-A0CA-146ACBFDF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00F4B0-A7D3-4F9F-85C7-623F07DB3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1F265C-9102-48E0-8393-9B3C8A515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62E349-583E-4A97-9583-9A920DD8A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B5F769-4F3C-439B-B468-F66AABFEA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3E0A7C-9DA5-44E1-9D6E-71B834BA4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FA195B-389D-418E-8CE9-F07D0EED3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010DEA-FFE4-4DA3-8A4E-8182C0260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19648F-54B3-4A32-A609-185BD1545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42C8C8-CF76-434A-B87C-0E25ABDD7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A0041D-7401-4AA2-AC3A-8EBFF02BC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797" r:id="rId2"/>
    <p:sldLayoutId id="2147486798" r:id="rId3"/>
    <p:sldLayoutId id="2147486799" r:id="rId4"/>
    <p:sldLayoutId id="2147486800" r:id="rId5"/>
    <p:sldLayoutId id="2147486801" r:id="rId6"/>
    <p:sldLayoutId id="2147486802" r:id="rId7"/>
    <p:sldLayoutId id="2147486803" r:id="rId8"/>
    <p:sldLayoutId id="2147486804" r:id="rId9"/>
    <p:sldLayoutId id="2147486805" r:id="rId10"/>
    <p:sldLayoutId id="214748680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tags" Target="../tags/tag128.xml" /><Relationship Id="rId15" Type="http://schemas.openxmlformats.org/officeDocument/2006/relationships/tags" Target="../tags/tag129.xml" /><Relationship Id="rId16" Type="http://schemas.openxmlformats.org/officeDocument/2006/relationships/tags" Target="../tags/tag130.xml" /><Relationship Id="rId17" Type="http://schemas.openxmlformats.org/officeDocument/2006/relationships/tags" Target="../tags/tag131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18" Type="http://schemas.openxmlformats.org/officeDocument/2006/relationships/tags" Target="../tags/tag175.xml" /><Relationship Id="rId19" Type="http://schemas.openxmlformats.org/officeDocument/2006/relationships/tags" Target="../tags/tag176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14" Type="http://schemas.openxmlformats.org/officeDocument/2006/relationships/tags" Target="../tags/tag216.xml" /><Relationship Id="rId15" Type="http://schemas.openxmlformats.org/officeDocument/2006/relationships/tags" Target="../tags/tag217.xml" /><Relationship Id="rId16" Type="http://schemas.openxmlformats.org/officeDocument/2006/relationships/tags" Target="../tags/tag218.xml" /><Relationship Id="rId17" Type="http://schemas.openxmlformats.org/officeDocument/2006/relationships/tags" Target="../tags/tag219.xml" /><Relationship Id="rId18" Type="http://schemas.openxmlformats.org/officeDocument/2006/relationships/tags" Target="../tags/tag220.xml" /><Relationship Id="rId19" Type="http://schemas.openxmlformats.org/officeDocument/2006/relationships/tags" Target="../tags/tag221.xml" /><Relationship Id="rId2" Type="http://schemas.openxmlformats.org/officeDocument/2006/relationships/tags" Target="../tags/tag204.xml" /><Relationship Id="rId20" Type="http://schemas.openxmlformats.org/officeDocument/2006/relationships/tags" Target="../tags/tag222.xml" /><Relationship Id="rId21" Type="http://schemas.openxmlformats.org/officeDocument/2006/relationships/tags" Target="../tags/tag223.xml" /><Relationship Id="rId22" Type="http://schemas.openxmlformats.org/officeDocument/2006/relationships/tags" Target="../tags/tag224.xml" /><Relationship Id="rId23" Type="http://schemas.openxmlformats.org/officeDocument/2006/relationships/tags" Target="../tags/tag225.xml" /><Relationship Id="rId24" Type="http://schemas.openxmlformats.org/officeDocument/2006/relationships/tags" Target="../tags/tag226.xml" /><Relationship Id="rId25" Type="http://schemas.openxmlformats.org/officeDocument/2006/relationships/tags" Target="../tags/tag227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14" Type="http://schemas.openxmlformats.org/officeDocument/2006/relationships/tags" Target="../tags/tag240.xml" /><Relationship Id="rId15" Type="http://schemas.openxmlformats.org/officeDocument/2006/relationships/tags" Target="../tags/tag241.xml" /><Relationship Id="rId16" Type="http://schemas.openxmlformats.org/officeDocument/2006/relationships/tags" Target="../tags/tag242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14" Type="http://schemas.openxmlformats.org/officeDocument/2006/relationships/tags" Target="../tags/tag255.xml" /><Relationship Id="rId15" Type="http://schemas.openxmlformats.org/officeDocument/2006/relationships/tags" Target="../tags/tag256.xml" /><Relationship Id="rId16" Type="http://schemas.openxmlformats.org/officeDocument/2006/relationships/tags" Target="../tags/tag257.xml" /><Relationship Id="rId17" Type="http://schemas.openxmlformats.org/officeDocument/2006/relationships/tags" Target="../tags/tag258.xml" /><Relationship Id="rId18" Type="http://schemas.openxmlformats.org/officeDocument/2006/relationships/tags" Target="../tags/tag259.xml" /><Relationship Id="rId19" Type="http://schemas.openxmlformats.org/officeDocument/2006/relationships/tags" Target="../tags/tag260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tags" Target="../tags/tag247.xml" /><Relationship Id="rId7" Type="http://schemas.openxmlformats.org/officeDocument/2006/relationships/tags" Target="../tags/tag248.xml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64041136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企业管理的质量改进方法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质量改进的重要性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质量改进的方法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质量改进的步骤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质量改进的注意事项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质量改进的案例分析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质量改进的重要性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提升产品质量</a:t>
            </a:r>
            <a:endParaRPr lang="zh-CN" altLang="en-US"/>
          </a:p>
        </p:txBody>
      </p:sp>
      <p:sp>
        <p:nvSpPr>
          <p:cNvPr id="104897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增强竞争力：提高产品质量有助于企业在市场上获得竞争优势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提高客户满意度：通过改进产品质量，提高客户满意度，增加市场份额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降低成本：减少不良品率，降低生产成本，提高企业盈利能力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促进可持续发展：通过持续改进产品质量，推动企业可持续发展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增强企业竞争力</a:t>
            </a:r>
            <a:endParaRPr lang="zh-CN" altLang="en-US"/>
          </a:p>
        </p:txBody>
      </p:sp>
      <p:sp>
        <p:nvSpPr>
          <p:cNvPr id="104903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提高产品质量：质量改进有助于提高产品质量，减少缺陷和退货，提高客户满意度，从而增强企业竞争力。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降低成本：通过减少缺陷和浪费，质量改进有助于降低生产成本，提高生产效率，从而增强企业竞争力。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增强品牌形象：高质量的产品有助于树立良好的品牌形象，提高企业知名度和美誉度，从而增强企业竞争力。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促进创新：质量改进鼓励企业不断寻求改进和创新的机会，从而推动企业的发展和进步，增强企业竞争力。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满足客户需求</a:t>
            </a:r>
            <a:endParaRPr lang="zh-CN" altLang="en-US"/>
          </a:p>
        </p:txBody>
      </p:sp>
      <p:sp>
        <p:nvSpPr>
          <p:cNvPr id="104909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提升客户满意度：通过改进产品质量和服务水平，提高客户满意度和忠诚度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增加市场份额：提高产品质量和服务水平，增加市场份额和销售额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降低成本：通过减少浪费和错误，降低生产成本和质量成本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提高员工士气：通过改进工作环境和培训，提高员工士气和工作效率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5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质量改进的方法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制定改进计划</a:t>
            </a:r>
            <a:endParaRPr lang="zh-CN" altLang="en-US"/>
          </a:p>
        </p:txBody>
      </p:sp>
      <p:sp>
        <p:nvSpPr>
          <p:cNvPr id="1049216" name="圆角矩形 3"/>
          <p:cNvSpPr/>
          <p:nvPr>
            <p:custDataLst>
              <p:tags r:id="rId2"/>
            </p:custDataLst>
          </p:nvPr>
        </p:nvSpPr>
        <p:spPr>
          <a:xfrm rot="16200000">
            <a:off x="2710325" y="1210849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圆角矩形 4"/>
          <p:cNvSpPr/>
          <p:nvPr>
            <p:custDataLst>
              <p:tags r:id="rId3"/>
            </p:custDataLst>
          </p:nvPr>
        </p:nvSpPr>
        <p:spPr>
          <a:xfrm rot="16200000">
            <a:off x="2710325" y="-19365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圆角矩形 11"/>
          <p:cNvSpPr/>
          <p:nvPr>
            <p:custDataLst>
              <p:tags r:id="rId4"/>
            </p:custDataLst>
          </p:nvPr>
        </p:nvSpPr>
        <p:spPr>
          <a:xfrm rot="16200000">
            <a:off x="8353488" y="-196880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圆角矩形 10"/>
          <p:cNvSpPr/>
          <p:nvPr>
            <p:custDataLst>
              <p:tags r:id="rId5"/>
            </p:custDataLst>
          </p:nvPr>
        </p:nvSpPr>
        <p:spPr>
          <a:xfrm rot="16200000">
            <a:off x="2710325" y="261148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圆角矩形 31"/>
          <p:cNvSpPr/>
          <p:nvPr>
            <p:custDataLst>
              <p:tags r:id="rId6"/>
            </p:custDataLst>
          </p:nvPr>
        </p:nvSpPr>
        <p:spPr>
          <a:xfrm rot="16200000">
            <a:off x="8353488" y="1206337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圆角矩形 34"/>
          <p:cNvSpPr/>
          <p:nvPr>
            <p:custDataLst>
              <p:tags r:id="rId7"/>
            </p:custDataLst>
          </p:nvPr>
        </p:nvSpPr>
        <p:spPr>
          <a:xfrm rot="16200000">
            <a:off x="8353488" y="2609554"/>
            <a:ext cx="1122562" cy="532536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文本框 5"/>
          <p:cNvSpPr txBox="1"/>
          <p:nvPr>
            <p:custDataLst>
              <p:tags r:id="rId8"/>
            </p:custDataLst>
          </p:nvPr>
        </p:nvSpPr>
        <p:spPr>
          <a:xfrm>
            <a:off x="6446221" y="4712124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监控和评估：对改进过程进行监控和评估，确保达到预期目标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30" name="文本框 6"/>
          <p:cNvSpPr txBox="1"/>
          <p:nvPr>
            <p:custDataLst>
              <p:tags r:id="rId9"/>
            </p:custDataLst>
          </p:nvPr>
        </p:nvSpPr>
        <p:spPr>
          <a:xfrm>
            <a:off x="6446221" y="3308906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实施改进计划：按照计划逐步实施改进措施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32" name="文本框 13"/>
          <p:cNvSpPr txBox="1"/>
          <p:nvPr>
            <p:custDataLst>
              <p:tags r:id="rId10"/>
            </p:custDataLst>
          </p:nvPr>
        </p:nvSpPr>
        <p:spPr>
          <a:xfrm>
            <a:off x="803058" y="4712768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制定改进措施：根据识别的问题，制定相应的改进措施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34" name="文本框 14"/>
          <p:cNvSpPr txBox="1"/>
          <p:nvPr>
            <p:custDataLst>
              <p:tags r:id="rId11"/>
            </p:custDataLst>
          </p:nvPr>
        </p:nvSpPr>
        <p:spPr>
          <a:xfrm>
            <a:off x="6446221" y="1905689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分配资源：为改进措施分配人力、物力和财力等资源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36" name="文本框 15"/>
          <p:cNvSpPr txBox="1"/>
          <p:nvPr>
            <p:custDataLst>
              <p:tags r:id="rId12"/>
            </p:custDataLst>
          </p:nvPr>
        </p:nvSpPr>
        <p:spPr>
          <a:xfrm>
            <a:off x="803058" y="1907623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明确改进目标：制定具体的、可衡量的改进目标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38" name="文本框 16"/>
          <p:cNvSpPr txBox="1"/>
          <p:nvPr>
            <p:custDataLst>
              <p:tags r:id="rId13"/>
            </p:custDataLst>
          </p:nvPr>
        </p:nvSpPr>
        <p:spPr>
          <a:xfrm>
            <a:off x="803058" y="3313418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识别问题：收集数据，识别存在的问题和改进点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40" name="圆角矩形 7"/>
          <p:cNvSpPr/>
          <p:nvPr>
            <p:custDataLst>
              <p:tags r:id="rId14"/>
            </p:custDataLst>
          </p:nvPr>
        </p:nvSpPr>
        <p:spPr>
          <a:xfrm rot="16200000">
            <a:off x="106929" y="381424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2" name="圆角矩形 8"/>
          <p:cNvSpPr/>
          <p:nvPr>
            <p:custDataLst>
              <p:tags r:id="rId15"/>
            </p:custDataLst>
          </p:nvPr>
        </p:nvSpPr>
        <p:spPr>
          <a:xfrm rot="16200000">
            <a:off x="106929" y="24097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44" name="圆角矩形 12"/>
          <p:cNvSpPr/>
          <p:nvPr>
            <p:custDataLst>
              <p:tags r:id="rId16"/>
            </p:custDataLst>
          </p:nvPr>
        </p:nvSpPr>
        <p:spPr>
          <a:xfrm rot="16200000">
            <a:off x="5750092" y="2407161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6" name="圆角矩形 27"/>
          <p:cNvSpPr/>
          <p:nvPr>
            <p:custDataLst>
              <p:tags r:id="rId17"/>
            </p:custDataLst>
          </p:nvPr>
        </p:nvSpPr>
        <p:spPr>
          <a:xfrm rot="16200000">
            <a:off x="106929" y="52142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48" name="圆角矩形 32"/>
          <p:cNvSpPr/>
          <p:nvPr>
            <p:custDataLst>
              <p:tags r:id="rId18"/>
            </p:custDataLst>
          </p:nvPr>
        </p:nvSpPr>
        <p:spPr>
          <a:xfrm rot="16200000">
            <a:off x="5750092" y="3810378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0" name="圆角矩形 35"/>
          <p:cNvSpPr/>
          <p:nvPr>
            <p:custDataLst>
              <p:tags r:id="rId19"/>
            </p:custDataLst>
          </p:nvPr>
        </p:nvSpPr>
        <p:spPr>
          <a:xfrm rot="16200000">
            <a:off x="5750092" y="521359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实施改进措施</a:t>
            </a:r>
            <a:endParaRPr lang="zh-CN" altLang="en-US"/>
          </a:p>
        </p:txBody>
      </p:sp>
      <p:sp>
        <p:nvSpPr>
          <p:cNvPr id="104928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制定改进计划：明确改进目标、范围和时间表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9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成立改进小组：负责实施改进措施，协调各部门工作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9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培训员工：提高员工的质量意识和技能水平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0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持续改进：对改进措施进行跟踪和评估，不断优化和改进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4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监控改进效果</a:t>
            </a:r>
            <a:endParaRPr lang="zh-CN" altLang="en-US"/>
          </a:p>
        </p:txBody>
      </p:sp>
      <p:sp>
        <p:nvSpPr>
          <p:cNvPr id="104934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设定明确的目标和指标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5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收集数据并进行分析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5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监控改进过程并及时调整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6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评估改进效果并持续改进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0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40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质量改进的步骤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6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确定改进目标</a:t>
            </a:r>
            <a:endParaRPr lang="zh-CN" altLang="en-US"/>
          </a:p>
        </p:txBody>
      </p:sp>
      <p:sp>
        <p:nvSpPr>
          <p:cNvPr id="1049466" name="对角圆角矩形 52"/>
          <p:cNvSpPr/>
          <p:nvPr>
            <p:custDataLst>
              <p:tags r:id="rId2"/>
            </p:custDataLst>
          </p:nvPr>
        </p:nvSpPr>
        <p:spPr>
          <a:xfrm>
            <a:off x="754883" y="1619548"/>
            <a:ext cx="5113102" cy="1245339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8" name="对角圆角矩形 53"/>
          <p:cNvSpPr/>
          <p:nvPr>
            <p:custDataLst>
              <p:tags r:id="rId3"/>
            </p:custDataLst>
          </p:nvPr>
        </p:nvSpPr>
        <p:spPr>
          <a:xfrm>
            <a:off x="754883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0" name="直角三角形 54"/>
          <p:cNvSpPr/>
          <p:nvPr>
            <p:custDataLst>
              <p:tags r:id="rId4"/>
            </p:custDataLst>
          </p:nvPr>
        </p:nvSpPr>
        <p:spPr>
          <a:xfrm>
            <a:off x="1266977" y="1491043"/>
            <a:ext cx="77103" cy="12850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2" name="文本框 56"/>
          <p:cNvSpPr txBox="1"/>
          <p:nvPr>
            <p:custDataLst>
              <p:tags r:id="rId5"/>
            </p:custDataLst>
          </p:nvPr>
        </p:nvSpPr>
        <p:spPr>
          <a:xfrm>
            <a:off x="1300389" y="1671593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明确改进目标：明确改进的目标和范围，确保团队成员对改进目标有清晰的认识。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对角圆角矩形 9"/>
          <p:cNvSpPr/>
          <p:nvPr>
            <p:custDataLst>
              <p:tags r:id="rId6"/>
            </p:custDataLst>
          </p:nvPr>
        </p:nvSpPr>
        <p:spPr>
          <a:xfrm>
            <a:off x="6317885" y="1619548"/>
            <a:ext cx="5113102" cy="1245339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6" name="对角圆角矩形 10"/>
          <p:cNvSpPr/>
          <p:nvPr>
            <p:custDataLst>
              <p:tags r:id="rId7"/>
            </p:custDataLst>
          </p:nvPr>
        </p:nvSpPr>
        <p:spPr>
          <a:xfrm>
            <a:off x="6317885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8" name="直角三角形 11"/>
          <p:cNvSpPr/>
          <p:nvPr>
            <p:custDataLst>
              <p:tags r:id="rId8"/>
            </p:custDataLst>
          </p:nvPr>
        </p:nvSpPr>
        <p:spPr>
          <a:xfrm>
            <a:off x="6829336" y="1491043"/>
            <a:ext cx="77103" cy="12850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0" name="文本框 12"/>
          <p:cNvSpPr txBox="1"/>
          <p:nvPr>
            <p:custDataLst>
              <p:tags r:id="rId9"/>
            </p:custDataLst>
          </p:nvPr>
        </p:nvSpPr>
        <p:spPr>
          <a:xfrm>
            <a:off x="6862748" y="1678018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制定改进计划：根据分析结果，制定具体的改进计划，包括改进目标、时间表、责任人等。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对角圆角矩形 5"/>
          <p:cNvSpPr/>
          <p:nvPr>
            <p:custDataLst>
              <p:tags r:id="rId10"/>
            </p:custDataLst>
          </p:nvPr>
        </p:nvSpPr>
        <p:spPr>
          <a:xfrm>
            <a:off x="754883" y="3311965"/>
            <a:ext cx="5113102" cy="1245339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4" name="对角圆角矩形 6"/>
          <p:cNvSpPr/>
          <p:nvPr>
            <p:custDataLst>
              <p:tags r:id="rId11"/>
            </p:custDataLst>
          </p:nvPr>
        </p:nvSpPr>
        <p:spPr>
          <a:xfrm>
            <a:off x="754883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6" name="直角三角形 7"/>
          <p:cNvSpPr/>
          <p:nvPr>
            <p:custDataLst>
              <p:tags r:id="rId12"/>
            </p:custDataLst>
          </p:nvPr>
        </p:nvSpPr>
        <p:spPr>
          <a:xfrm>
            <a:off x="1266977" y="3183459"/>
            <a:ext cx="77103" cy="12850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8" name="文本框 8"/>
          <p:cNvSpPr txBox="1"/>
          <p:nvPr>
            <p:custDataLst>
              <p:tags r:id="rId13"/>
            </p:custDataLst>
          </p:nvPr>
        </p:nvSpPr>
        <p:spPr>
          <a:xfrm>
            <a:off x="1300389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收集数据：收集与改进目标相关的数据，包括当前的质量水平、客户反馈、内部流程等。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对角圆角矩形 14"/>
          <p:cNvSpPr/>
          <p:nvPr>
            <p:custDataLst>
              <p:tags r:id="rId14"/>
            </p:custDataLst>
          </p:nvPr>
        </p:nvSpPr>
        <p:spPr>
          <a:xfrm>
            <a:off x="6317885" y="3311965"/>
            <a:ext cx="5113102" cy="1245339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2" name="对角圆角矩形 18"/>
          <p:cNvSpPr/>
          <p:nvPr>
            <p:custDataLst>
              <p:tags r:id="rId15"/>
            </p:custDataLst>
          </p:nvPr>
        </p:nvSpPr>
        <p:spPr>
          <a:xfrm>
            <a:off x="6317885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4" name="直角三角形 19"/>
          <p:cNvSpPr/>
          <p:nvPr>
            <p:custDataLst>
              <p:tags r:id="rId16"/>
            </p:custDataLst>
          </p:nvPr>
        </p:nvSpPr>
        <p:spPr>
          <a:xfrm>
            <a:off x="6829336" y="3183459"/>
            <a:ext cx="77103" cy="128505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6" name="文本框 20"/>
          <p:cNvSpPr txBox="1"/>
          <p:nvPr>
            <p:custDataLst>
              <p:tags r:id="rId17"/>
            </p:custDataLst>
          </p:nvPr>
        </p:nvSpPr>
        <p:spPr>
          <a:xfrm>
            <a:off x="6862748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实施改进措施：按照改进计划，采取相应的改进措施，确保改进目标的实现。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对角圆角矩形 15"/>
          <p:cNvSpPr/>
          <p:nvPr>
            <p:custDataLst>
              <p:tags r:id="rId18"/>
            </p:custDataLst>
          </p:nvPr>
        </p:nvSpPr>
        <p:spPr>
          <a:xfrm>
            <a:off x="754883" y="5004382"/>
            <a:ext cx="5113102" cy="1245339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0" name="对角圆角矩形 16"/>
          <p:cNvSpPr/>
          <p:nvPr>
            <p:custDataLst>
              <p:tags r:id="rId19"/>
            </p:custDataLst>
          </p:nvPr>
        </p:nvSpPr>
        <p:spPr>
          <a:xfrm>
            <a:off x="754883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2" name="直角三角形 17"/>
          <p:cNvSpPr/>
          <p:nvPr>
            <p:custDataLst>
              <p:tags r:id="rId20"/>
            </p:custDataLst>
          </p:nvPr>
        </p:nvSpPr>
        <p:spPr>
          <a:xfrm>
            <a:off x="1266977" y="4870736"/>
            <a:ext cx="77103" cy="12850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4" name="文本框 27"/>
          <p:cNvSpPr txBox="1"/>
          <p:nvPr>
            <p:custDataLst>
              <p:tags r:id="rId21"/>
            </p:custDataLst>
          </p:nvPr>
        </p:nvSpPr>
        <p:spPr>
          <a:xfrm>
            <a:off x="1300389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444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分析问题：对收集到的数据进行深入分析，找出问题的根本原因，为后续的改进措施提供依据。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6" name="对角圆角矩形 22"/>
          <p:cNvSpPr/>
          <p:nvPr>
            <p:custDataLst>
              <p:tags r:id="rId22"/>
            </p:custDataLst>
          </p:nvPr>
        </p:nvSpPr>
        <p:spPr>
          <a:xfrm>
            <a:off x="6317885" y="5004382"/>
            <a:ext cx="5113102" cy="1245339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8" name="对角圆角矩形 23"/>
          <p:cNvSpPr/>
          <p:nvPr>
            <p:custDataLst>
              <p:tags r:id="rId23"/>
            </p:custDataLst>
          </p:nvPr>
        </p:nvSpPr>
        <p:spPr>
          <a:xfrm>
            <a:off x="6317885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0" name="直角三角形 24"/>
          <p:cNvSpPr/>
          <p:nvPr>
            <p:custDataLst>
              <p:tags r:id="rId24"/>
            </p:custDataLst>
          </p:nvPr>
        </p:nvSpPr>
        <p:spPr>
          <a:xfrm>
            <a:off x="6829336" y="4870736"/>
            <a:ext cx="77103" cy="128505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2" name="文本框 25"/>
          <p:cNvSpPr txBox="1"/>
          <p:nvPr>
            <p:custDataLst>
              <p:tags r:id="rId25"/>
            </p:custDataLst>
          </p:nvPr>
        </p:nvSpPr>
        <p:spPr>
          <a:xfrm>
            <a:off x="6862748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监控和评估：对改进过程进行监控和评估，确保改进措施的有效性和可持续性。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4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分析现状问题</a:t>
            </a:r>
            <a:endParaRPr lang="zh-CN" altLang="en-US"/>
          </a:p>
        </p:txBody>
      </p:sp>
      <p:sp>
        <p:nvSpPr>
          <p:cNvPr id="1049548" name="圆角矩形 3"/>
          <p:cNvSpPr/>
          <p:nvPr>
            <p:custDataLst>
              <p:tags r:id="rId2"/>
            </p:custDataLst>
          </p:nvPr>
        </p:nvSpPr>
        <p:spPr>
          <a:xfrm rot="16200000">
            <a:off x="5702559" y="-2340097"/>
            <a:ext cx="780882" cy="104313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0" name="圆角矩形 4"/>
          <p:cNvSpPr/>
          <p:nvPr>
            <p:custDataLst>
              <p:tags r:id="rId3"/>
            </p:custDataLst>
          </p:nvPr>
        </p:nvSpPr>
        <p:spPr>
          <a:xfrm rot="16200000">
            <a:off x="556454" y="2806651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52" name="圆角矩形 5"/>
          <p:cNvSpPr/>
          <p:nvPr>
            <p:custDataLst>
              <p:tags r:id="rId4"/>
            </p:custDataLst>
          </p:nvPr>
        </p:nvSpPr>
        <p:spPr>
          <a:xfrm rot="16200000">
            <a:off x="5702559" y="-3334355"/>
            <a:ext cx="780882" cy="1043061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4" name="圆角矩形 6"/>
          <p:cNvSpPr/>
          <p:nvPr>
            <p:custDataLst>
              <p:tags r:id="rId5"/>
            </p:custDataLst>
          </p:nvPr>
        </p:nvSpPr>
        <p:spPr>
          <a:xfrm rot="16200000">
            <a:off x="556454" y="1811750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56" name="圆角矩形 11"/>
          <p:cNvSpPr/>
          <p:nvPr>
            <p:custDataLst>
              <p:tags r:id="rId6"/>
            </p:custDataLst>
          </p:nvPr>
        </p:nvSpPr>
        <p:spPr>
          <a:xfrm rot="16200000">
            <a:off x="5702559" y="-350938"/>
            <a:ext cx="780882" cy="104313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8" name="圆角矩形 12"/>
          <p:cNvSpPr/>
          <p:nvPr>
            <p:custDataLst>
              <p:tags r:id="rId7"/>
            </p:custDataLst>
          </p:nvPr>
        </p:nvSpPr>
        <p:spPr>
          <a:xfrm rot="16200000">
            <a:off x="556454" y="4795811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60" name="圆角矩形 9"/>
          <p:cNvSpPr/>
          <p:nvPr>
            <p:custDataLst>
              <p:tags r:id="rId8"/>
            </p:custDataLst>
          </p:nvPr>
        </p:nvSpPr>
        <p:spPr>
          <a:xfrm rot="16200000">
            <a:off x="5702559" y="-1345196"/>
            <a:ext cx="780882" cy="1043061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2" name="圆角矩形 10"/>
          <p:cNvSpPr/>
          <p:nvPr>
            <p:custDataLst>
              <p:tags r:id="rId9"/>
            </p:custDataLst>
          </p:nvPr>
        </p:nvSpPr>
        <p:spPr>
          <a:xfrm rot="16200000">
            <a:off x="556454" y="3800910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64" name="圆角矩形 7"/>
          <p:cNvSpPr/>
          <p:nvPr>
            <p:custDataLst>
              <p:tags r:id="rId10"/>
            </p:custDataLst>
          </p:nvPr>
        </p:nvSpPr>
        <p:spPr>
          <a:xfrm rot="16200000">
            <a:off x="5702559" y="642678"/>
            <a:ext cx="780882" cy="104313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6" name="圆角矩形 8"/>
          <p:cNvSpPr/>
          <p:nvPr>
            <p:custDataLst>
              <p:tags r:id="rId11"/>
            </p:custDataLst>
          </p:nvPr>
        </p:nvSpPr>
        <p:spPr>
          <a:xfrm rot="16200000">
            <a:off x="556454" y="5789426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68" name="文本框 14"/>
          <p:cNvSpPr txBox="1"/>
          <p:nvPr>
            <p:custDataLst>
              <p:tags r:id="rId12"/>
            </p:custDataLst>
          </p:nvPr>
        </p:nvSpPr>
        <p:spPr>
          <a:xfrm>
            <a:off x="1315483" y="5469361"/>
            <a:ext cx="9992637" cy="78023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制定改进措施：根据分析结果，制定相应的改进措施和计划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70" name="文本框 15"/>
          <p:cNvSpPr txBox="1"/>
          <p:nvPr>
            <p:custDataLst>
              <p:tags r:id="rId13"/>
            </p:custDataLst>
          </p:nvPr>
        </p:nvSpPr>
        <p:spPr>
          <a:xfrm>
            <a:off x="1316126" y="3479559"/>
            <a:ext cx="9992637" cy="78088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分析数据：对收集到的数据进行整理、分析和解释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72" name="文本框 16"/>
          <p:cNvSpPr txBox="1"/>
          <p:nvPr>
            <p:custDataLst>
              <p:tags r:id="rId14"/>
            </p:custDataLst>
          </p:nvPr>
        </p:nvSpPr>
        <p:spPr>
          <a:xfrm>
            <a:off x="1315483" y="4475103"/>
            <a:ext cx="9992637" cy="78023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确定原因：分析问题的根本原因，找出关键因素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74" name="文本框 17"/>
          <p:cNvSpPr txBox="1"/>
          <p:nvPr>
            <p:custDataLst>
              <p:tags r:id="rId15"/>
            </p:custDataLst>
          </p:nvPr>
        </p:nvSpPr>
        <p:spPr>
          <a:xfrm>
            <a:off x="1316126" y="1490400"/>
            <a:ext cx="9992637" cy="78088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识别并确定问题：明确问题的性质、范围和影响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76" name="文本框 18"/>
          <p:cNvSpPr txBox="1"/>
          <p:nvPr>
            <p:custDataLst>
              <p:tags r:id="rId16"/>
            </p:custDataLst>
          </p:nvPr>
        </p:nvSpPr>
        <p:spPr>
          <a:xfrm>
            <a:off x="1315483" y="2485944"/>
            <a:ext cx="9992637" cy="78023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收集数据：收集与问题相关的数据和信息</a:t>
            </a:r>
            <a:endParaRPr lang="zh-CN" altLang="en-US" sz="20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61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制定改进方案</a:t>
            </a:r>
            <a:endParaRPr lang="zh-CN" altLang="en-US"/>
          </a:p>
        </p:txBody>
      </p:sp>
      <p:sp>
        <p:nvSpPr>
          <p:cNvPr id="1049612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4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6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明确改进目标：根据质量问题的性质和严重程度，确定改进目标，包括提高产品质量、降低成本、提高生产效率等。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8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0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2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收集数据：收集与质量问题相关的数据，包括生产过程、产品检测、客户反馈等方面的数据。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4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6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8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6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分析问题原因：对收集到的数据进行深入分析，找出导致质量问题的根本原因，包括设备、材料、工艺、人员等方面的原因。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0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2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4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制定改进措施：根据问题原因，制定相应的改进措施，包括更换设备、调整工艺、培训人员等。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6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8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0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285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实施改进措施：将改进措施付诸实践，并对实施过程进行监控和调整，确保改进措施的有效性和可行性。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2" name="矩形 67"/>
          <p:cNvSpPr/>
          <p:nvPr>
            <p:custDataLst>
              <p:tags r:id="rId17"/>
            </p:custDataLst>
          </p:nvPr>
        </p:nvSpPr>
        <p:spPr>
          <a:xfrm>
            <a:off x="6659355" y="472306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4" name="矩形 68"/>
          <p:cNvSpPr/>
          <p:nvPr>
            <p:custDataLst>
              <p:tags r:id="rId18"/>
            </p:custDataLst>
          </p:nvPr>
        </p:nvSpPr>
        <p:spPr>
          <a:xfrm>
            <a:off x="6295041" y="472306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6" name="文本框 69"/>
          <p:cNvSpPr txBox="1"/>
          <p:nvPr>
            <p:custDataLst>
              <p:tags r:id="rId19"/>
            </p:custDataLst>
          </p:nvPr>
        </p:nvSpPr>
        <p:spPr>
          <a:xfrm>
            <a:off x="6847285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6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评估改进效果：对改进后的产品或过程进行评估，包括质量检测、生产效率、成本等方面的评估，以确定改进效果是否达到预期目标。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https://d.book118.com/128064041136006023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03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2_1"/>
  <p:tag name="KSO_WM_UNIT_INDEX" val="1_2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2_2"/>
  <p:tag name="KSO_WM_UNIT_INDEX" val="1_2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1_1"/>
  <p:tag name="KSO_WM_UNIT_INDEX" val="1_1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1_2"/>
  <p:tag name="KSO_WM_UNIT_INDEX" val="1_1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4_1"/>
  <p:tag name="KSO_WM_UNIT_INDEX" val="1_4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4_2"/>
  <p:tag name="KSO_WM_UNIT_INDEX" val="1_4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3_1"/>
  <p:tag name="KSO_WM_UNIT_INDEX" val="1_3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3_2"/>
  <p:tag name="KSO_WM_UNIT_INDEX" val="1_3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5_1"/>
  <p:tag name="KSO_WM_UNIT_INDEX" val="1_5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5_2"/>
  <p:tag name="KSO_WM_UNIT_INDEX" val="1_5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MiSans</vt:lpstr>
      <vt:lpstr>Wingdings</vt:lpstr>
      <vt:lpstr>Calibri Light</vt:lpstr>
      <vt:lpstr>微软雅黑</vt:lpstr>
      <vt:lpstr>Office Theme</vt:lpstr>
      <vt:lpstr>企业管理的质量改进方法</vt:lpstr>
      <vt:lpstr>目录</vt:lpstr>
      <vt:lpstr>单击添加章节标题</vt:lpstr>
      <vt:lpstr>质量改进的重要性</vt:lpstr>
      <vt:lpstr>提升产品质量</vt:lpstr>
      <vt:lpstr>增强企业竞争力</vt:lpstr>
      <vt:lpstr>满足客户需求</vt:lpstr>
      <vt:lpstr>质量改进的方法</vt:lpstr>
      <vt:lpstr>制定改进计划</vt:lpstr>
      <vt:lpstr>实施改进措施</vt:lpstr>
      <vt:lpstr>监控改进效果</vt:lpstr>
      <vt:lpstr>质量改进的步骤</vt:lpstr>
      <vt:lpstr>确定改进目标</vt:lpstr>
      <vt:lpstr>分析现状问题</vt:lpstr>
      <vt:lpstr>制定改进方案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2024-08-30T17:40:58.603</cp:lastPrinted>
  <dcterms:created xsi:type="dcterms:W3CDTF">2024-08-30T09:40:58Z</dcterms:created>
  <dcterms:modified xsi:type="dcterms:W3CDTF">2024-08-30T09:41:01Z</dcterms:modified>
</cp:coreProperties>
</file>