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7" r:id="rId19"/>
    <p:sldId id="309" r:id="rId20"/>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slide" Target="slides/slide18.xml" /><Relationship Id="rId21" Type="http://schemas.openxmlformats.org/officeDocument/2006/relationships/tags" Target="tags/tag1.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heme" Target="theme/theme1.xml" /><Relationship Id="rId25"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AAD19360-2E25-4B92-B8F4-D67C56771C9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DC342F5-BDCC-4770-AC01-155B686BE39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4E468E6E-9E04-40A5-9E9B-A1C0799654F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AA1AD1F6-68A0-40C9-AF4A-F56D8211BFA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33BE8C21-13F4-479E-A92A-6F974115B119}"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2A7564F3-76B0-451E-BD4F-0935B6264323}"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1C7444D0-1260-4008-B28F-426EB4A5A3AF}"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28E4C7C-FC9C-42A2-9FB6-F6F8448A18D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B6F6A38-8CF7-476C-9524-F1FC7566217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093FF68-0440-4217-850B-6989CDFE604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4B5D5B6-DEAB-48BB-9D51-0909FD5F73C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9.jpeg" /><Relationship Id="rId5"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11.jpeg" /><Relationship Id="rId4" Type="http://schemas.openxmlformats.org/officeDocument/2006/relationships/image" Target="../media/image12.jpeg" /><Relationship Id="rId5"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14.jpeg" /><Relationship Id="rId4" Type="http://schemas.openxmlformats.org/officeDocument/2006/relationships/image" Target="../media/image15.jpeg" /><Relationship Id="rId5"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6.jpeg" /><Relationship Id="rId3"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7.jpeg" /><Relationship Id="rId3" Type="http://schemas.openxmlformats.org/officeDocument/2006/relationships/image" Target="../media/image18.jpeg" /><Relationship Id="rId4" Type="http://schemas.openxmlformats.org/officeDocument/2006/relationships/image" Target="../media/image19.jpeg" /><Relationship Id="rId5" Type="http://schemas.openxmlformats.org/officeDocument/2006/relationships/image" Target="../media/image2.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0.jpeg" /><Relationship Id="rId3"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1.jpeg" /><Relationship Id="rId3"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2.jpeg" /><Relationship Id="rId3" Type="http://schemas.openxmlformats.org/officeDocument/2006/relationships/image" Target="../media/image2.jpe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3.jpeg" /><Relationship Id="rId3" Type="http://schemas.openxmlformats.org/officeDocument/2006/relationships/image" Target="../media/image2.jpe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4.jpeg" /><Relationship Id="rId3" Type="http://schemas.openxmlformats.org/officeDocument/2006/relationships/image" Target="../media/image2.jpe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12806701707100604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902208" y="1231392"/>
            <a:ext cx="4887796" cy="3079623"/>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alpha val="100000"/>
                  </a:schemeClr>
                </a:solidFill>
                <a:latin typeface="Microsoft Yahei"/>
                <a:ea typeface="Microsoft Yahei"/>
                <a:cs typeface="Microsoft Yahei"/>
              </a:rPr>
              <a:t>医院重点学科建设实施中的技术交流与推广</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97491" y="810388"/>
            <a:ext cx="5298183" cy="5298183"/>
          </a:xfrm>
          <a:prstGeom prst="ellipse">
            <a:avLst/>
          </a:prstGeom>
          <a:solidFill>
            <a:schemeClr val="accent1">
              <a:alpha val="14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938400" y="1451298"/>
            <a:ext cx="4016365" cy="401636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231235" y="2407957"/>
            <a:ext cx="3626990" cy="252374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7650" b="1">
                <a:solidFill>
                  <a:srgbClr val="FFFFFF">
                    <a:alpha val="100000"/>
                  </a:srgbClr>
                </a:solidFill>
                <a:latin typeface="Microsoft Yahei"/>
                <a:ea typeface="Microsoft Yahei"/>
                <a:cs typeface="Microsoft Yahei"/>
              </a:rPr>
              <a:t>目录</a:t>
            </a:r>
          </a:p>
        </p:txBody>
      </p:sp>
      <p:sp>
        <p:nvSpPr>
          <p:cNvPr id="5" name="TextBox 5"/>
          <p:cNvSpPr txBox="1"/>
          <p:nvPr/>
        </p:nvSpPr>
        <p:spPr>
          <a:xfrm>
            <a:off x="1401923" y="2066581"/>
            <a:ext cx="3089320" cy="104165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700">
                <a:solidFill>
                  <a:srgbClr val="FFFFFF">
                    <a:alpha val="100000"/>
                  </a:srgbClr>
                </a:solidFill>
                <a:latin typeface="Microsoft Yahei"/>
                <a:ea typeface="Microsoft Yahei"/>
                <a:cs typeface="Microsoft Yahei"/>
              </a:rPr>
              <a:t>contents</a:t>
            </a:r>
          </a:p>
        </p:txBody>
      </p:sp>
      <p:sp>
        <p:nvSpPr>
          <p:cNvPr id="6" name="TextBox 6"/>
          <p:cNvSpPr txBox="1"/>
          <p:nvPr/>
        </p:nvSpPr>
        <p:spPr>
          <a:xfrm>
            <a:off x="5922569" y="1019175"/>
            <a:ext cx="5810250" cy="481965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引言</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医院重点学科建设现状</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技术交流在重点学科建设中的作用</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技术交流的形式与内容</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技术推广在重点学科建设中的意义</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技术推广的形式与内容</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实施效果评价与持续改进</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总结与展望</a:t>
            </a:r>
          </a:p>
        </p:txBody>
      </p:sp>
      <p:sp>
        <p:nvSpPr>
          <p:cNvPr id="7" name="AutoShape 7"/>
          <p:cNvSpPr/>
          <p:nvPr/>
        </p:nvSpPr>
        <p:spPr>
          <a:xfrm>
            <a:off x="11307391"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1736478"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1346376" y="332232"/>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1307391"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1736478"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1346376" y="508550"/>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1307391"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1736478"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46376" y="684869"/>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534669" y="336865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b="1">
                <a:solidFill>
                  <a:schemeClr val="accent1">
                    <a:alpha val="100000"/>
                  </a:schemeClr>
                </a:solidFill>
                <a:latin typeface="Microsoft Yahei"/>
                <a:ea typeface="Microsoft Yahei"/>
                <a:cs typeface="Microsoft Yahei"/>
              </a:rPr>
              <a:t>引言</a:t>
            </a:r>
          </a:p>
        </p:txBody>
      </p:sp>
      <p:sp>
        <p:nvSpPr>
          <p:cNvPr id="3" name="TextBox 3"/>
          <p:cNvSpPr txBox="1"/>
          <p:nvPr/>
        </p:nvSpPr>
        <p:spPr>
          <a:xfrm>
            <a:off x="3106008" y="548979"/>
            <a:ext cx="5979984"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650" b="1">
                <a:solidFill>
                  <a:schemeClr val="lt1">
                    <a:alpha val="100000"/>
                  </a:schemeClr>
                </a:solidFill>
                <a:latin typeface="Microsoft Yahei"/>
                <a:ea typeface="Microsoft Yahei"/>
                <a:cs typeface="Microsoft Yahei"/>
              </a:rPr>
              <a:t>01</a:t>
            </a:r>
          </a:p>
        </p:txBody>
      </p:sp>
      <p:sp>
        <p:nvSpPr>
          <p:cNvPr id="4" name="TextBox 4"/>
          <p:cNvSpPr txBox="1"/>
          <p:nvPr/>
        </p:nvSpPr>
        <p:spPr>
          <a:xfrm>
            <a:off x="5392760" y="2020147"/>
            <a:ext cx="1612643" cy="4095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1500" b="1">
                <a:solidFill>
                  <a:schemeClr val="accent1">
                    <a:lumMod val="75000"/>
                    <a:alpha val="100000"/>
                  </a:schemeClr>
                </a:solidFill>
                <a:latin typeface="Microsoft Yahei"/>
                <a:ea typeface="Microsoft Yahei"/>
                <a:cs typeface="Microsoft Yahei"/>
              </a:rPr>
              <a:t>CATALOGUE</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通过技术交流与推广，促进先进医疗技术和经验的传播，提高医学科技水平。</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推动医学科技进步</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6667" r="16667"/>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提升医院综合实力</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6667" r="16667"/>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服务患者需求</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2500" r="12500"/>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重点学科建设是医院核心竞争力的重要组成部分，技术交流与推广有助于提升医院整体实力。</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引进和推广新技术、新方法，提高诊疗水平，更好地满足患者的医疗需求。</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目的和背景</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包括国内外学术会议、研讨会、专题讲座等形式的交流活动，以及专家学者之间的互访、合作研究等。</a:t>
            </a:r>
          </a:p>
        </p:txBody>
      </p:sp>
      <p:pic>
        <p:nvPicPr>
          <p:cNvPr id="6" name="Picture 6"/>
          <p:cNvPicPr>
            <a:picLocks noChangeAspect="1"/>
          </p:cNvPicPr>
          <p:nvPr/>
        </p:nvPicPr>
        <p:blipFill>
          <a:blip r:embed="rId2"/>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技术交流</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通过培训、示范、指导等方式，将新技术、新方法应用于临床实践中，提高医护人员的专业技能水平。</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技术推广</a:t>
            </a:r>
          </a:p>
        </p:txBody>
      </p:sp>
      <p:pic>
        <p:nvPicPr>
          <p:cNvPr id="10" name="Picture 10"/>
          <p:cNvPicPr>
            <a:picLocks noChangeAspect="1"/>
          </p:cNvPicPr>
          <p:nvPr/>
        </p:nvPicPr>
        <p:blipFill>
          <a:blip r:embed="rId3"/>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rcRect l="16667" r="16667"/>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对技术交流与推广活动的成果进行定期评估，总结经验教训，持续改进工作。</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实施效果评价</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汇报范围</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534669" y="336865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b="1">
                <a:solidFill>
                  <a:schemeClr val="accent1">
                    <a:alpha val="100000"/>
                  </a:schemeClr>
                </a:solidFill>
                <a:latin typeface="Microsoft Yahei"/>
                <a:ea typeface="Microsoft Yahei"/>
                <a:cs typeface="Microsoft Yahei"/>
              </a:rPr>
              <a:t>医院重点学科建设现状</a:t>
            </a:r>
          </a:p>
        </p:txBody>
      </p:sp>
      <p:sp>
        <p:nvSpPr>
          <p:cNvPr id="3" name="TextBox 3"/>
          <p:cNvSpPr txBox="1"/>
          <p:nvPr/>
        </p:nvSpPr>
        <p:spPr>
          <a:xfrm>
            <a:off x="3106008" y="548979"/>
            <a:ext cx="5979984"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650" b="1">
                <a:solidFill>
                  <a:schemeClr val="lt1">
                    <a:alpha val="100000"/>
                  </a:schemeClr>
                </a:solidFill>
                <a:latin typeface="Microsoft Yahei"/>
                <a:ea typeface="Microsoft Yahei"/>
                <a:cs typeface="Microsoft Yahei"/>
              </a:rPr>
              <a:t>02</a:t>
            </a:r>
          </a:p>
        </p:txBody>
      </p:sp>
      <p:sp>
        <p:nvSpPr>
          <p:cNvPr id="4" name="TextBox 4"/>
          <p:cNvSpPr txBox="1"/>
          <p:nvPr/>
        </p:nvSpPr>
        <p:spPr>
          <a:xfrm>
            <a:off x="5392760" y="2020147"/>
            <a:ext cx="1612643" cy="4095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1500" b="1">
                <a:solidFill>
                  <a:schemeClr val="accent1">
                    <a:lumMod val="75000"/>
                    <a:alpha val="100000"/>
                  </a:schemeClr>
                </a:solidFill>
                <a:latin typeface="Microsoft Yahei"/>
                <a:ea typeface="Microsoft Yahei"/>
                <a:cs typeface="Microsoft Yahei"/>
              </a:rPr>
              <a:t>CATALOGUE</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18426" b="18426"/>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18426" b="18426"/>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18426" b="18426"/>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学科设置与布局</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学科门类齐全</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医院重点学科涵盖了内科、外科、妇产科、儿科等多个医学领域，形成了完整的学科体系。</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重点突出</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针对地区疾病谱和医院自身优势，重点发展了一批特色鲜明、优势明显的学科，如心血管内科、神经外科等。</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学科交叉融合</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鼓励不同学科之间的交流与合作，通过交叉融合产生新的学科增长点，如生物医学工程、转化医学等。</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592974"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 name="AutoShape 3"/>
          <p:cNvSpPr/>
          <p:nvPr/>
        </p:nvSpPr>
        <p:spPr>
          <a:xfrm>
            <a:off x="4367942"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4" name="AutoShape 4"/>
          <p:cNvSpPr/>
          <p:nvPr/>
        </p:nvSpPr>
        <p:spPr>
          <a:xfrm>
            <a:off x="8133696"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5" name="AutoShape 5"/>
          <p:cNvSpPr/>
          <p:nvPr/>
        </p:nvSpPr>
        <p:spPr>
          <a:xfrm rot="-2700000" flipH="1" flipV="1">
            <a:off x="5274866"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583677"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人才结构合理</a:t>
            </a:r>
          </a:p>
        </p:txBody>
      </p:sp>
      <p:sp>
        <p:nvSpPr>
          <p:cNvPr id="7" name="TextBox 7"/>
          <p:cNvSpPr txBox="1"/>
          <p:nvPr/>
        </p:nvSpPr>
        <p:spPr>
          <a:xfrm>
            <a:off x="4613687"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医院重点学科的人才队伍结构合理，包括学科带头人、骨干医师、青年医师等，形成了良好的人才梯队。</a:t>
            </a:r>
          </a:p>
        </p:txBody>
      </p:sp>
      <p:sp>
        <p:nvSpPr>
          <p:cNvPr id="8" name="AutoShape 8"/>
          <p:cNvSpPr/>
          <p:nvPr/>
        </p:nvSpPr>
        <p:spPr>
          <a:xfrm>
            <a:off x="5818204"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rot="-2700000" flipH="1" flipV="1">
            <a:off x="1499898"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8710"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学术水平高</a:t>
            </a:r>
          </a:p>
        </p:txBody>
      </p:sp>
      <p:sp>
        <p:nvSpPr>
          <p:cNvPr id="11" name="TextBox 11"/>
          <p:cNvSpPr txBox="1"/>
          <p:nvPr/>
        </p:nvSpPr>
        <p:spPr>
          <a:xfrm>
            <a:off x="838719"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医院重点学科的带头人及团队成员具有较高的学术水平和丰富的临床经验，在各自领域具有较高的知名度和影响力。</a:t>
            </a:r>
          </a:p>
        </p:txBody>
      </p:sp>
      <p:sp>
        <p:nvSpPr>
          <p:cNvPr id="12" name="AutoShape 12"/>
          <p:cNvSpPr/>
          <p:nvPr/>
        </p:nvSpPr>
        <p:spPr>
          <a:xfrm>
            <a:off x="2043236"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rot="-2700000" flipH="1" flipV="1">
            <a:off x="9040620"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8349432"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团队协作紧密</a:t>
            </a:r>
          </a:p>
        </p:txBody>
      </p:sp>
      <p:sp>
        <p:nvSpPr>
          <p:cNvPr id="15" name="TextBox 15"/>
          <p:cNvSpPr txBox="1"/>
          <p:nvPr/>
        </p:nvSpPr>
        <p:spPr>
          <a:xfrm>
            <a:off x="8379441"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医院重点学科的团队成员之间协作紧密，具有良好的团队合作精神和创新意识，能够共同推动学科的发展。</a:t>
            </a:r>
          </a:p>
        </p:txBody>
      </p:sp>
      <p:sp>
        <p:nvSpPr>
          <p:cNvPr id="16" name="AutoShape 16"/>
          <p:cNvSpPr/>
          <p:nvPr/>
        </p:nvSpPr>
        <p:spPr>
          <a:xfrm>
            <a:off x="9583957"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7" name="Picture 17"/>
          <p:cNvPicPr>
            <a:picLocks noChangeAspect="1"/>
          </p:cNvPicPr>
          <p:nvPr/>
        </p:nvPicPr>
        <p:blipFill>
          <a:blip r:embed="rId2">
            <a:alphaModFix/>
          </a:blip>
          <a:srcRect l="16667" r="16667"/>
          <a:stretch>
            <a:fillRect/>
          </a:stretch>
        </p:blipFill>
        <p:spPr>
          <a:xfrm>
            <a:off x="1583319" y="1416742"/>
            <a:ext cx="1475427" cy="1475427"/>
          </a:xfrm>
          <a:prstGeom prst="ellipse">
            <a:avLst/>
          </a:prstGeom>
        </p:spPr>
      </p:pic>
      <p:pic>
        <p:nvPicPr>
          <p:cNvPr id="18" name="Picture 18"/>
          <p:cNvPicPr>
            <a:picLocks noChangeAspect="1"/>
          </p:cNvPicPr>
          <p:nvPr/>
        </p:nvPicPr>
        <p:blipFill>
          <a:blip r:embed="rId3">
            <a:alphaModFix/>
          </a:blip>
          <a:srcRect l="12500" r="12500"/>
          <a:stretch>
            <a:fillRect/>
          </a:stretch>
        </p:blipFill>
        <p:spPr>
          <a:xfrm>
            <a:off x="5358287" y="1416742"/>
            <a:ext cx="1475427" cy="1475427"/>
          </a:xfrm>
          <a:prstGeom prst="ellipse">
            <a:avLst/>
          </a:prstGeom>
        </p:spPr>
      </p:pic>
      <p:pic>
        <p:nvPicPr>
          <p:cNvPr id="19" name="Picture 19"/>
          <p:cNvPicPr>
            <a:picLocks noChangeAspect="1"/>
          </p:cNvPicPr>
          <p:nvPr/>
        </p:nvPicPr>
        <p:blipFill>
          <a:blip r:embed="rId4">
            <a:alphaModFix/>
          </a:blip>
          <a:stretch>
            <a:fillRect/>
          </a:stretch>
        </p:blipFill>
        <p:spPr>
          <a:xfrm>
            <a:off x="9121095" y="1416742"/>
            <a:ext cx="1475427" cy="1475427"/>
          </a:xfrm>
          <a:prstGeom prst="ellipse">
            <a:avLst/>
          </a:prstGeom>
        </p:spPr>
      </p:pic>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学科带头人与团队</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8958" r="18958"/>
          <a:stretch>
            <a:fillRect/>
          </a:stretch>
        </p:blipFill>
        <p:spPr>
          <a:xfrm>
            <a:off x="705128" y="1258733"/>
            <a:ext cx="5140491" cy="5140490"/>
          </a:xfrm>
          <a:prstGeom prst="roundRect">
            <a:avLst/>
          </a:prstGeom>
        </p:spPr>
      </p:pic>
      <p:sp>
        <p:nvSpPr>
          <p:cNvPr id="3" name="TextBox 3"/>
          <p:cNvSpPr txBox="1"/>
          <p:nvPr/>
        </p:nvSpPr>
        <p:spPr>
          <a:xfrm>
            <a:off x="6422466" y="1924848"/>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医院重点学科在科研方面取得了显著成果，包括国家级、省级科技奖励多项，发表高水平学术论文多篇，授权发明专利多项等。</a:t>
            </a:r>
          </a:p>
        </p:txBody>
      </p:sp>
      <p:sp>
        <p:nvSpPr>
          <p:cNvPr id="4" name="TextBox 4"/>
          <p:cNvSpPr txBox="1"/>
          <p:nvPr/>
        </p:nvSpPr>
        <p:spPr>
          <a:xfrm>
            <a:off x="6422466" y="1539657"/>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科研成果丰硕</a:t>
            </a:r>
          </a:p>
        </p:txBody>
      </p:sp>
      <p:sp>
        <p:nvSpPr>
          <p:cNvPr id="5" name="TextBox 5"/>
          <p:cNvSpPr txBox="1"/>
          <p:nvPr/>
        </p:nvSpPr>
        <p:spPr>
          <a:xfrm>
            <a:off x="6422466" y="3539953"/>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医院重点学科拥有完善的科研平台，包括实验室、研究中心等，为科研人员提供了良好的科研条件和环境。</a:t>
            </a:r>
          </a:p>
        </p:txBody>
      </p:sp>
      <p:sp>
        <p:nvSpPr>
          <p:cNvPr id="6" name="TextBox 6"/>
          <p:cNvSpPr txBox="1"/>
          <p:nvPr/>
        </p:nvSpPr>
        <p:spPr>
          <a:xfrm>
            <a:off x="6422466" y="319133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科研平台完善</a:t>
            </a:r>
          </a:p>
        </p:txBody>
      </p:sp>
      <p:sp>
        <p:nvSpPr>
          <p:cNvPr id="7" name="TextBox 7"/>
          <p:cNvSpPr txBox="1"/>
          <p:nvPr/>
        </p:nvSpPr>
        <p:spPr>
          <a:xfrm>
            <a:off x="6422466" y="5213997"/>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医院重点学科注重科研成果的转化应用，积极推动产学研合作，将科研成果应用于临床实践，提高了医疗水平和服务质量。</a:t>
            </a:r>
          </a:p>
        </p:txBody>
      </p:sp>
      <p:sp>
        <p:nvSpPr>
          <p:cNvPr id="8" name="TextBox 8"/>
          <p:cNvSpPr txBox="1"/>
          <p:nvPr/>
        </p:nvSpPr>
        <p:spPr>
          <a:xfrm>
            <a:off x="6422466" y="482355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科研成果转化应用</a:t>
            </a:r>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科研成果与转化</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534669" y="336865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b="1">
                <a:solidFill>
                  <a:schemeClr val="accent1">
                    <a:alpha val="100000"/>
                  </a:schemeClr>
                </a:solidFill>
                <a:latin typeface="Microsoft Yahei"/>
                <a:ea typeface="Microsoft Yahei"/>
                <a:cs typeface="Microsoft Yahei"/>
              </a:rPr>
              <a:t>技术交流在重点学科建设中的作用</a:t>
            </a:r>
          </a:p>
        </p:txBody>
      </p:sp>
      <p:sp>
        <p:nvSpPr>
          <p:cNvPr id="3" name="TextBox 3"/>
          <p:cNvSpPr txBox="1"/>
          <p:nvPr/>
        </p:nvSpPr>
        <p:spPr>
          <a:xfrm>
            <a:off x="3106008" y="548979"/>
            <a:ext cx="5979984"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650" b="1">
                <a:solidFill>
                  <a:schemeClr val="lt1">
                    <a:alpha val="100000"/>
                  </a:schemeClr>
                </a:solidFill>
                <a:latin typeface="Microsoft Yahei"/>
                <a:ea typeface="Microsoft Yahei"/>
                <a:cs typeface="Microsoft Yahei"/>
              </a:rPr>
              <a:t>03</a:t>
            </a:r>
          </a:p>
        </p:txBody>
      </p:sp>
      <p:sp>
        <p:nvSpPr>
          <p:cNvPr id="4" name="TextBox 4"/>
          <p:cNvSpPr txBox="1"/>
          <p:nvPr/>
        </p:nvSpPr>
        <p:spPr>
          <a:xfrm>
            <a:off x="5392760" y="2020147"/>
            <a:ext cx="1612643" cy="4095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1500" b="1">
                <a:solidFill>
                  <a:schemeClr val="accent1">
                    <a:lumMod val="75000"/>
                    <a:alpha val="100000"/>
                  </a:schemeClr>
                </a:solidFill>
                <a:latin typeface="Microsoft Yahei"/>
                <a:ea typeface="Microsoft Yahei"/>
                <a:cs typeface="Microsoft Yahei"/>
              </a:rPr>
              <a:t>CATALOGUE</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rot="-3859086" flipV="1">
            <a:off x="1527125" y="1469413"/>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2693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通过技术交流，医院可以了解其他学科的最新进展和技术，从而拓展本学科的视野和思路。</a:t>
            </a:r>
          </a:p>
        </p:txBody>
      </p:sp>
      <p:pic>
        <p:nvPicPr>
          <p:cNvPr id="4" name="Picture 4"/>
          <p:cNvPicPr>
            <a:picLocks noChangeAspect="1"/>
          </p:cNvPicPr>
          <p:nvPr/>
        </p:nvPicPr>
        <p:blipFill>
          <a:blip r:embed="rId2"/>
          <a:srcRect l="12500" r="12500"/>
          <a:stretch>
            <a:fillRect/>
          </a:stretch>
        </p:blipFill>
        <p:spPr>
          <a:xfrm>
            <a:off x="1602827" y="1536628"/>
            <a:ext cx="1898907" cy="1898907"/>
          </a:xfrm>
          <a:prstGeom prst="ellipse">
            <a:avLst/>
          </a:prstGeom>
        </p:spPr>
      </p:pic>
      <p:sp>
        <p:nvSpPr>
          <p:cNvPr id="5" name="AutoShape 5"/>
          <p:cNvSpPr/>
          <p:nvPr/>
        </p:nvSpPr>
        <p:spPr>
          <a:xfrm rot="-3859086" flipV="1">
            <a:off x="5041284" y="1457221"/>
            <a:ext cx="2109431" cy="2217572"/>
          </a:xfrm>
          <a:prstGeom prst="parallelogram">
            <a:avLst>
              <a:gd name="adj" fmla="val 54601"/>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6" name="Picture 6"/>
          <p:cNvPicPr>
            <a:picLocks noChangeAspect="1"/>
          </p:cNvPicPr>
          <p:nvPr/>
        </p:nvPicPr>
        <p:blipFill>
          <a:blip r:embed="rId3"/>
          <a:stretch>
            <a:fillRect/>
          </a:stretch>
        </p:blipFill>
        <p:spPr>
          <a:xfrm>
            <a:off x="5168347" y="1536628"/>
            <a:ext cx="1898907" cy="1898907"/>
          </a:xfrm>
          <a:prstGeom prst="ellipse">
            <a:avLst/>
          </a:prstGeom>
        </p:spPr>
      </p:pic>
      <p:sp>
        <p:nvSpPr>
          <p:cNvPr id="7" name="AutoShape 7"/>
          <p:cNvSpPr/>
          <p:nvPr/>
        </p:nvSpPr>
        <p:spPr>
          <a:xfrm rot="-3859086" flipV="1">
            <a:off x="8711366" y="1419290"/>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4"/>
          <a:stretch>
            <a:fillRect/>
          </a:stretch>
        </p:blipFill>
        <p:spPr>
          <a:xfrm>
            <a:off x="8871767" y="1536628"/>
            <a:ext cx="1898907" cy="1898907"/>
          </a:xfrm>
          <a:prstGeom prst="ellipse">
            <a:avLst/>
          </a:prstGeom>
        </p:spPr>
      </p:pic>
      <p:sp>
        <p:nvSpPr>
          <p:cNvPr id="9" name="TextBox 9"/>
          <p:cNvSpPr txBox="1"/>
          <p:nvPr/>
        </p:nvSpPr>
        <p:spPr>
          <a:xfrm>
            <a:off x="1066381" y="3766355"/>
            <a:ext cx="297180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拓展学科视野</a:t>
            </a:r>
          </a:p>
        </p:txBody>
      </p:sp>
      <p:grpSp>
        <p:nvGrpSpPr>
          <p:cNvPr id="10" name="Group 10"/>
          <p:cNvGrpSpPr/>
          <p:nvPr/>
        </p:nvGrpSpPr>
        <p:grpSpPr>
          <a:xfrm>
            <a:off x="1226739" y="4350852"/>
            <a:ext cx="2651083" cy="97536"/>
            <a:chOff x="1226739" y="4350852"/>
            <a:chExt cx="2651083" cy="97536"/>
          </a:xfrm>
        </p:grpSpPr>
        <p:cxnSp>
          <p:nvCxnSpPr>
            <p:cNvPr id="11" name="Connector 11"/>
            <p:cNvCxnSpPr/>
            <p:nvPr/>
          </p:nvCxnSpPr>
          <p:spPr>
            <a:xfrm flipV="1">
              <a:off x="1287927"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2" name="AutoShape 12"/>
            <p:cNvSpPr/>
            <p:nvPr/>
          </p:nvSpPr>
          <p:spPr>
            <a:xfrm>
              <a:off x="122673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78028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4" name="TextBox 14"/>
          <p:cNvSpPr txBox="1"/>
          <p:nvPr/>
        </p:nvSpPr>
        <p:spPr>
          <a:xfrm>
            <a:off x="4892456"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技术交流可以促进不同学科之间的交叉融合，形成新的学科生长点和研究方向。</a:t>
            </a:r>
          </a:p>
        </p:txBody>
      </p:sp>
      <p:sp>
        <p:nvSpPr>
          <p:cNvPr id="15" name="TextBox 15"/>
          <p:cNvSpPr txBox="1"/>
          <p:nvPr/>
        </p:nvSpPr>
        <p:spPr>
          <a:xfrm>
            <a:off x="4641426" y="3746205"/>
            <a:ext cx="295275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促进学科交叉</a:t>
            </a:r>
          </a:p>
        </p:txBody>
      </p:sp>
      <p:grpSp>
        <p:nvGrpSpPr>
          <p:cNvPr id="16" name="Group 16"/>
          <p:cNvGrpSpPr/>
          <p:nvPr/>
        </p:nvGrpSpPr>
        <p:grpSpPr>
          <a:xfrm>
            <a:off x="4792260" y="4350852"/>
            <a:ext cx="2651083" cy="97536"/>
            <a:chOff x="4792260" y="4350852"/>
            <a:chExt cx="2651083" cy="97536"/>
          </a:xfrm>
        </p:grpSpPr>
        <p:cxnSp>
          <p:nvCxnSpPr>
            <p:cNvPr id="17" name="Connector 17"/>
            <p:cNvCxnSpPr/>
            <p:nvPr/>
          </p:nvCxnSpPr>
          <p:spPr>
            <a:xfrm flipV="1">
              <a:off x="4853447" y="4399620"/>
              <a:ext cx="2492359" cy="4740"/>
            </a:xfrm>
            <a:prstGeom prst="line">
              <a:avLst/>
            </a:prstGeom>
            <a:ln w="9525">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8" name="AutoShape 18"/>
            <p:cNvSpPr/>
            <p:nvPr/>
          </p:nvSpPr>
          <p:spPr>
            <a:xfrm>
              <a:off x="4792260"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345807"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0" name="TextBox 20"/>
          <p:cNvSpPr txBox="1"/>
          <p:nvPr/>
        </p:nvSpPr>
        <p:spPr>
          <a:xfrm>
            <a:off x="859587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通过技术交流，不同学科之间可以加强合作，共同解决医学难题，提高诊疗水平。</a:t>
            </a:r>
          </a:p>
        </p:txBody>
      </p:sp>
      <p:sp>
        <p:nvSpPr>
          <p:cNvPr id="21" name="TextBox 21"/>
          <p:cNvSpPr txBox="1"/>
          <p:nvPr/>
        </p:nvSpPr>
        <p:spPr>
          <a:xfrm>
            <a:off x="8311508" y="3746205"/>
            <a:ext cx="3019425"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加强学科合作</a:t>
            </a:r>
          </a:p>
        </p:txBody>
      </p:sp>
      <p:grpSp>
        <p:nvGrpSpPr>
          <p:cNvPr id="22" name="Group 22"/>
          <p:cNvGrpSpPr/>
          <p:nvPr/>
        </p:nvGrpSpPr>
        <p:grpSpPr>
          <a:xfrm>
            <a:off x="8495679" y="4350852"/>
            <a:ext cx="2651083" cy="97536"/>
            <a:chOff x="8495679" y="4350852"/>
            <a:chExt cx="2651083" cy="97536"/>
          </a:xfrm>
        </p:grpSpPr>
        <p:cxnSp>
          <p:nvCxnSpPr>
            <p:cNvPr id="23" name="Connector 23"/>
            <p:cNvCxnSpPr/>
            <p:nvPr/>
          </p:nvCxnSpPr>
          <p:spPr>
            <a:xfrm flipV="1">
              <a:off x="8556866"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24" name="AutoShape 24"/>
            <p:cNvSpPr/>
            <p:nvPr/>
          </p:nvSpPr>
          <p:spPr>
            <a:xfrm>
              <a:off x="849567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1104922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促进学科交叉融合</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5982796" y="3116804"/>
            <a:ext cx="5783287" cy="1160526"/>
            <a:chOff x="5982796" y="3116804"/>
            <a:chExt cx="5783287" cy="1160526"/>
          </a:xfrm>
        </p:grpSpPr>
        <p:sp>
          <p:nvSpPr>
            <p:cNvPr id="3" name="TextBox 3"/>
            <p:cNvSpPr txBox="1"/>
            <p:nvPr/>
          </p:nvSpPr>
          <p:spPr>
            <a:xfrm>
              <a:off x="5982796" y="31168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激发创新思维</a:t>
              </a:r>
            </a:p>
          </p:txBody>
        </p:sp>
        <p:sp>
          <p:nvSpPr>
            <p:cNvPr id="4" name="TextBox 4"/>
            <p:cNvSpPr txBox="1"/>
            <p:nvPr/>
          </p:nvSpPr>
          <p:spPr>
            <a:xfrm>
              <a:off x="5982796" y="35751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通过技术交流，医院可以了解最新的科研思路和方法，从而激发科研人员的创新思维。</a:t>
              </a:r>
            </a:p>
          </p:txBody>
        </p:sp>
      </p:grpSp>
      <p:grpSp>
        <p:nvGrpSpPr>
          <p:cNvPr id="5" name="Group 5"/>
          <p:cNvGrpSpPr/>
          <p:nvPr/>
        </p:nvGrpSpPr>
        <p:grpSpPr>
          <a:xfrm>
            <a:off x="5982796" y="4769459"/>
            <a:ext cx="5783287" cy="1160526"/>
            <a:chOff x="5982796" y="4769459"/>
            <a:chExt cx="5783287" cy="1160526"/>
          </a:xfrm>
        </p:grpSpPr>
        <p:sp>
          <p:nvSpPr>
            <p:cNvPr id="6" name="TextBox 6"/>
            <p:cNvSpPr txBox="1"/>
            <p:nvPr/>
          </p:nvSpPr>
          <p:spPr>
            <a:xfrm>
              <a:off x="5982796" y="476945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促进科研成果产出</a:t>
              </a:r>
            </a:p>
          </p:txBody>
        </p:sp>
        <p:sp>
          <p:nvSpPr>
            <p:cNvPr id="7" name="TextBox 7"/>
            <p:cNvSpPr txBox="1"/>
            <p:nvPr/>
          </p:nvSpPr>
          <p:spPr>
            <a:xfrm>
              <a:off x="5982796" y="5227802"/>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技术交流可以促进科研成果的产出和转化，推动医院的科研进步和学科发展。</a:t>
              </a:r>
            </a:p>
          </p:txBody>
        </p:sp>
      </p:grpSp>
      <p:sp>
        <p:nvSpPr>
          <p:cNvPr id="8" name="TextBox 8"/>
          <p:cNvSpPr txBox="1"/>
          <p:nvPr/>
        </p:nvSpPr>
        <p:spPr>
          <a:xfrm>
            <a:off x="5982796" y="146816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引入新技术和新方法</a:t>
            </a:r>
          </a:p>
        </p:txBody>
      </p:sp>
      <p:sp>
        <p:nvSpPr>
          <p:cNvPr id="9" name="TextBox 9"/>
          <p:cNvSpPr txBox="1"/>
          <p:nvPr/>
        </p:nvSpPr>
        <p:spPr>
          <a:xfrm>
            <a:off x="5982796" y="1926506"/>
            <a:ext cx="570087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技术交流可以为医院引入新的科研技术和方法，提高科研水平和创新能力。</a:t>
            </a:r>
          </a:p>
        </p:txBody>
      </p:sp>
      <p:pic>
        <p:nvPicPr>
          <p:cNvPr id="10" name="Picture 10"/>
          <p:cNvPicPr>
            <a:picLocks noChangeAspect="1"/>
          </p:cNvPicPr>
          <p:nvPr/>
        </p:nvPicPr>
        <p:blipFill>
          <a:blip r:embed="rId2"/>
          <a:srcRect l="16667" r="16667"/>
          <a:stretch>
            <a:fillRect/>
          </a:stretch>
        </p:blipFill>
        <p:spPr>
          <a:xfrm>
            <a:off x="869006" y="1293634"/>
            <a:ext cx="4563024" cy="4563025"/>
          </a:xfrm>
          <a:prstGeom prst="diamond">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提升科研创新能力</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63829" y="1628258"/>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4345" y="2028557"/>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通过技术交流，医院可以加速科研成果的转化和应用，提高医疗服务的水平和质量。</a:t>
            </a:r>
          </a:p>
        </p:txBody>
      </p:sp>
      <p:sp>
        <p:nvSpPr>
          <p:cNvPr id="4" name="TextBox 4"/>
          <p:cNvSpPr txBox="1"/>
          <p:nvPr/>
        </p:nvSpPr>
        <p:spPr>
          <a:xfrm>
            <a:off x="994345" y="1509487"/>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加速成果转化</a:t>
            </a:r>
          </a:p>
        </p:txBody>
      </p:sp>
      <p:pic>
        <p:nvPicPr>
          <p:cNvPr id="5" name="Picture 5"/>
          <p:cNvPicPr>
            <a:picLocks noChangeAspect="1"/>
          </p:cNvPicPr>
          <p:nvPr/>
        </p:nvPicPr>
        <p:blipFill>
          <a:blip r:embed="rId2"/>
          <a:srcRect l="16667" r="16667"/>
          <a:stretch>
            <a:fillRect/>
          </a:stretch>
        </p:blipFill>
        <p:spPr>
          <a:xfrm>
            <a:off x="6096000" y="1153983"/>
            <a:ext cx="5194483" cy="5194482"/>
          </a:xfrm>
          <a:prstGeom prst="ellipse">
            <a:avLst/>
          </a:prstGeom>
        </p:spPr>
      </p:pic>
      <p:sp>
        <p:nvSpPr>
          <p:cNvPr id="6" name="TextBox 6"/>
          <p:cNvSpPr txBox="1"/>
          <p:nvPr/>
        </p:nvSpPr>
        <p:spPr>
          <a:xfrm>
            <a:off x="994345" y="3637901"/>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技术交流可以促进医院之间的技术转移和合作，推动先进技术的普及和应用。</a:t>
            </a:r>
          </a:p>
        </p:txBody>
      </p:sp>
      <p:sp>
        <p:nvSpPr>
          <p:cNvPr id="7" name="TextBox 7"/>
          <p:cNvSpPr txBox="1"/>
          <p:nvPr/>
        </p:nvSpPr>
        <p:spPr>
          <a:xfrm>
            <a:off x="994345" y="3118831"/>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促进技术转移</a:t>
            </a:r>
          </a:p>
        </p:txBody>
      </p:sp>
      <p:sp>
        <p:nvSpPr>
          <p:cNvPr id="8" name="TextBox 8"/>
          <p:cNvSpPr txBox="1"/>
          <p:nvPr/>
        </p:nvSpPr>
        <p:spPr>
          <a:xfrm>
            <a:off x="994345" y="5274339"/>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通过技术交流，医院可以加强技术的推广和普及，提高医疗技术的整体水平和社会效益。</a:t>
            </a:r>
          </a:p>
        </p:txBody>
      </p:sp>
      <p:sp>
        <p:nvSpPr>
          <p:cNvPr id="9" name="TextBox 9"/>
          <p:cNvSpPr txBox="1"/>
          <p:nvPr/>
        </p:nvSpPr>
        <p:spPr>
          <a:xfrm>
            <a:off x="994345" y="4755268"/>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加强技术推广</a:t>
            </a:r>
          </a:p>
        </p:txBody>
      </p:sp>
      <p:sp>
        <p:nvSpPr>
          <p:cNvPr id="10" name="AutoShape 10"/>
          <p:cNvSpPr/>
          <p:nvPr/>
        </p:nvSpPr>
        <p:spPr>
          <a:xfrm>
            <a:off x="763829" y="3237602"/>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63829" y="4874039"/>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推动成果转化应用</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534669" y="336865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b="1">
                <a:solidFill>
                  <a:schemeClr val="accent1">
                    <a:alpha val="100000"/>
                  </a:schemeClr>
                </a:solidFill>
                <a:latin typeface="Microsoft Yahei"/>
                <a:ea typeface="Microsoft Yahei"/>
                <a:cs typeface="Microsoft Yahei"/>
              </a:rPr>
              <a:t>技术交流的形式与内容</a:t>
            </a:r>
          </a:p>
        </p:txBody>
      </p:sp>
      <p:sp>
        <p:nvSpPr>
          <p:cNvPr id="3" name="TextBox 3"/>
          <p:cNvSpPr txBox="1"/>
          <p:nvPr/>
        </p:nvSpPr>
        <p:spPr>
          <a:xfrm>
            <a:off x="3106008" y="548979"/>
            <a:ext cx="5979984"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650" b="1">
                <a:solidFill>
                  <a:schemeClr val="lt1">
                    <a:alpha val="100000"/>
                  </a:schemeClr>
                </a:solidFill>
                <a:latin typeface="Microsoft Yahei"/>
                <a:ea typeface="Microsoft Yahei"/>
                <a:cs typeface="Microsoft Yahei"/>
              </a:rPr>
              <a:t>04</a:t>
            </a:r>
          </a:p>
        </p:txBody>
      </p:sp>
      <p:sp>
        <p:nvSpPr>
          <p:cNvPr id="4" name="TextBox 4"/>
          <p:cNvSpPr txBox="1"/>
          <p:nvPr/>
        </p:nvSpPr>
        <p:spPr>
          <a:xfrm>
            <a:off x="5392760" y="2020147"/>
            <a:ext cx="1612643" cy="4095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1500" b="1">
                <a:solidFill>
                  <a:schemeClr val="accent1">
                    <a:lumMod val="75000"/>
                    <a:alpha val="100000"/>
                  </a:schemeClr>
                </a:solidFill>
                <a:latin typeface="Microsoft Yahei"/>
                <a:ea typeface="Microsoft Yahei"/>
                <a:cs typeface="Microsoft Yahei"/>
              </a:rPr>
              <a:t>CATALOGUE</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专题研讨会</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针对特定问题或技术难题，组织专题研讨会，邀请专家进行深入探讨和交流。</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国际学术会议</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参加国际学术会议，与国际同行交流最新研究成果和进展，提高学科国际影响力。</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国内学术会议</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积极参加国内各类学术会议，与国内同行分享经验和技术成果，推动学科发展。</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学术会议与研讨会</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454963" y="1569535"/>
            <a:ext cx="4219249" cy="4219249"/>
          </a:xfrm>
          <a:prstGeom prst="ellipse">
            <a:avLst/>
          </a:prstGeom>
        </p:spPr>
      </p:pic>
      <p:grpSp>
        <p:nvGrpSpPr>
          <p:cNvPr id="3" name="Group 3"/>
          <p:cNvGrpSpPr/>
          <p:nvPr/>
        </p:nvGrpSpPr>
        <p:grpSpPr>
          <a:xfrm>
            <a:off x="5163133" y="1294832"/>
            <a:ext cx="6264882" cy="1468186"/>
            <a:chOff x="5163133" y="1294832"/>
            <a:chExt cx="6264882" cy="1468186"/>
          </a:xfrm>
        </p:grpSpPr>
        <p:sp>
          <p:nvSpPr>
            <p:cNvPr id="4" name="AutoShape 4"/>
            <p:cNvSpPr/>
            <p:nvPr/>
          </p:nvSpPr>
          <p:spPr>
            <a:xfrm>
              <a:off x="5328795" y="1294832"/>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5632910" y="1424361"/>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国际合作项目</a:t>
              </a:r>
            </a:p>
          </p:txBody>
        </p:sp>
        <p:sp>
          <p:nvSpPr>
            <p:cNvPr id="6" name="TextBox 6"/>
            <p:cNvSpPr txBox="1"/>
            <p:nvPr/>
          </p:nvSpPr>
          <p:spPr>
            <a:xfrm>
              <a:off x="5632910" y="1910708"/>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与国际知名医疗机构或科研团队建立合作关系，共同开展研究项目，提升学科研究水平。</a:t>
              </a:r>
            </a:p>
          </p:txBody>
        </p:sp>
        <p:sp>
          <p:nvSpPr>
            <p:cNvPr id="7" name="AutoShape 7"/>
            <p:cNvSpPr/>
            <p:nvPr/>
          </p:nvSpPr>
          <p:spPr>
            <a:xfrm>
              <a:off x="5163133" y="1294832"/>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5163133" y="2945066"/>
            <a:ext cx="6264882" cy="1468186"/>
            <a:chOff x="5163133" y="2945066"/>
            <a:chExt cx="6264882" cy="1468186"/>
          </a:xfrm>
        </p:grpSpPr>
        <p:sp>
          <p:nvSpPr>
            <p:cNvPr id="9" name="AutoShape 9"/>
            <p:cNvSpPr/>
            <p:nvPr/>
          </p:nvSpPr>
          <p:spPr>
            <a:xfrm>
              <a:off x="5328795" y="2945066"/>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5632910" y="3074595"/>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国内合作项目</a:t>
              </a:r>
            </a:p>
          </p:txBody>
        </p:sp>
        <p:sp>
          <p:nvSpPr>
            <p:cNvPr id="11" name="TextBox 11"/>
            <p:cNvSpPr txBox="1"/>
            <p:nvPr/>
          </p:nvSpPr>
          <p:spPr>
            <a:xfrm>
              <a:off x="5632910" y="3560941"/>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与国内其他医疗机构、高校或科研机构合作，共同承担国家级或省级重点科研项目。</a:t>
              </a:r>
            </a:p>
          </p:txBody>
        </p:sp>
        <p:sp>
          <p:nvSpPr>
            <p:cNvPr id="12" name="AutoShape 12"/>
            <p:cNvSpPr/>
            <p:nvPr/>
          </p:nvSpPr>
          <p:spPr>
            <a:xfrm>
              <a:off x="5163133" y="2945066"/>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5163133" y="4595300"/>
            <a:ext cx="6264882" cy="1468186"/>
            <a:chOff x="5163133" y="4595300"/>
            <a:chExt cx="6264882" cy="1468186"/>
          </a:xfrm>
        </p:grpSpPr>
        <p:sp>
          <p:nvSpPr>
            <p:cNvPr id="14" name="AutoShape 14"/>
            <p:cNvSpPr/>
            <p:nvPr/>
          </p:nvSpPr>
          <p:spPr>
            <a:xfrm>
              <a:off x="5328795" y="4595300"/>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5632910" y="4724828"/>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多学科协作</a:t>
              </a:r>
            </a:p>
          </p:txBody>
        </p:sp>
        <p:sp>
          <p:nvSpPr>
            <p:cNvPr id="16" name="TextBox 16"/>
            <p:cNvSpPr txBox="1"/>
            <p:nvPr/>
          </p:nvSpPr>
          <p:spPr>
            <a:xfrm>
              <a:off x="5632910" y="5211175"/>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打破学科壁垒，与其他相关学科进行协作，共同解决复杂医学问题。</a:t>
              </a:r>
            </a:p>
          </p:txBody>
        </p:sp>
        <p:sp>
          <p:nvSpPr>
            <p:cNvPr id="17" name="AutoShape 17"/>
            <p:cNvSpPr/>
            <p:nvPr/>
          </p:nvSpPr>
          <p:spPr>
            <a:xfrm>
              <a:off x="5163133" y="4595300"/>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合作研究与项目协作</a:t>
              </a:r>
            </a:p>
          </p:txBody>
        </p:sp>
      </p:gr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150141" y="2021983"/>
            <a:ext cx="3939528" cy="3939528"/>
          </a:xfrm>
          <a:prstGeom prst="ellipse">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54963" y="2034175"/>
            <a:ext cx="5826389"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鼓励学者进行互访，深入了解对方的研究领域和技术特色，促进学术交流和合作。</a:t>
            </a:r>
          </a:p>
        </p:txBody>
      </p:sp>
      <p:sp>
        <p:nvSpPr>
          <p:cNvPr id="4" name="TextBox 4"/>
          <p:cNvSpPr txBox="1"/>
          <p:nvPr/>
        </p:nvSpPr>
        <p:spPr>
          <a:xfrm>
            <a:off x="454963" y="1575832"/>
            <a:ext cx="2703493" cy="3632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025" b="1">
                <a:solidFill>
                  <a:schemeClr val="accent1">
                    <a:alpha val="100000"/>
                  </a:schemeClr>
                </a:solidFill>
                <a:latin typeface="Microsoft Yahei"/>
                <a:ea typeface="Microsoft Yahei"/>
                <a:cs typeface="Microsoft Yahei"/>
              </a:rPr>
              <a:t>学者互访</a:t>
            </a:r>
          </a:p>
        </p:txBody>
      </p:sp>
      <p:sp>
        <p:nvSpPr>
          <p:cNvPr id="5" name="TextBox 5"/>
          <p:cNvSpPr txBox="1"/>
          <p:nvPr/>
        </p:nvSpPr>
        <p:spPr>
          <a:xfrm>
            <a:off x="454963" y="3530045"/>
            <a:ext cx="5826389"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选派医生到国内外知名医疗机构进修学习，引进先进技术和管理经验。</a:t>
            </a:r>
          </a:p>
        </p:txBody>
      </p:sp>
      <p:sp>
        <p:nvSpPr>
          <p:cNvPr id="6" name="TextBox 6"/>
          <p:cNvSpPr txBox="1"/>
          <p:nvPr/>
        </p:nvSpPr>
        <p:spPr>
          <a:xfrm>
            <a:off x="454963" y="3071702"/>
            <a:ext cx="2703493" cy="3632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025" b="1">
                <a:solidFill>
                  <a:schemeClr val="accent1">
                    <a:alpha val="100000"/>
                  </a:schemeClr>
                </a:solidFill>
                <a:latin typeface="Microsoft Yahei"/>
                <a:ea typeface="Microsoft Yahei"/>
                <a:cs typeface="Microsoft Yahei"/>
              </a:rPr>
              <a:t>医生进修</a:t>
            </a:r>
          </a:p>
        </p:txBody>
      </p:sp>
      <p:sp>
        <p:nvSpPr>
          <p:cNvPr id="7" name="TextBox 7"/>
          <p:cNvSpPr txBox="1"/>
          <p:nvPr/>
        </p:nvSpPr>
        <p:spPr>
          <a:xfrm>
            <a:off x="454963" y="5118981"/>
            <a:ext cx="60183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定期组织技术培训和技能竞赛，提高医护人员的专业技能和服务水平。</a:t>
            </a:r>
          </a:p>
        </p:txBody>
      </p:sp>
      <p:sp>
        <p:nvSpPr>
          <p:cNvPr id="8" name="TextBox 8"/>
          <p:cNvSpPr txBox="1"/>
          <p:nvPr/>
        </p:nvSpPr>
        <p:spPr>
          <a:xfrm>
            <a:off x="454963" y="4660638"/>
            <a:ext cx="2703493" cy="3632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025" b="1">
                <a:solidFill>
                  <a:schemeClr val="accent1">
                    <a:alpha val="100000"/>
                  </a:schemeClr>
                </a:solidFill>
                <a:latin typeface="Microsoft Yahei"/>
                <a:ea typeface="Microsoft Yahei"/>
                <a:cs typeface="Microsoft Yahei"/>
              </a:rPr>
              <a:t>技术培训</a:t>
            </a:r>
          </a:p>
        </p:txBody>
      </p:sp>
      <p:pic>
        <p:nvPicPr>
          <p:cNvPr id="9" name="Picture 9"/>
          <p:cNvPicPr>
            <a:picLocks noChangeAspect="1"/>
          </p:cNvPicPr>
          <p:nvPr/>
        </p:nvPicPr>
        <p:blipFill>
          <a:blip r:embed="rId2"/>
          <a:stretch>
            <a:fillRect/>
          </a:stretch>
        </p:blipFill>
        <p:spPr>
          <a:xfrm>
            <a:off x="7676035" y="2524948"/>
            <a:ext cx="2887741" cy="2887741"/>
          </a:xfrm>
          <a:prstGeom prst="ellipse">
            <a:avLst/>
          </a:prstGeom>
        </p:spPr>
      </p:pic>
      <p:sp>
        <p:nvSpPr>
          <p:cNvPr id="10" name="AutoShape 10"/>
          <p:cNvSpPr/>
          <p:nvPr/>
        </p:nvSpPr>
        <p:spPr>
          <a:xfrm>
            <a:off x="8663168" y="1482987"/>
            <a:ext cx="913476" cy="91347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921648" y="4618441"/>
            <a:ext cx="913476" cy="91347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0386775" y="4618441"/>
            <a:ext cx="913476" cy="91347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8906663" y="1691796"/>
            <a:ext cx="426486" cy="426486"/>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10639092" y="4837698"/>
            <a:ext cx="426194" cy="426194"/>
          </a:xfrm>
          <a:custGeom>
            <a:rect l="l" t="t" r="r" b="b"/>
            <a:pathLst>
              <a:path w="304800" h="304800">
                <a:moveTo>
                  <a:pt x="152400" y="190500"/>
                </a:moveTo>
                <a:cubicBezTo>
                  <a:pt x="152400" y="169459"/>
                  <a:pt x="169459" y="152400"/>
                  <a:pt x="190500" y="152400"/>
                </a:cubicBezTo>
                <a:cubicBezTo>
                  <a:pt x="211541" y="152400"/>
                  <a:pt x="228600" y="169459"/>
                  <a:pt x="228600" y="190500"/>
                </a:cubicBezTo>
                <a:cubicBezTo>
                  <a:pt x="228600" y="211541"/>
                  <a:pt x="211541" y="228600"/>
                  <a:pt x="190500" y="228600"/>
                </a:cubicBezTo>
                <a:cubicBezTo>
                  <a:pt x="169459" y="228600"/>
                  <a:pt x="152400" y="211541"/>
                  <a:pt x="152400" y="190500"/>
                </a:cubicBezTo>
                <a:close/>
                <a:moveTo>
                  <a:pt x="266700" y="76200"/>
                </a:moveTo>
                <a:lnTo>
                  <a:pt x="235372" y="12925"/>
                </a:lnTo>
                <a:cubicBezTo>
                  <a:pt x="232801" y="5410"/>
                  <a:pt x="225695" y="0"/>
                  <a:pt x="217284" y="0"/>
                </a:cubicBezTo>
                <a:lnTo>
                  <a:pt x="164973" y="0"/>
                </a:lnTo>
                <a:cubicBezTo>
                  <a:pt x="156467" y="0"/>
                  <a:pt x="149295" y="5544"/>
                  <a:pt x="146837" y="13192"/>
                </a:cubicBezTo>
                <a:lnTo>
                  <a:pt x="114338" y="76200"/>
                </a:lnTo>
                <a:lnTo>
                  <a:pt x="38100" y="76200"/>
                </a:lnTo>
                <a:cubicBezTo>
                  <a:pt x="17059" y="76200"/>
                  <a:pt x="0" y="93259"/>
                  <a:pt x="0" y="114300"/>
                </a:cubicBezTo>
                <a:lnTo>
                  <a:pt x="0" y="304800"/>
                </a:lnTo>
                <a:lnTo>
                  <a:pt x="304800" y="304800"/>
                </a:lnTo>
                <a:lnTo>
                  <a:pt x="304800" y="114300"/>
                </a:lnTo>
                <a:cubicBezTo>
                  <a:pt x="304800" y="93259"/>
                  <a:pt x="287760" y="76200"/>
                  <a:pt x="266700" y="76200"/>
                </a:cubicBezTo>
                <a:close/>
                <a:moveTo>
                  <a:pt x="57150" y="152400"/>
                </a:moveTo>
                <a:cubicBezTo>
                  <a:pt x="46625" y="152400"/>
                  <a:pt x="38100" y="143875"/>
                  <a:pt x="38100" y="133350"/>
                </a:cubicBezTo>
                <a:cubicBezTo>
                  <a:pt x="38100" y="122825"/>
                  <a:pt x="46625" y="114300"/>
                  <a:pt x="57150" y="114300"/>
                </a:cubicBezTo>
                <a:cubicBezTo>
                  <a:pt x="67675" y="114300"/>
                  <a:pt x="76200" y="122825"/>
                  <a:pt x="76200" y="133350"/>
                </a:cubicBezTo>
                <a:cubicBezTo>
                  <a:pt x="76200" y="143875"/>
                  <a:pt x="67675" y="152400"/>
                  <a:pt x="57150" y="152400"/>
                </a:cubicBezTo>
                <a:close/>
                <a:moveTo>
                  <a:pt x="190500" y="266700"/>
                </a:moveTo>
                <a:cubicBezTo>
                  <a:pt x="148419" y="266700"/>
                  <a:pt x="114300" y="232581"/>
                  <a:pt x="114300" y="190500"/>
                </a:cubicBezTo>
                <a:cubicBezTo>
                  <a:pt x="114300" y="148419"/>
                  <a:pt x="148419" y="114300"/>
                  <a:pt x="190500" y="114300"/>
                </a:cubicBezTo>
                <a:cubicBezTo>
                  <a:pt x="232581" y="114300"/>
                  <a:pt x="266700" y="148419"/>
                  <a:pt x="266700" y="190500"/>
                </a:cubicBezTo>
                <a:cubicBezTo>
                  <a:pt x="266700" y="232581"/>
                  <a:pt x="232581" y="266700"/>
                  <a:pt x="190500" y="26670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7137949" y="4833774"/>
            <a:ext cx="482811" cy="482811"/>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人员互访与培训</a:t>
              </a:r>
            </a:p>
          </p:txBody>
        </p:sp>
      </p:grpSp>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https://d.book118.com/128067017071006043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4F7FF"/>
      </a:lt1>
      <a:dk2>
        <a:srgbClr val="0A0237"/>
      </a:dk2>
      <a:lt2>
        <a:srgbClr val="FFFFFF"/>
      </a:lt2>
      <a:accent1>
        <a:srgbClr val="0084FF"/>
      </a:accent1>
      <a:accent2>
        <a:srgbClr val="5196FF"/>
      </a:accent2>
      <a:accent3>
        <a:srgbClr val="4454DF"/>
      </a:accent3>
      <a:accent4>
        <a:srgbClr val="7FA9F1"/>
      </a:accent4>
      <a:accent5>
        <a:srgbClr val="ABDDFF"/>
      </a:accent5>
      <a:accent6>
        <a:srgbClr val="A2E5B9"/>
      </a:accent6>
      <a:hlink>
        <a:srgbClr val="0000FF"/>
      </a:hlink>
      <a:folHlink>
        <a:srgbClr val="800080"/>
      </a:folHlink>
    </a:clrScheme>
    <a:fontScheme name="Office">
      <a:majorFont>
        <a:latin typeface="Calibri"/>
        <a:ea typeface="Arial"/>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Arial"/>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108</Paragraphs>
  <Slides>18</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18</vt:i4>
      </vt:variant>
    </vt:vector>
  </HeadingPairs>
  <TitlesOfParts>
    <vt:vector baseType="lpstr" size="22">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2024-09-23T03:02:42.326</cp:lastPrinted>
  <dcterms:created xsi:type="dcterms:W3CDTF">2024-09-22T19:02:42Z</dcterms:created>
  <dcterms:modified xsi:type="dcterms:W3CDTF">2024-09-22T19:02:44Z</dcterms:modified>
</cp:coreProperties>
</file>