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C0806-BDF8-4DAD-93FB-070279F7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3A25D-8995-4E9D-8596-F6D745B98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BC07F-D951-4411-8F2E-F26D26CC8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34A60-2C1F-40AB-BB86-09F73C15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12E48-DEDC-4139-B5EA-DED8D8D27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CD0BD9-FD80-4D7B-B022-4300C57E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3A333-BB05-4FBB-B2D7-23A1A7B9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EBCFF-9F4F-405F-B0A5-CEC6BFBF6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F07CE-5EC3-4A72-830D-9563E73A0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85770-0AB5-41FA-939A-752771323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29D09-636A-49B5-9858-A51298BEE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6046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仓储物流部门的物流数据分析与决策支持应用实践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决策支持系统在仓储物流中应用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负责仓库存储管理，确保货物安全、有序；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定期对库存进行盘点，确保库存数据准确无误；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部门职责与业务范围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负责货物的出入库操作，包括验收、上架、拣货、打包、发货等；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协调与其他部门的物流需求，优化物流运作流程。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通过对客户需求和订单数据的分析，提高订单满足率和配送时效性，提升客户满意度。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通过数据分析，优化仓库布局、改进存储方式，提高仓储空间利用率和作业效率；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分析物流成本构成，找出降低成本的途径，如减少库存积压、降低运输费用等；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物流数据分析重要性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大数据时代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随着物流行业的发展，数据量急剧增加，传统的手工分析方式已无法满足需求；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智能化决策需求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企业需要对海量数据进行深度挖掘和分析，为管理层提供科学的决策依据；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物流技术升级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物联网、云计算、人工智能等技术的应用为物流数据分析提供了强大的技术支持。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决策支持应用背景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物流数据分析方法与技术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数据源确定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根据物流业务特点，确定关键数据源，如订单信息、库存数据、运输记录等。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对采集到的原始数据进行清洗，去除重复、错误、不完整的数据，确保数据质量。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将清洗后的数据进行整合，形成规范化、标准化的数据集，便于后续分析处理。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应用关联规则、聚类分析、分类预测等数据挖掘算法，从海量数据中提取有价值的信息。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利用图表、报表、仪表盘等可视化展示技术，将挖掘结果以直观的方式呈现出来，便于理解和分析。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对挖掘结果进行解读和评估，为物流决策提供有力支持。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库存预测模型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结合库存数据、供应链信息等，构建库存预测模型，预测未来库存变化情况，为库存管理提供决策依据。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运输路径优化模型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基于运输网络、运输成本等因素，构建运输路径优化模型，实现运输路径的智能规划和优化。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基于历史销售数据、市场趋势等因素，构建需求预测模型，预测未来一段时间内的物流需求。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预测模型构建及应用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线性规划与非线性规划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根据物流问题的特点，选择合适的线性规划或非线性规划方法，求解最优解或近似最优解。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多目标优化算法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针对具有多个目标的物流问题，应用多目标优化算法，求解满足多个目标的最优解或近似最优解。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启发式算法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应用遗传算法、模拟退火算法等启发式算法，求解复杂的物流优化问题，如车辆路径问题、仓库选址问题等。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优化算法选择与实现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决策支持系统在仓储物流中应用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710489" y="1766850"/>
            <a:ext cx="1267038" cy="1900623"/>
          </a:xfrm>
          <a:custGeom>
            <a:rect l="l" t="t" r="r" b="b"/>
            <a:pathLst>
              <a:path w="795457" h="1193225">
                <a:moveTo>
                  <a:pt x="106466" y="397688"/>
                </a:moveTo>
                <a:cubicBezTo>
                  <a:pt x="38741" y="514719"/>
                  <a:pt x="0" y="650574"/>
                  <a:pt x="0" y="795457"/>
                </a:cubicBezTo>
                <a:cubicBezTo>
                  <a:pt x="0" y="940339"/>
                  <a:pt x="38781" y="1076235"/>
                  <a:pt x="106466" y="1193225"/>
                </a:cubicBezTo>
                <a:lnTo>
                  <a:pt x="795457" y="795457"/>
                </a:lnTo>
                <a:lnTo>
                  <a:pt x="795457" y="0"/>
                </a:lnTo>
                <a:cubicBezTo>
                  <a:pt x="501036" y="0"/>
                  <a:pt x="244021" y="159941"/>
                  <a:pt x="106466" y="39768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06490" y="1766850"/>
            <a:ext cx="1267038" cy="1900623"/>
          </a:xfrm>
          <a:custGeom>
            <a:rect l="l" t="t" r="r" b="b"/>
            <a:pathLst>
              <a:path w="795457" h="1193225">
                <a:moveTo>
                  <a:pt x="688991" y="397688"/>
                </a:moveTo>
                <a:cubicBezTo>
                  <a:pt x="551436" y="159941"/>
                  <a:pt x="294420" y="0"/>
                  <a:pt x="0" y="0"/>
                </a:cubicBezTo>
                <a:lnTo>
                  <a:pt x="0" y="795457"/>
                </a:lnTo>
                <a:lnTo>
                  <a:pt x="688991" y="1193225"/>
                </a:lnTo>
                <a:cubicBezTo>
                  <a:pt x="756716" y="1076194"/>
                  <a:pt x="795457" y="940339"/>
                  <a:pt x="795457" y="795457"/>
                </a:cubicBezTo>
                <a:cubicBezTo>
                  <a:pt x="795457" y="650574"/>
                  <a:pt x="756675" y="514679"/>
                  <a:pt x="688991" y="39768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944552" y="3137057"/>
            <a:ext cx="2194911" cy="1267038"/>
          </a:xfrm>
          <a:custGeom>
            <a:rect l="l" t="t" r="r" b="b"/>
            <a:pathLst>
              <a:path w="1377982" h="795457">
                <a:moveTo>
                  <a:pt x="688991" y="0"/>
                </a:moveTo>
                <a:lnTo>
                  <a:pt x="0" y="397769"/>
                </a:lnTo>
                <a:cubicBezTo>
                  <a:pt x="137555" y="635515"/>
                  <a:pt x="394571" y="795457"/>
                  <a:pt x="688991" y="795457"/>
                </a:cubicBezTo>
                <a:cubicBezTo>
                  <a:pt x="983411" y="795457"/>
                  <a:pt x="1240427" y="635515"/>
                  <a:pt x="1377982" y="397769"/>
                </a:cubicBezTo>
                <a:lnTo>
                  <a:pt x="68899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04876" y="1378835"/>
            <a:ext cx="1792838" cy="2272831"/>
          </a:xfrm>
          <a:custGeom>
            <a:rect l="l" t="t" r="r" b="b"/>
            <a:pathLst>
              <a:path w="1131249" h="1433765">
                <a:moveTo>
                  <a:pt x="1021990" y="1219741"/>
                </a:moveTo>
                <a:cubicBezTo>
                  <a:pt x="1029438" y="1168815"/>
                  <a:pt x="1033284" y="1117202"/>
                  <a:pt x="1033284" y="1065386"/>
                </a:cubicBezTo>
                <a:cubicBezTo>
                  <a:pt x="1033284" y="879172"/>
                  <a:pt x="984545" y="695792"/>
                  <a:pt x="892328" y="535122"/>
                </a:cubicBezTo>
                <a:cubicBezTo>
                  <a:pt x="800476" y="375059"/>
                  <a:pt x="667941" y="240783"/>
                  <a:pt x="509052" y="146745"/>
                </a:cubicBezTo>
                <a:cubicBezTo>
                  <a:pt x="373844" y="66713"/>
                  <a:pt x="222323" y="17893"/>
                  <a:pt x="65944" y="3320"/>
                </a:cubicBezTo>
                <a:cubicBezTo>
                  <a:pt x="30482" y="0"/>
                  <a:pt x="0" y="28216"/>
                  <a:pt x="0" y="63839"/>
                </a:cubicBezTo>
                <a:lnTo>
                  <a:pt x="0" y="63839"/>
                </a:lnTo>
                <a:cubicBezTo>
                  <a:pt x="0" y="95091"/>
                  <a:pt x="23722" y="121363"/>
                  <a:pt x="54812" y="124237"/>
                </a:cubicBezTo>
                <a:cubicBezTo>
                  <a:pt x="193338" y="137151"/>
                  <a:pt x="327534" y="180425"/>
                  <a:pt x="447237" y="251267"/>
                </a:cubicBezTo>
                <a:cubicBezTo>
                  <a:pt x="588071" y="334618"/>
                  <a:pt x="705588" y="453674"/>
                  <a:pt x="786996" y="595560"/>
                </a:cubicBezTo>
                <a:cubicBezTo>
                  <a:pt x="868687" y="737892"/>
                  <a:pt x="911840" y="900344"/>
                  <a:pt x="911840" y="1065386"/>
                </a:cubicBezTo>
                <a:cubicBezTo>
                  <a:pt x="911840" y="1108741"/>
                  <a:pt x="908723" y="1151894"/>
                  <a:pt x="902853" y="1194521"/>
                </a:cubicBezTo>
                <a:lnTo>
                  <a:pt x="828975" y="1178855"/>
                </a:lnTo>
                <a:cubicBezTo>
                  <a:pt x="812661" y="1175414"/>
                  <a:pt x="799383" y="1192092"/>
                  <a:pt x="806427" y="1207232"/>
                </a:cubicBezTo>
                <a:lnTo>
                  <a:pt x="904918" y="1418261"/>
                </a:lnTo>
                <a:cubicBezTo>
                  <a:pt x="910545" y="1430284"/>
                  <a:pt x="926009" y="1433765"/>
                  <a:pt x="936210" y="1425264"/>
                </a:cubicBezTo>
                <a:lnTo>
                  <a:pt x="1118254" y="1273621"/>
                </a:lnTo>
                <a:cubicBezTo>
                  <a:pt x="1131249" y="1262813"/>
                  <a:pt x="1126026" y="1241763"/>
                  <a:pt x="1109510" y="1238281"/>
                </a:cubicBezTo>
                <a:lnTo>
                  <a:pt x="1021990" y="12197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57744" y="3907781"/>
            <a:ext cx="2692853" cy="862177"/>
          </a:xfrm>
          <a:custGeom>
            <a:rect l="l" t="t" r="r" b="b"/>
            <a:pathLst>
              <a:path w="1701225" h="548723">
                <a:moveTo>
                  <a:pt x="1661351" y="15585"/>
                </a:moveTo>
                <a:cubicBezTo>
                  <a:pt x="1634350" y="0"/>
                  <a:pt x="1599900" y="7368"/>
                  <a:pt x="1581724" y="32709"/>
                </a:cubicBezTo>
                <a:cubicBezTo>
                  <a:pt x="1504648" y="140025"/>
                  <a:pt x="1405550" y="230743"/>
                  <a:pt x="1291271" y="297861"/>
                </a:cubicBezTo>
                <a:cubicBezTo>
                  <a:pt x="1146996" y="382548"/>
                  <a:pt x="981792" y="427320"/>
                  <a:pt x="813511" y="427320"/>
                </a:cubicBezTo>
                <a:cubicBezTo>
                  <a:pt x="645231" y="427320"/>
                  <a:pt x="479986" y="382548"/>
                  <a:pt x="335752" y="297861"/>
                </a:cubicBezTo>
                <a:cubicBezTo>
                  <a:pt x="290453" y="271265"/>
                  <a:pt x="247624" y="240864"/>
                  <a:pt x="207547" y="207305"/>
                </a:cubicBezTo>
                <a:lnTo>
                  <a:pt x="264990" y="152695"/>
                </a:lnTo>
                <a:cubicBezTo>
                  <a:pt x="277094" y="141199"/>
                  <a:pt x="270860" y="120796"/>
                  <a:pt x="254384" y="118043"/>
                </a:cubicBezTo>
                <a:lnTo>
                  <a:pt x="24694" y="79667"/>
                </a:lnTo>
                <a:cubicBezTo>
                  <a:pt x="11618" y="77481"/>
                  <a:pt x="0" y="88290"/>
                  <a:pt x="1214" y="101487"/>
                </a:cubicBezTo>
                <a:lnTo>
                  <a:pt x="23074" y="337411"/>
                </a:lnTo>
                <a:cubicBezTo>
                  <a:pt x="24653" y="354252"/>
                  <a:pt x="44934" y="361862"/>
                  <a:pt x="57160" y="350204"/>
                </a:cubicBezTo>
                <a:lnTo>
                  <a:pt x="118974" y="291465"/>
                </a:lnTo>
                <a:cubicBezTo>
                  <a:pt x="167228" y="332918"/>
                  <a:pt x="219206" y="370201"/>
                  <a:pt x="274301" y="402546"/>
                </a:cubicBezTo>
                <a:cubicBezTo>
                  <a:pt x="437197" y="498203"/>
                  <a:pt x="623654" y="548723"/>
                  <a:pt x="813552" y="548723"/>
                </a:cubicBezTo>
                <a:cubicBezTo>
                  <a:pt x="1003449" y="548723"/>
                  <a:pt x="1189906" y="498162"/>
                  <a:pt x="1352803" y="402546"/>
                </a:cubicBezTo>
                <a:cubicBezTo>
                  <a:pt x="1481573" y="326927"/>
                  <a:pt x="1593302" y="224792"/>
                  <a:pt x="1680215" y="103915"/>
                </a:cubicBezTo>
                <a:cubicBezTo>
                  <a:pt x="1701225" y="74648"/>
                  <a:pt x="1692602" y="33640"/>
                  <a:pt x="1661351" y="15585"/>
                </a:cubicBezTo>
                <a:lnTo>
                  <a:pt x="1661351" y="1558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352624" y="1317392"/>
            <a:ext cx="1423750" cy="2506003"/>
          </a:xfrm>
          <a:custGeom>
            <a:rect l="l" t="t" r="r" b="b"/>
            <a:pathLst>
              <a:path w="897753" h="1586986">
                <a:moveTo>
                  <a:pt x="879091" y="68939"/>
                </a:moveTo>
                <a:lnTo>
                  <a:pt x="651060" y="4574"/>
                </a:lnTo>
                <a:cubicBezTo>
                  <a:pt x="634787" y="0"/>
                  <a:pt x="620375" y="16192"/>
                  <a:pt x="626852" y="31777"/>
                </a:cubicBezTo>
                <a:lnTo>
                  <a:pt x="662314" y="117436"/>
                </a:lnTo>
                <a:cubicBezTo>
                  <a:pt x="614789" y="136867"/>
                  <a:pt x="568600" y="159779"/>
                  <a:pt x="524192" y="186052"/>
                </a:cubicBezTo>
                <a:cubicBezTo>
                  <a:pt x="365343" y="280049"/>
                  <a:pt x="232808" y="414366"/>
                  <a:pt x="140915" y="574429"/>
                </a:cubicBezTo>
                <a:cubicBezTo>
                  <a:pt x="48739" y="735099"/>
                  <a:pt x="0" y="918438"/>
                  <a:pt x="0" y="1104693"/>
                </a:cubicBezTo>
                <a:cubicBezTo>
                  <a:pt x="0" y="1255566"/>
                  <a:pt x="31980" y="1404375"/>
                  <a:pt x="93147" y="1540919"/>
                </a:cubicBezTo>
                <a:cubicBezTo>
                  <a:pt x="107923" y="1573870"/>
                  <a:pt x="147797" y="1586986"/>
                  <a:pt x="179049" y="1568932"/>
                </a:cubicBezTo>
                <a:lnTo>
                  <a:pt x="179049" y="1568932"/>
                </a:lnTo>
                <a:cubicBezTo>
                  <a:pt x="205969" y="1553387"/>
                  <a:pt x="216818" y="1519990"/>
                  <a:pt x="204106" y="1491653"/>
                </a:cubicBezTo>
                <a:cubicBezTo>
                  <a:pt x="149821" y="1370573"/>
                  <a:pt x="121444" y="1238564"/>
                  <a:pt x="121444" y="1104693"/>
                </a:cubicBezTo>
                <a:cubicBezTo>
                  <a:pt x="121444" y="939650"/>
                  <a:pt x="164597" y="777199"/>
                  <a:pt x="246288" y="634908"/>
                </a:cubicBezTo>
                <a:cubicBezTo>
                  <a:pt x="327736" y="493021"/>
                  <a:pt x="445213" y="373965"/>
                  <a:pt x="586047" y="290615"/>
                </a:cubicBezTo>
                <a:cubicBezTo>
                  <a:pt x="625516" y="267257"/>
                  <a:pt x="666564" y="246935"/>
                  <a:pt x="708786" y="229690"/>
                </a:cubicBezTo>
                <a:lnTo>
                  <a:pt x="736556" y="296768"/>
                </a:lnTo>
                <a:cubicBezTo>
                  <a:pt x="742952" y="312191"/>
                  <a:pt x="764205" y="313689"/>
                  <a:pt x="772706" y="299318"/>
                </a:cubicBezTo>
                <a:lnTo>
                  <a:pt x="891033" y="98733"/>
                </a:lnTo>
                <a:cubicBezTo>
                  <a:pt x="897753" y="87277"/>
                  <a:pt x="891883" y="72542"/>
                  <a:pt x="879091" y="6893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097271" y="2367420"/>
            <a:ext cx="563222" cy="563222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428529" y="2367420"/>
            <a:ext cx="473550" cy="47355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36942" y="3465511"/>
            <a:ext cx="610131" cy="61013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75549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需求预测与库存计划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5549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利用历史销售数据、市场趋势等信息，通过数据分析模型预测未来需求，并据此制定合理的库存计划。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6602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6602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根据ABC分类法或其他分类标准，对不同类别的库存进行差异化管理，以提高库存周转率并降低库存成本。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37603" y="4916262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安全库存与补货策略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37603" y="5472140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设定合理的安全库存水平，并结合实际需求制定科学的补货策略，以避免缺货或积压现象。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库存优化管理策略制定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基于地理信息系统（GIS）和数据分析技术，规划合理的运输网络和节点布局，以提高运输效率并降低成本。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运输网络优化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路径选择与调度算法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实时监控与动态调整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运用智能算法（如遗传算法、蚁群算法等）对运输路径进行优化选择，并生成科学的调度方案。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通过物联网技术对运输过程进行实时监控，并根据实际情况进行动态调整，以确保运输的时效性和安全性。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运输路径规划与调度安排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https://d.book118.com/128076046135006036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2024-09-16T11:03:56.238</cp:lastPrinted>
  <dcterms:created xsi:type="dcterms:W3CDTF">2024-09-16T03:03:56Z</dcterms:created>
  <dcterms:modified xsi:type="dcterms:W3CDTF">2024-09-16T03:03:58Z</dcterms:modified>
</cp:coreProperties>
</file>