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14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7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4E663F-2EDD-4E9D-BEF9-574F5DE59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1D926-3991-4B51-AC63-4717EE507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9D9886-591F-4810-AF01-7BC83B136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D45C76-CAA1-44CA-BE19-3FAEB3F37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72A643-F7D8-43C5-8EFC-BD13F98233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94A199-DE18-4134-954F-3CF14183D9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869FA3-F53E-4D4B-8C26-D34010CC0D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9BBBAC-F069-41F6-9675-799795D17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67DFF-C535-45DC-B227-96EB5408D5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1FC0F3-E6EB-4EC4-905B-7A3F17E4D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59E20-E111-4F06-85E5-260061C30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5135" r:id="rId2"/>
    <p:sldLayoutId id="2147505136" r:id="rId3"/>
    <p:sldLayoutId id="2147505137" r:id="rId4"/>
    <p:sldLayoutId id="2147505138" r:id="rId5"/>
    <p:sldLayoutId id="2147505139" r:id="rId6"/>
    <p:sldLayoutId id="2147505140" r:id="rId7"/>
    <p:sldLayoutId id="2147505141" r:id="rId8"/>
    <p:sldLayoutId id="2147505142" r:id="rId9"/>
    <p:sldLayoutId id="2147505143" r:id="rId10"/>
    <p:sldLayoutId id="214750514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17" Type="http://schemas.openxmlformats.org/officeDocument/2006/relationships/tags" Target="../tags/tag157.xml" /><Relationship Id="rId18" Type="http://schemas.openxmlformats.org/officeDocument/2006/relationships/tags" Target="../tags/tag158.xml" /><Relationship Id="rId19" Type="http://schemas.openxmlformats.org/officeDocument/2006/relationships/tags" Target="../tags/tag159.xml" /><Relationship Id="rId2" Type="http://schemas.openxmlformats.org/officeDocument/2006/relationships/tags" Target="../tags/tag142.xml" /><Relationship Id="rId20" Type="http://schemas.openxmlformats.org/officeDocument/2006/relationships/tags" Target="../tags/tag160.xml" /><Relationship Id="rId21" Type="http://schemas.openxmlformats.org/officeDocument/2006/relationships/tags" Target="../tags/tag161.xml" /><Relationship Id="rId22" Type="http://schemas.openxmlformats.org/officeDocument/2006/relationships/tags" Target="../tags/tag162.xml" /><Relationship Id="rId23" Type="http://schemas.openxmlformats.org/officeDocument/2006/relationships/tags" Target="../tags/tag163.xml" /><Relationship Id="rId24" Type="http://schemas.openxmlformats.org/officeDocument/2006/relationships/tags" Target="../tags/tag164.xml" /><Relationship Id="rId25" Type="http://schemas.openxmlformats.org/officeDocument/2006/relationships/tags" Target="../tags/tag165.xml" /><Relationship Id="rId26" Type="http://schemas.openxmlformats.org/officeDocument/2006/relationships/tags" Target="../tags/tag166.xml" /><Relationship Id="rId27" Type="http://schemas.openxmlformats.org/officeDocument/2006/relationships/tags" Target="../tags/tag167.xml" /><Relationship Id="rId28" Type="http://schemas.openxmlformats.org/officeDocument/2006/relationships/tags" Target="../tags/tag168.xml" /><Relationship Id="rId29" Type="http://schemas.openxmlformats.org/officeDocument/2006/relationships/tags" Target="../tags/tag169.xml" /><Relationship Id="rId3" Type="http://schemas.openxmlformats.org/officeDocument/2006/relationships/tags" Target="../tags/tag143.xml" /><Relationship Id="rId30" Type="http://schemas.openxmlformats.org/officeDocument/2006/relationships/tags" Target="../tags/tag170.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0012305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solidFill>
                  <a:schemeClr val="lt1">
                    <a:lumMod val="100000"/>
                  </a:schemeClr>
                </a:solidFill>
              </a:rPr>
              <a:t>佳兆业集团介绍</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添加目录标题</a:t>
            </a:r>
            <a:endParaRPr lang="en-US" altLang="zh-CN" sz="19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佳兆业集团概况</a:t>
            </a:r>
            <a:endParaRPr lang="zh-CN" altLang="en-US" sz="19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佳兆业集团的核心业务</a:t>
            </a:r>
            <a:endParaRPr lang="zh-CN" altLang="en-US" sz="19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302260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3022600" y="4480560"/>
            <a:ext cx="2447925" cy="720090"/>
          </a:xfrm>
          <a:prstGeom prst="rect">
            <a:avLst/>
          </a:prstGeom>
          <a:noFill/>
        </p:spPr>
        <p:txBody>
          <a:bodyPr wrap="square" lIns="0" tIns="0" rIns="0" bIns="0" rtlCol="0" anchor="t" anchorCtr="0">
            <a:normAutofit fontScale="8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佳兆业集团的品牌形象和社会责任</a:t>
            </a:r>
            <a:endParaRPr lang="zh-CN" altLang="en-US" sz="24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672465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6724650" y="448056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佳兆业集团的未来展望</a:t>
            </a:r>
            <a:endParaRPr lang="zh-CN" altLang="en-US" sz="1900" b="1" spc="300">
              <a:solidFill>
                <a:schemeClr val="lt1">
                  <a:lumMod val="100000"/>
                </a:schemeClr>
              </a:solidFill>
              <a:latin typeface="+mj-ea"/>
              <a:ea typeface="+mj-ea"/>
            </a:endParaRPr>
          </a:p>
        </p:txBody>
      </p:sp>
    </p:spTree>
    <p:custDataLst>
      <p:tags r:id="rId13"/>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p:cNvSpPr>
            <a:spLocks noGrp="1"/>
          </p:cNvSpPr>
          <p:nvPr>
            <p:ph type="title"/>
            <p:custDataLst>
              <p:tags r:id="rId2"/>
            </p:custDataLst>
          </p:nvPr>
        </p:nvSpPr>
        <p:spPr/>
        <p:txBody>
          <a:bodyPr/>
          <a:lstStyle/>
          <a:p>
            <a:r>
              <a:rPr lang="zh-CN" altLang="en-US">
                <a:solidFill>
                  <a:schemeClr val="lt1">
                    <a:lumMod val="100000"/>
                  </a:schemeClr>
                </a:solidFill>
              </a:rPr>
              <a:t>单击添加章节标题</a:t>
            </a:r>
            <a:endParaRPr lang="zh-CN" altLang="en-US">
              <a:solidFill>
                <a:schemeClr val="lt1">
                  <a:lumMod val="100000"/>
                </a:schemeClr>
              </a:solidFill>
            </a:endParaRPr>
          </a:p>
        </p:txBody>
      </p:sp>
      <p:sp>
        <p:nvSpPr>
          <p:cNvPr id="1048874"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8" name="标题"/>
          <p:cNvSpPr>
            <a:spLocks noGrp="1"/>
          </p:cNvSpPr>
          <p:nvPr>
            <p:ph type="title"/>
            <p:custDataLst>
              <p:tags r:id="rId2"/>
            </p:custDataLst>
          </p:nvPr>
        </p:nvSpPr>
        <p:spPr/>
        <p:txBody>
          <a:bodyPr/>
          <a:lstStyle/>
          <a:p>
            <a:r>
              <a:rPr lang="zh-CN" altLang="en-US">
                <a:solidFill>
                  <a:schemeClr val="lt1">
                    <a:lumMod val="100000"/>
                  </a:schemeClr>
                </a:solidFill>
              </a:rPr>
              <a:t>佳兆业集团概况</a:t>
            </a:r>
            <a:endParaRPr lang="zh-CN" altLang="en-US">
              <a:solidFill>
                <a:schemeClr val="lt1">
                  <a:lumMod val="100000"/>
                </a:schemeClr>
              </a:solidFill>
            </a:endParaRPr>
          </a:p>
        </p:txBody>
      </p:sp>
      <p:sp>
        <p:nvSpPr>
          <p:cNvPr id="1048910"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2" name="标题 1"/>
          <p:cNvSpPr>
            <a:spLocks noGrp="1"/>
          </p:cNvSpPr>
          <p:nvPr>
            <p:ph type="title"/>
          </p:nvPr>
        </p:nvSpPr>
        <p:spPr/>
        <p:txBody>
          <a:bodyPr/>
          <a:lstStyle/>
          <a:p>
            <a:r>
              <a:rPr lang="zh-CN" altLang="en-US"/>
              <a:t>成立背景和发展历程</a:t>
            </a:r>
            <a:endParaRPr lang="zh-CN" altLang="en-US"/>
          </a:p>
        </p:txBody>
      </p:sp>
      <p:sp>
        <p:nvSpPr>
          <p:cNvPr id="1048974" name="正文"/>
          <p:cNvSpPr txBox="1"/>
          <p:nvPr>
            <p:custDataLst>
              <p:tags r:id="rId2"/>
            </p:custDataLst>
          </p:nvPr>
        </p:nvSpPr>
        <p:spPr>
          <a:xfrm>
            <a:off x="3314423" y="1364400"/>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创始人：郭英成</a:t>
            </a:r>
            <a:endParaRPr lang="zh-CN" altLang="en-US" sz="1200" spc="150">
              <a:solidFill>
                <a:schemeClr val="tx1">
                  <a:lumMod val="65000"/>
                  <a:lumOff val="35000"/>
                </a:schemeClr>
              </a:solidFill>
              <a:latin typeface="+mn-ea"/>
              <a:sym typeface="+mn-ea"/>
            </a:endParaRPr>
          </a:p>
        </p:txBody>
      </p:sp>
      <p:sp>
        <p:nvSpPr>
          <p:cNvPr id="1048976" name="正文"/>
          <p:cNvSpPr txBox="1"/>
          <p:nvPr>
            <p:custDataLst>
              <p:tags r:id="rId3"/>
            </p:custDataLst>
          </p:nvPr>
        </p:nvSpPr>
        <p:spPr>
          <a:xfrm>
            <a:off x="3314423" y="217995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成立时间1999年</a:t>
            </a:r>
            <a:endParaRPr lang="zh-CN" altLang="en-US" sz="1200" spc="150">
              <a:solidFill>
                <a:schemeClr val="tx1">
                  <a:lumMod val="65000"/>
                  <a:lumOff val="35000"/>
                </a:schemeClr>
              </a:solidFill>
              <a:latin typeface="+mn-ea"/>
              <a:sym typeface="+mn-ea"/>
            </a:endParaRPr>
          </a:p>
        </p:txBody>
      </p:sp>
      <p:sp>
        <p:nvSpPr>
          <p:cNvPr id="1048978" name="正文"/>
          <p:cNvSpPr txBox="1"/>
          <p:nvPr>
            <p:custDataLst>
              <p:tags r:id="rId4"/>
            </p:custDataLst>
          </p:nvPr>
        </p:nvSpPr>
        <p:spPr>
          <a:xfrm>
            <a:off x="3314423" y="299550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成立背景：深圳房地产行业快速发展时期</a:t>
            </a:r>
            <a:endParaRPr lang="zh-CN" altLang="en-US" sz="1200" spc="150">
              <a:solidFill>
                <a:schemeClr val="tx1">
                  <a:lumMod val="65000"/>
                  <a:lumOff val="35000"/>
                </a:schemeClr>
              </a:solidFill>
              <a:latin typeface="+mn-ea"/>
              <a:sym typeface="+mn-ea"/>
            </a:endParaRPr>
          </a:p>
        </p:txBody>
      </p:sp>
      <p:sp>
        <p:nvSpPr>
          <p:cNvPr id="1048980" name="正文"/>
          <p:cNvSpPr txBox="1"/>
          <p:nvPr>
            <p:custDataLst>
              <p:tags r:id="rId5"/>
            </p:custDataLst>
          </p:nvPr>
        </p:nvSpPr>
        <p:spPr>
          <a:xfrm>
            <a:off x="3314423" y="3811052"/>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发展历程：从房地产业务起步，逐步拓展到多元化业务领域，包括酒店、旅游、金融等</a:t>
            </a:r>
            <a:endParaRPr lang="zh-CN" altLang="en-US" sz="1200" spc="150">
              <a:solidFill>
                <a:schemeClr val="tx1">
                  <a:lumMod val="65000"/>
                  <a:lumOff val="35000"/>
                </a:schemeClr>
              </a:solidFill>
              <a:latin typeface="+mn-ea"/>
              <a:sym typeface="+mn-ea"/>
            </a:endParaRPr>
          </a:p>
        </p:txBody>
      </p:sp>
      <p:sp>
        <p:nvSpPr>
          <p:cNvPr id="1048982" name="正文"/>
          <p:cNvSpPr txBox="1"/>
          <p:nvPr>
            <p:custDataLst>
              <p:tags r:id="rId6"/>
            </p:custDataLst>
          </p:nvPr>
        </p:nvSpPr>
        <p:spPr>
          <a:xfrm>
            <a:off x="3314423" y="4626603"/>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2009年在香港上市</a:t>
            </a:r>
            <a:endParaRPr lang="zh-CN" altLang="en-US" sz="1200" spc="150">
              <a:solidFill>
                <a:schemeClr val="tx1">
                  <a:lumMod val="65000"/>
                  <a:lumOff val="35000"/>
                </a:schemeClr>
              </a:solidFill>
              <a:latin typeface="+mn-ea"/>
              <a:sym typeface="+mn-ea"/>
            </a:endParaRPr>
          </a:p>
        </p:txBody>
      </p:sp>
      <p:sp>
        <p:nvSpPr>
          <p:cNvPr id="1048984" name="正文"/>
          <p:cNvSpPr txBox="1"/>
          <p:nvPr>
            <p:custDataLst>
              <p:tags r:id="rId7"/>
            </p:custDataLst>
          </p:nvPr>
        </p:nvSpPr>
        <p:spPr>
          <a:xfrm>
            <a:off x="3314423" y="5442154"/>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2015年进入财富世界500强</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18" name="标题 1"/>
          <p:cNvSpPr>
            <a:spLocks noGrp="1"/>
          </p:cNvSpPr>
          <p:nvPr>
            <p:ph type="title"/>
          </p:nvPr>
        </p:nvSpPr>
        <p:spPr/>
        <p:txBody>
          <a:bodyPr/>
          <a:lstStyle/>
          <a:p>
            <a:r>
              <a:rPr lang="zh-CN" altLang="en-US"/>
              <a:t>公司规模和业务范围</a:t>
            </a:r>
            <a:endParaRPr lang="zh-CN" altLang="en-US"/>
          </a:p>
        </p:txBody>
      </p:sp>
      <p:sp>
        <p:nvSpPr>
          <p:cNvPr id="1049020"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22"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24"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员工数量：超过10000人</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026"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28"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30"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业务范围：房地产开发、酒店管理、物业管理、金融投资等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032"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34"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36"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业务区域：覆盖全国多个省市</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038"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40"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42"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企业荣誉：多次获得“中国房地产百强企业”称号</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76" name="标题 1"/>
          <p:cNvSpPr>
            <a:spLocks noGrp="1"/>
          </p:cNvSpPr>
          <p:nvPr>
            <p:ph type="title"/>
          </p:nvPr>
        </p:nvSpPr>
        <p:spPr/>
        <p:txBody>
          <a:bodyPr/>
          <a:lstStyle/>
          <a:p>
            <a:r>
              <a:rPr lang="zh-CN" altLang="en-US"/>
              <a:t>组织架构和管理团队</a:t>
            </a:r>
            <a:endParaRPr lang="zh-CN" altLang="en-US"/>
          </a:p>
        </p:txBody>
      </p:sp>
      <p:sp>
        <p:nvSpPr>
          <p:cNvPr id="1049078"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集团架构：包括地产、金融、科技、健康等多个业务板块</a:t>
            </a:r>
            <a:endParaRPr lang="zh-CN" altLang="en-US" sz="1200" spc="150">
              <a:solidFill>
                <a:schemeClr val="tx1">
                  <a:lumMod val="65000"/>
                  <a:lumOff val="35000"/>
                </a:schemeClr>
              </a:solidFill>
              <a:latin typeface="+mn-ea"/>
              <a:sym typeface="+mn-ea"/>
            </a:endParaRPr>
          </a:p>
        </p:txBody>
      </p:sp>
      <p:sp>
        <p:nvSpPr>
          <p:cNvPr id="1049080"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管理团队：由董事长、总裁、副总裁等高层管理人员组成</a:t>
            </a:r>
            <a:endParaRPr lang="zh-CN" altLang="en-US" sz="1200" spc="150">
              <a:solidFill>
                <a:schemeClr val="tx1">
                  <a:lumMod val="65000"/>
                  <a:lumOff val="35000"/>
                </a:schemeClr>
              </a:solidFill>
              <a:latin typeface="+mn-ea"/>
              <a:sym typeface="+mn-ea"/>
            </a:endParaRPr>
          </a:p>
        </p:txBody>
      </p:sp>
      <p:sp>
        <p:nvSpPr>
          <p:cNvPr id="1049082"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企业文化：注重创新、诚信、责任、共赢</a:t>
            </a:r>
            <a:endParaRPr lang="zh-CN" altLang="en-US" sz="1200" spc="150">
              <a:solidFill>
                <a:schemeClr val="tx1">
                  <a:lumMod val="65000"/>
                  <a:lumOff val="35000"/>
                </a:schemeClr>
              </a:solidFill>
              <a:latin typeface="+mn-ea"/>
              <a:sym typeface="+mn-ea"/>
            </a:endParaRPr>
          </a:p>
        </p:txBody>
      </p:sp>
      <p:sp>
        <p:nvSpPr>
          <p:cNvPr id="1049084"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社会责任：积极参与公益事业，回馈社会</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18" name="标题"/>
          <p:cNvSpPr>
            <a:spLocks noGrp="1"/>
          </p:cNvSpPr>
          <p:nvPr>
            <p:ph type="title"/>
            <p:custDataLst>
              <p:tags r:id="rId2"/>
            </p:custDataLst>
          </p:nvPr>
        </p:nvSpPr>
        <p:spPr/>
        <p:txBody>
          <a:bodyPr/>
          <a:lstStyle/>
          <a:p>
            <a:r>
              <a:rPr lang="zh-CN" altLang="en-US">
                <a:solidFill>
                  <a:schemeClr val="lt1">
                    <a:lumMod val="100000"/>
                  </a:schemeClr>
                </a:solidFill>
              </a:rPr>
              <a:t>佳兆业集团的核心业务</a:t>
            </a:r>
            <a:endParaRPr lang="zh-CN" altLang="en-US">
              <a:solidFill>
                <a:schemeClr val="lt1">
                  <a:lumMod val="100000"/>
                </a:schemeClr>
              </a:solidFill>
            </a:endParaRPr>
          </a:p>
        </p:txBody>
      </p:sp>
      <p:sp>
        <p:nvSpPr>
          <p:cNvPr id="1049120"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82" name="标题 1"/>
          <p:cNvSpPr>
            <a:spLocks noGrp="1"/>
          </p:cNvSpPr>
          <p:nvPr>
            <p:ph type="title"/>
          </p:nvPr>
        </p:nvSpPr>
        <p:spPr/>
        <p:txBody>
          <a:bodyPr/>
          <a:lstStyle/>
          <a:p>
            <a:r>
              <a:rPr lang="zh-CN" altLang="en-US"/>
              <a:t>地产开发</a:t>
            </a:r>
            <a:endParaRPr lang="zh-CN" altLang="en-US"/>
          </a:p>
        </p:txBody>
      </p:sp>
      <p:sp>
        <p:nvSpPr>
          <p:cNvPr id="104918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佳兆业集团是中国领先的房地产开发商之一</a:t>
            </a:r>
            <a:endParaRPr lang="zh-CN" altLang="en-US" sz="2000" spc="150">
              <a:solidFill>
                <a:schemeClr val="tx1">
                  <a:lumMod val="85000"/>
                  <a:lumOff val="15000"/>
                </a:schemeClr>
              </a:solidFill>
              <a:latin typeface="+mn-ea"/>
              <a:sym typeface="+mn-ea"/>
            </a:endParaRPr>
          </a:p>
        </p:txBody>
      </p:sp>
      <p:sp>
        <p:nvSpPr>
          <p:cNvPr id="104919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主要业务包括住宅、商业、酒店、旅游等</a:t>
            </a:r>
            <a:endParaRPr lang="zh-CN" altLang="en-US" sz="2000" spc="150">
              <a:solidFill>
                <a:schemeClr val="tx1">
                  <a:lumMod val="85000"/>
                  <a:lumOff val="15000"/>
                </a:schemeClr>
              </a:solidFill>
              <a:latin typeface="+mn-ea"/>
              <a:sym typeface="+mn-ea"/>
            </a:endParaRPr>
          </a:p>
        </p:txBody>
      </p:sp>
      <p:sp>
        <p:nvSpPr>
          <p:cNvPr id="104919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地产开发项目遍布全国多个城市</a:t>
            </a:r>
            <a:endParaRPr lang="zh-CN" altLang="en-US" sz="2000" spc="150">
              <a:solidFill>
                <a:schemeClr val="tx1">
                  <a:lumMod val="85000"/>
                  <a:lumOff val="15000"/>
                </a:schemeClr>
              </a:solidFill>
              <a:latin typeface="+mn-ea"/>
              <a:sym typeface="+mn-ea"/>
            </a:endParaRPr>
          </a:p>
        </p:txBody>
      </p:sp>
      <p:sp>
        <p:nvSpPr>
          <p:cNvPr id="104920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注重品质和客户体验，致力于打造高品质的居住环境</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40" name="标题 1"/>
          <p:cNvSpPr>
            <a:spLocks noGrp="1"/>
          </p:cNvSpPr>
          <p:nvPr>
            <p:ph type="title"/>
          </p:nvPr>
        </p:nvSpPr>
        <p:spPr/>
        <p:txBody>
          <a:bodyPr/>
          <a:lstStyle/>
          <a:p>
            <a:r>
              <a:rPr lang="zh-CN" altLang="en-US"/>
              <a:t>城市更新与产业园区</a:t>
            </a:r>
            <a:endParaRPr lang="zh-CN" altLang="en-US"/>
          </a:p>
        </p:txBody>
      </p:sp>
      <p:sp>
        <p:nvSpPr>
          <p:cNvPr id="1049242"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城市更新：佳兆业集团在城市更新领域拥有丰富的经验和成功案例，致力于提升城市品质和居民生活水平。</a:t>
            </a:r>
            <a:endParaRPr lang="zh-CN" altLang="en-US" sz="1200" spc="150">
              <a:solidFill>
                <a:schemeClr val="tx1">
                  <a:lumMod val="65000"/>
                  <a:lumOff val="35000"/>
                </a:schemeClr>
              </a:solidFill>
              <a:latin typeface="+mn-ea"/>
              <a:sym typeface="+mn-ea"/>
            </a:endParaRPr>
          </a:p>
        </p:txBody>
      </p:sp>
      <p:sp>
        <p:nvSpPr>
          <p:cNvPr id="1049244"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产业园区：佳兆业集团在产业园区领域也取得了显著的成就，为各类企业提供优质的办公环境和服务。</a:t>
            </a:r>
            <a:endParaRPr lang="zh-CN" altLang="en-US" sz="1200" spc="150">
              <a:solidFill>
                <a:schemeClr val="tx1">
                  <a:lumMod val="65000"/>
                  <a:lumOff val="35000"/>
                </a:schemeClr>
              </a:solidFill>
              <a:latin typeface="+mn-ea"/>
              <a:sym typeface="+mn-ea"/>
            </a:endParaRPr>
          </a:p>
        </p:txBody>
      </p:sp>
      <p:sp>
        <p:nvSpPr>
          <p:cNvPr id="1049246"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业务范围：佳兆业集团的城市更新与产业园区业务涵盖了规划、设计、建设、运营等多个环节，形成了完整的产业链。</a:t>
            </a:r>
            <a:endParaRPr lang="zh-CN" altLang="en-US" sz="1200" spc="150">
              <a:solidFill>
                <a:schemeClr val="tx1">
                  <a:lumMod val="65000"/>
                  <a:lumOff val="35000"/>
                </a:schemeClr>
              </a:solidFill>
              <a:latin typeface="+mn-ea"/>
              <a:sym typeface="+mn-ea"/>
            </a:endParaRPr>
          </a:p>
        </p:txBody>
      </p:sp>
      <p:sp>
        <p:nvSpPr>
          <p:cNvPr id="1049248"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合作伙伴：佳兆业集团在城市更新与产业园区领域与国内外知名企业建立了广泛的合作关系，共同推动行业发展。</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82" name="标题 1"/>
          <p:cNvSpPr>
            <a:spLocks noGrp="1"/>
          </p:cNvSpPr>
          <p:nvPr>
            <p:ph type="title"/>
          </p:nvPr>
        </p:nvSpPr>
        <p:spPr/>
        <p:txBody>
          <a:bodyPr/>
          <a:lstStyle/>
          <a:p>
            <a:r>
              <a:rPr lang="zh-CN" altLang="en-US"/>
              <a:t>金融投资</a:t>
            </a:r>
            <a:endParaRPr lang="zh-CN" altLang="en-US"/>
          </a:p>
        </p:txBody>
      </p:sp>
      <p:sp>
        <p:nvSpPr>
          <p:cNvPr id="1049284"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286"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288"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290"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292"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4"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296"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298"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0"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2"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04"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06"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8"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0"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2"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4"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8"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业务范围：包括股权投资、债券投资、基金管理等</a:t>
            </a:r>
            <a:endParaRPr lang="zh-CN" altLang="en-US" sz="1200" spc="150">
              <a:solidFill>
                <a:schemeClr val="tx1">
                  <a:lumMod val="65000"/>
                  <a:lumOff val="35000"/>
                </a:schemeClr>
              </a:solidFill>
              <a:latin typeface="+mn-ea"/>
              <a:sym typeface="+mn-ea"/>
            </a:endParaRPr>
          </a:p>
        </p:txBody>
      </p:sp>
      <p:sp>
        <p:nvSpPr>
          <p:cNvPr id="1049322"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投资成果：成功投资多个优质项目，实现资产增值</a:t>
            </a:r>
            <a:endParaRPr lang="zh-CN" altLang="en-US" sz="1200" spc="150">
              <a:solidFill>
                <a:schemeClr val="tx1">
                  <a:lumMod val="65000"/>
                  <a:lumOff val="35000"/>
                </a:schemeClr>
              </a:solidFill>
              <a:latin typeface="+mn-ea"/>
              <a:sym typeface="+mn-ea"/>
            </a:endParaRPr>
          </a:p>
        </p:txBody>
      </p:sp>
      <p:sp>
        <p:nvSpPr>
          <p:cNvPr id="1049324"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投资领域：房地产、金融、科技、医疗等</a:t>
            </a:r>
            <a:endParaRPr lang="zh-CN" altLang="en-US" sz="1200" spc="150">
              <a:solidFill>
                <a:schemeClr val="tx1">
                  <a:lumMod val="65000"/>
                  <a:lumOff val="35000"/>
                </a:schemeClr>
              </a:solidFill>
              <a:latin typeface="+mn-ea"/>
              <a:sym typeface="+mn-ea"/>
            </a:endParaRPr>
          </a:p>
        </p:txBody>
      </p:sp>
      <p:sp>
        <p:nvSpPr>
          <p:cNvPr id="1049326"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投资策略：注重风险控制，追求长期稳定收益</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https://d.book118.com/128100123056006023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0982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00.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25.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Wingdings</vt:lpstr>
      <vt:lpstr>Office Theme</vt:lpstr>
      <vt:lpstr>佳兆业集团介绍</vt:lpstr>
      <vt:lpstr>目录</vt:lpstr>
      <vt:lpstr>单击添加章节标题</vt:lpstr>
      <vt:lpstr>佳兆业集团概况</vt:lpstr>
      <vt:lpstr>PowerPoint Presentation</vt:lpstr>
      <vt:lpstr>成立背景和发展历程</vt:lpstr>
      <vt:lpstr>公司规模和业务范围</vt:lpstr>
      <vt:lpstr>组织架构和管理团队</vt:lpstr>
      <vt:lpstr>佳兆业集团的核心业务</vt:lpstr>
      <vt:lpstr>PowerPoint Presentation</vt:lpstr>
      <vt:lpstr>地产开发</vt:lpstr>
      <vt:lpstr>城市更新与产业园区</vt:lpstr>
      <vt:lpstr>金融投资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2024-08-29T23:41:15.138</cp:lastPrinted>
  <dcterms:created xsi:type="dcterms:W3CDTF">2024-08-29T15:41:15Z</dcterms:created>
  <dcterms:modified xsi:type="dcterms:W3CDTF">2024-08-29T15:41:17Z</dcterms:modified>
</cp:coreProperties>
</file>