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9215CFC-8B6E-44D8-BD36-708221EF9A8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E15391B-6570-4CA9-BE09-1AEF9C4FC35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9DEB9F5-59CC-4232-ACA8-E453CA0DCBB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606959F-D6DE-44B5-A6BB-D1DE14D73FF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C7AEF99-162B-4AB8-B3A4-B35694981BE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E8889CA-3C7E-42CB-A380-14DBF718EEF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C4D17A3-5BE2-4302-85E4-1AC35DF4EA1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1828157-780F-4CEF-B04C-73126A3B8A7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1265A76-5337-4D4B-B37F-5B3B3DA9833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341A3DD-622D-4367-A4C9-10CEF7CAC20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EC52271-DAEE-4D38-AB6E-8B5275F3ED7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11.jpeg" /><Relationship Id="rId6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2810305003000603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21252" y="4375458"/>
            <a:ext cx="10720639" cy="1402534"/>
          </a:xfrm>
          <a:prstGeom prst="rect">
            <a:avLst/>
          </a:prstGeom>
        </p:spPr>
        <p:txBody>
          <a:bodyPr vert="horz" wrap="square" lIns="114300" tIns="57150" rIns="114300" bIns="57150" rtlCol="0" anchor="b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39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合同法与国际货运的规范与保护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1252" y="5777992"/>
            <a:ext cx="2312000" cy="5048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628530" y="5777992"/>
            <a:ext cx="2809438" cy="5048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2024-01-20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53515" y="345275"/>
            <a:ext cx="1851660" cy="114584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1627613" y="812712"/>
            <a:ext cx="3256160" cy="57292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8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CONTENTS</a:t>
            </a: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547412" y="1585599"/>
            <a:ext cx="6449687" cy="496090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合同法概述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国际货运概述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合同法在国际货运中的应用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国际货运中的风险与规范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合同法与国际货运的互动关系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案例分析与讨论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193147" y="2013882"/>
            <a:ext cx="3450158" cy="1322592"/>
            <a:chOff x="4193147" y="2013882"/>
            <a:chExt cx="3450158" cy="1322592"/>
          </a:xfrm>
        </p:grpSpPr>
        <p:sp>
          <p:nvSpPr>
            <p:cNvPr id="3" name="TextBox 3"/>
            <p:cNvSpPr txBox="1"/>
            <p:nvPr/>
          </p:nvSpPr>
          <p:spPr>
            <a:xfrm>
              <a:off x="4193147" y="2013882"/>
              <a:ext cx="3450158" cy="1322592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970722" y="3809875"/>
            <a:ext cx="8250555" cy="1645482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合同法概述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79391" y="1754944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14135" y="1889688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1098456" y="2393075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>
            <a:off x="779391" y="3803200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14135" y="3937944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>
            <a:off x="1098456" y="444133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8" name="AutoShape 8"/>
          <p:cNvSpPr/>
          <p:nvPr/>
        </p:nvSpPr>
        <p:spPr>
          <a:xfrm>
            <a:off x="6360328" y="1754944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6495073" y="1889688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0" name="Connector 10"/>
          <p:cNvCxnSpPr/>
          <p:nvPr/>
        </p:nvCxnSpPr>
        <p:spPr>
          <a:xfrm flipH="1">
            <a:off x="6679393" y="2393075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AutoShape 11"/>
          <p:cNvSpPr/>
          <p:nvPr/>
        </p:nvSpPr>
        <p:spPr>
          <a:xfrm>
            <a:off x="6360328" y="3803200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495073" y="3937944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H="1">
            <a:off x="6679393" y="444133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1574907" y="1645216"/>
            <a:ext cx="452437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合同法的定义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574907" y="2202253"/>
            <a:ext cx="3905250" cy="15335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合同法是调整平等主体之间的交易关系的法律，它主要规定合同的订立、合同的效力及合同的履行、变更、解除、保全、违约责任等问题。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574907" y="3693472"/>
            <a:ext cx="478155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维护社会经济秩序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1574907" y="4250509"/>
            <a:ext cx="3905250" cy="15335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合同法通过规范交易行为，维护社会经济秩序，促进市场经济的健康发展。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7237966" y="3693472"/>
            <a:ext cx="475297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促进社会公平正义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7237966" y="4250509"/>
            <a:ext cx="3905250" cy="15335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合同法体现了公平、自愿、等价有偿等原则，有助于实现社会公平正义。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7315079" y="1645216"/>
            <a:ext cx="467677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保护合同当事人的合法权益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7315079" y="2202253"/>
            <a:ext cx="3905250" cy="15335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通过合同法，可以明确合同当事人的权利和义务，保护他们的合法权益不受侵犯。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合同法的定义与作用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规定合同的一般性问题，如合同的订立、效力、履行等。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总则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750" r="1675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分则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750" r="1675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附则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t="8000" b="800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规定各种具体合同，如买卖合同、租赁合同、承揽合同等。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规定合同法的适用范围、解释方法等。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合同法的体系结构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8739" r="18739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6989" r="16989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8920" r="18920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18861" r="18861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合同法的基本原则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4" name="TextBox 44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合同当事人的法律地位平等，一方不得将自己的意志强加给另一方。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当事人依法享有自愿订立合同的权利，任何单位和个人不得非法干预。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48" name="TextBox 48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当事人应当遵循公平原则确定各方的权利和义务。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当事人行使权利、履行义务应当遵循诚实信用原则。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05451" y="3588593"/>
            <a:ext cx="2267763" cy="490334"/>
            <a:chOff x="705451" y="3588593"/>
            <a:chExt cx="2267763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7054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平等原则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3628568" y="3588593"/>
            <a:ext cx="2267763" cy="490334"/>
            <a:chOff x="3628568" y="3588593"/>
            <a:chExt cx="2267763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362856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自愿原则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6433598" y="3588593"/>
            <a:ext cx="2267763" cy="490334"/>
            <a:chOff x="6433598" y="3588593"/>
            <a:chExt cx="2267763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643359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公平原则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9265251" y="3588593"/>
            <a:ext cx="2267763" cy="490334"/>
            <a:chOff x="9265251" y="3588593"/>
            <a:chExt cx="2267763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92652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诚实信用原则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193147" y="2013882"/>
            <a:ext cx="3450158" cy="1322592"/>
            <a:chOff x="4193147" y="2013882"/>
            <a:chExt cx="3450158" cy="1322592"/>
          </a:xfrm>
        </p:grpSpPr>
        <p:sp>
          <p:nvSpPr>
            <p:cNvPr id="3" name="TextBox 3"/>
            <p:cNvSpPr txBox="1"/>
            <p:nvPr/>
          </p:nvSpPr>
          <p:spPr>
            <a:xfrm>
              <a:off x="4193147" y="2013882"/>
              <a:ext cx="3450158" cy="1322592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970722" y="3809875"/>
            <a:ext cx="8250555" cy="1645482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国际货运概述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跨国性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复杂性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风险性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国际货运的定义与特点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国际货运是指跨越国界的货物运输活动，涉及货物的进出口、转运、仓储等环节。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国际货运涉及多个环节和多个参与方，包括货主、承运人、海关、商检等，需要协调各方利益和关系。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国际货运涉及不同国家之间的贸易活动，需要遵守各国的法律法规。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国际货运面临政治、经济、自然等多种风险，如战争、汇率波动、自然灾害等。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通过船舶进行跨国运输，具有运量大、成本低等优点，但运输时间较长。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海运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通过飞机进行跨国运输，具有速度快、安全性高等优点，但成本较高。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空运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通过公路或铁路进行跨国运输，具有灵活性高、门到门服务等优点，但受地理条件限制较大。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陆运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国际货运的主要方式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883977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商检机构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883977" y="4727993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负责对进出口货物进行检验和鉴定，确保货物的质量和安全符合相关标准。</a:t>
            </a:r>
          </a:p>
        </p:txBody>
      </p:sp>
      <p:sp>
        <p:nvSpPr>
          <p:cNvPr id="4" name="Freeform 4"/>
          <p:cNvSpPr/>
          <p:nvPr/>
        </p:nvSpPr>
        <p:spPr>
          <a:xfrm>
            <a:off x="90957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138331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84110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0206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349434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3952140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131648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5605381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606317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24268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77164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817420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935371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82744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0285243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6755784" y="1326066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海关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755784" y="1852616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负责监管货物的进出口活动，征收关税和其他税费，确保货物的合法进出。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585608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货运代理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4585608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为货主和承运人提供中介服务的机构，协助办理货物的进出口手续、安排运输和仓储等。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413234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货主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13234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货物的所有者或委托人，负责提供货物并支付运费。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2488463" y="1338258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承运人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2488463" y="1852616"/>
            <a:ext cx="2733675" cy="1390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提供运输服务的公司或个人，负责将货物从起运地运至目的地。</a:t>
            </a:r>
          </a:p>
        </p:txBody>
      </p:sp>
      <p:cxnSp>
        <p:nvCxnSpPr>
          <p:cNvPr id="27" name="Connector 27"/>
          <p:cNvCxnSpPr/>
          <p:nvPr/>
        </p:nvCxnSpPr>
        <p:spPr>
          <a:xfrm flipH="1" flipV="1">
            <a:off x="1820468" y="2574173"/>
            <a:ext cx="0" cy="970187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28" name="AutoShape 28"/>
          <p:cNvSpPr/>
          <p:nvPr/>
        </p:nvSpPr>
        <p:spPr>
          <a:xfrm>
            <a:off x="1716131" y="3695836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1777091" y="375679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1449074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1640033" y="2043387"/>
            <a:ext cx="356542" cy="35654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2" name="Connector 32"/>
          <p:cNvCxnSpPr/>
          <p:nvPr/>
        </p:nvCxnSpPr>
        <p:spPr>
          <a:xfrm flipH="1" flipV="1">
            <a:off x="6061516" y="2590940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3" name="AutoShape 33"/>
          <p:cNvSpPr/>
          <p:nvPr/>
        </p:nvSpPr>
        <p:spPr>
          <a:xfrm>
            <a:off x="5957179" y="3676027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018139" y="373698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5" name="Connector 35"/>
          <p:cNvCxnSpPr/>
          <p:nvPr/>
        </p:nvCxnSpPr>
        <p:spPr>
          <a:xfrm flipH="1" flipV="1">
            <a:off x="10265608" y="2571732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6" name="AutoShape 36"/>
          <p:cNvSpPr/>
          <p:nvPr/>
        </p:nvSpPr>
        <p:spPr>
          <a:xfrm>
            <a:off x="10161272" y="3681204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10222231" y="3742164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07718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9" name="Connector 39"/>
          <p:cNvCxnSpPr/>
          <p:nvPr/>
        </p:nvCxnSpPr>
        <p:spPr>
          <a:xfrm flipH="1" flipV="1">
            <a:off x="3943694" y="3835635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0" name="AutoShape 40"/>
          <p:cNvSpPr/>
          <p:nvPr/>
        </p:nvSpPr>
        <p:spPr>
          <a:xfrm>
            <a:off x="3833953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3894913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2" name="Connector 42"/>
          <p:cNvCxnSpPr/>
          <p:nvPr/>
        </p:nvCxnSpPr>
        <p:spPr>
          <a:xfrm flipH="1" flipV="1">
            <a:off x="8191601" y="3822284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3" name="AutoShape 43"/>
          <p:cNvSpPr/>
          <p:nvPr/>
        </p:nvSpPr>
        <p:spPr>
          <a:xfrm>
            <a:off x="8081859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8142819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3560108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AutoShape 46"/>
          <p:cNvSpPr/>
          <p:nvPr/>
        </p:nvSpPr>
        <p:spPr>
          <a:xfrm>
            <a:off x="7820207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Freeform 47"/>
          <p:cNvSpPr/>
          <p:nvPr/>
        </p:nvSpPr>
        <p:spPr>
          <a:xfrm>
            <a:off x="5856595" y="2003865"/>
            <a:ext cx="452190" cy="452190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AutoShape 48"/>
          <p:cNvSpPr/>
          <p:nvPr/>
        </p:nvSpPr>
        <p:spPr>
          <a:xfrm>
            <a:off x="9900600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9" name="Freeform 49"/>
          <p:cNvSpPr/>
          <p:nvPr/>
        </p:nvSpPr>
        <p:spPr>
          <a:xfrm>
            <a:off x="10075821" y="2040441"/>
            <a:ext cx="383872" cy="383872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0" name="Freeform 50"/>
          <p:cNvSpPr/>
          <p:nvPr/>
        </p:nvSpPr>
        <p:spPr>
          <a:xfrm>
            <a:off x="3785185" y="5283154"/>
            <a:ext cx="355388" cy="355388"/>
          </a:xfrm>
          <a:custGeom>
            <a:rect l="l" t="t" r="r" b="b"/>
            <a:pathLst>
              <a:path w="304800" h="304800">
                <a:moveTo>
                  <a:pt x="116843" y="182880"/>
                </a:moveTo>
                <a:lnTo>
                  <a:pt x="30480" y="182880"/>
                </a:lnTo>
                <a:lnTo>
                  <a:pt x="30480" y="304800"/>
                </a:lnTo>
                <a:lnTo>
                  <a:pt x="0" y="304800"/>
                </a:lnTo>
                <a:lnTo>
                  <a:pt x="0" y="0"/>
                </a:lnTo>
                <a:lnTo>
                  <a:pt x="182880" y="0"/>
                </a:lnTo>
                <a:lnTo>
                  <a:pt x="187957" y="30480"/>
                </a:lnTo>
                <a:lnTo>
                  <a:pt x="304800" y="30480"/>
                </a:lnTo>
                <a:lnTo>
                  <a:pt x="259080" y="121920"/>
                </a:lnTo>
                <a:lnTo>
                  <a:pt x="304800" y="213360"/>
                </a:lnTo>
                <a:lnTo>
                  <a:pt x="121920" y="213360"/>
                </a:lnTo>
                <a:lnTo>
                  <a:pt x="116843" y="18288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Freeform 51"/>
          <p:cNvSpPr/>
          <p:nvPr/>
        </p:nvSpPr>
        <p:spPr>
          <a:xfrm>
            <a:off x="7917111" y="5228967"/>
            <a:ext cx="409575" cy="409575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52" name="Group 5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3" name="AutoShape 5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AutoShape 6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AutoShape 6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AutoShape 6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AutoShape 6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2" name="AutoShape 7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3" name="TextBox 7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国际货运的参与方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193147" y="2013882"/>
            <a:ext cx="3450158" cy="1322592"/>
            <a:chOff x="4193147" y="2013882"/>
            <a:chExt cx="3450158" cy="1322592"/>
          </a:xfrm>
        </p:grpSpPr>
        <p:sp>
          <p:nvSpPr>
            <p:cNvPr id="3" name="TextBox 3"/>
            <p:cNvSpPr txBox="1"/>
            <p:nvPr/>
          </p:nvSpPr>
          <p:spPr>
            <a:xfrm>
              <a:off x="4193147" y="2013882"/>
              <a:ext cx="3450158" cy="1322592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970722" y="3809875"/>
            <a:ext cx="8250555" cy="1645482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合同法在国际货运中的应用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合同订立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国际货运合同通常包括双方当事人、标的物、运输方式、运费、保险、交货期限和地点等关键条款。合同订立需遵循各国法律法规，确保合同条款的合法性和有效性。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合同履行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双方当事人应严格按照合同约定履行各自义务，如按时交付货物、支付运费等。在合同履行过程中，应遵守国际贸易惯例和各国法律法规，确保合同的顺利履行。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156" r="2515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合同的订立与履行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5000" r="250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合同变更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在国际货运过程中，由于市场变化、政策调整等原因，双方当事人可协商对合同进行变更。合同变更应遵循协商一致、公平合理的原则，确保双方权益得到保障。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合同解除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当国际货运合同无法继续履行或双方当事人协商一致时，可依法解除合同。合同解除应遵循法定程序，如通知对方、办理相关手续等，以确保双方权益得到妥善处理。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合同的变更与解除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https://d.book118.com/128103050030006035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C1118"/>
      </a:lt1>
      <a:dk2>
        <a:srgbClr val="F7F7F7"/>
      </a:dk2>
      <a:lt2>
        <a:srgbClr val="121C23"/>
      </a:lt2>
      <a:accent1>
        <a:srgbClr val="E27536"/>
      </a:accent1>
      <a:accent2>
        <a:srgbClr val="3195CF"/>
      </a:accent2>
      <a:accent3>
        <a:srgbClr val="1A638D"/>
      </a:accent3>
      <a:accent4>
        <a:srgbClr val="25B3BC"/>
      </a:accent4>
      <a:accent5>
        <a:srgbClr val="073A6A"/>
      </a:accent5>
      <a:accent6>
        <a:srgbClr val="D97F5B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83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2024-09-13T22:03:20.110</cp:lastPrinted>
  <dcterms:created xsi:type="dcterms:W3CDTF">2024-09-13T14:03:20Z</dcterms:created>
  <dcterms:modified xsi:type="dcterms:W3CDTF">2024-09-13T14:03:22Z</dcterms:modified>
</cp:coreProperties>
</file>