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0693400" cy="756285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599C8-5363-489F-8D6F-0334A99DE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DC9A2-55CF-46F6-9C0D-A7739CCB6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000B5-1985-4025-B897-4E4DBCDDA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BB38D-2774-4CBD-AF6F-631A8FC45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DF6832-D50F-4736-8DB8-4B91640F9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AAE240-87B6-4EF1-B993-FDCC27FE8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9A0E9D-6C86-45D5-A37D-7C89EA917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64D26B-E1EB-483C-BC63-53D82C409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AA78FA-0715-49BA-850C-B39DB2F9B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519B1-24F7-4842-9158-CE6DCE32E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6DD98-A695-48CF-80B7-DFA97E7FE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png" /><Relationship Id="rId5" Type="http://schemas.openxmlformats.org/officeDocument/2006/relationships/image" Target="../media/image1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0701004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3829010" y="1761515"/>
            <a:ext cx="6113779" cy="1310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30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4200" kern="0" spc="1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个案管理的重</a:t>
            </a:r>
            <a:r>
              <a:rPr sz="4200" kern="0" spc="130">
                <a:solidFill>
                  <a:srgbClr val="00B84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要性：个人</a:t>
            </a:r>
            <a:endParaRPr lang="SimSun" altLang="SimSun" sz="4200"/>
          </a:p>
          <a:p>
            <a:pPr algn="r" rtl="0" eaLnBrk="0">
              <a:lnSpc>
                <a:spcPct val="96000"/>
              </a:lnSpc>
              <a:spcBef>
                <a:spcPts val="451"/>
              </a:spcBef>
            </a:pPr>
            <a:r>
              <a:rPr sz="4200" b="1" kern="0" spc="1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健康档案的</a:t>
            </a:r>
            <a:r>
              <a:rPr sz="4200" b="1" kern="0" spc="120">
                <a:solidFill>
                  <a:srgbClr val="00B84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建立与管理</a:t>
            </a:r>
            <a:endParaRPr lang="SimSun" altLang="SimSun" sz="42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7791450" y="2467855"/>
            <a:ext cx="2442210" cy="20904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686"/>
              </a:lnSpc>
            </a:pPr>
            <a:endParaRPr lang="Arial" altLang="Arial" sz="100"/>
          </a:p>
          <a:p>
            <a:pPr marL="596265" indent="-583565" algn="l" rtl="0" eaLnBrk="0">
              <a:lnSpc>
                <a:spcPct val="103000"/>
              </a:lnSpc>
            </a:pPr>
            <a:r>
              <a:rPr sz="2000" kern="0" spc="40">
                <a:solidFill>
                  <a:srgbClr val="0FAA6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000" kern="0" spc="-430">
                <a:solidFill>
                  <a:srgbClr val="0FAA6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 </a:t>
            </a:r>
            <a:r>
              <a:rPr sz="2000" kern="0" spc="40">
                <a:solidFill>
                  <a:srgbClr val="0FAA6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个人健</a:t>
            </a:r>
            <a:r>
              <a:rPr sz="2000" kern="0" spc="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康档案的</a:t>
            </a:r>
            <a:r>
              <a:rPr sz="20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-60">
                <a:solidFill>
                  <a:srgbClr val="0FAA6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管</a:t>
            </a:r>
            <a:r>
              <a:rPr sz="2200" kern="0" spc="-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理</a:t>
            </a:r>
            <a:endParaRPr lang="SimSun" altLang="SimSun" sz="22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500"/>
          </a:p>
          <a:p>
            <a:pPr marL="25400" algn="l" rtl="0" eaLnBrk="0">
              <a:lnSpc>
                <a:spcPct val="98000"/>
              </a:lnSpc>
              <a:spcBef>
                <a:spcPts val="2"/>
              </a:spcBef>
            </a:pPr>
            <a:r>
              <a:rPr sz="2000" kern="0" spc="10">
                <a:solidFill>
                  <a:srgbClr val="10A75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000" kern="0" spc="-520">
                <a:solidFill>
                  <a:srgbClr val="10A75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</a:t>
            </a:r>
            <a:r>
              <a:rPr sz="2000" kern="0" spc="20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10">
                <a:solidFill>
                  <a:srgbClr val="10A75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总结</a:t>
            </a:r>
            <a:r>
              <a:rPr sz="2000" kern="0" spc="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与展望</a:t>
            </a:r>
            <a:endParaRPr lang="SimSun" altLang="SimSun" sz="2000"/>
          </a:p>
        </p:txBody>
      </p:sp>
      <p:sp>
        <p:nvSpPr>
          <p:cNvPr id="10" name="textbox 10"/>
          <p:cNvSpPr/>
          <p:nvPr/>
        </p:nvSpPr>
        <p:spPr>
          <a:xfrm>
            <a:off x="5022822" y="2467855"/>
            <a:ext cx="2446654" cy="6496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12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2000" kern="0" spc="50">
                <a:solidFill>
                  <a:srgbClr val="22C16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000" kern="0" spc="-510">
                <a:solidFill>
                  <a:srgbClr val="22C16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 </a:t>
            </a:r>
            <a:r>
              <a:rPr sz="2000" kern="0" spc="50">
                <a:solidFill>
                  <a:srgbClr val="22C16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个人健</a:t>
            </a:r>
            <a:r>
              <a:rPr sz="2000" kern="0" spc="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康档案的</a:t>
            </a:r>
            <a:endParaRPr lang="SimSun" altLang="SimSun" sz="2000"/>
          </a:p>
          <a:p>
            <a:pPr marL="577215" algn="l" rtl="0" eaLnBrk="0">
              <a:lnSpc>
                <a:spcPts val="2866"/>
              </a:lnSpc>
            </a:pPr>
            <a:r>
              <a:rPr sz="2000" kern="0" spc="20">
                <a:solidFill>
                  <a:srgbClr val="22C16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</a:t>
            </a:r>
            <a:r>
              <a:rPr sz="2000" kern="0" spc="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立</a:t>
            </a:r>
            <a:endParaRPr lang="SimSun" altLang="SimSun" sz="2000"/>
          </a:p>
        </p:txBody>
      </p:sp>
      <p:sp>
        <p:nvSpPr>
          <p:cNvPr id="12" name="textbox 12"/>
          <p:cNvSpPr/>
          <p:nvPr/>
        </p:nvSpPr>
        <p:spPr>
          <a:xfrm>
            <a:off x="4984753" y="4233175"/>
            <a:ext cx="2497454" cy="669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741"/>
              </a:lnSpc>
            </a:pPr>
            <a:endParaRPr lang="Arial" altLang="Arial" sz="100"/>
          </a:p>
          <a:p>
            <a:pPr marL="628015" indent="-615315" algn="l" rtl="0" eaLnBrk="0">
              <a:lnSpc>
                <a:spcPct val="106000"/>
              </a:lnSpc>
            </a:pPr>
            <a:r>
              <a:rPr sz="2000" kern="0" spc="50">
                <a:solidFill>
                  <a:srgbClr val="2BAF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000" kern="0" spc="-110">
                <a:solidFill>
                  <a:srgbClr val="2BAF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 </a:t>
            </a:r>
            <a:r>
              <a:rPr sz="2000" kern="0" spc="50">
                <a:solidFill>
                  <a:srgbClr val="2BAF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个人健</a:t>
            </a:r>
            <a:r>
              <a:rPr sz="2000" kern="0" spc="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康档案的</a:t>
            </a:r>
            <a:r>
              <a:rPr sz="20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110">
                <a:solidFill>
                  <a:srgbClr val="2BAF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未</a:t>
            </a:r>
            <a:r>
              <a:rPr sz="2000" kern="0" spc="1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来发展</a:t>
            </a:r>
            <a:endParaRPr lang="SimSun" altLang="SimSun" sz="2000"/>
          </a:p>
        </p:txBody>
      </p:sp>
      <p:sp>
        <p:nvSpPr>
          <p:cNvPr id="14" name="textbox 14"/>
          <p:cNvSpPr/>
          <p:nvPr/>
        </p:nvSpPr>
        <p:spPr>
          <a:xfrm>
            <a:off x="2247884" y="4239528"/>
            <a:ext cx="2458720" cy="6597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72"/>
              </a:lnSpc>
            </a:pPr>
            <a:endParaRPr lang="Arial" altLang="Arial" sz="100"/>
          </a:p>
          <a:p>
            <a:pPr marL="571500" indent="-558800" algn="l" rtl="0" eaLnBrk="0">
              <a:lnSpc>
                <a:spcPct val="104000"/>
              </a:lnSpc>
            </a:pPr>
            <a:r>
              <a:rPr sz="2000" kern="0" spc="60">
                <a:solidFill>
                  <a:srgbClr val="1F9A5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000" kern="0" spc="-520">
                <a:solidFill>
                  <a:srgbClr val="1F9A5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 </a:t>
            </a:r>
            <a:r>
              <a:rPr sz="2000" kern="0" spc="60">
                <a:solidFill>
                  <a:srgbClr val="1F9A5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个人健</a:t>
            </a:r>
            <a:r>
              <a:rPr sz="2000" kern="0" spc="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康档案的</a:t>
            </a:r>
            <a:r>
              <a:rPr sz="20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120">
                <a:solidFill>
                  <a:srgbClr val="1F9A5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</a:t>
            </a:r>
            <a:r>
              <a:rPr sz="2000" kern="0" spc="1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用价值</a:t>
            </a:r>
            <a:endParaRPr lang="SimSun" altLang="SimSun" sz="2000"/>
          </a:p>
        </p:txBody>
      </p:sp>
      <p:sp>
        <p:nvSpPr>
          <p:cNvPr id="16" name="textbox 16"/>
          <p:cNvSpPr/>
          <p:nvPr/>
        </p:nvSpPr>
        <p:spPr>
          <a:xfrm>
            <a:off x="450858" y="1639923"/>
            <a:ext cx="1369694" cy="1141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6103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5600" b="1" kern="0" spc="-6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目</a:t>
            </a:r>
            <a:r>
              <a:rPr sz="5600" b="1" kern="0" spc="-2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录</a:t>
            </a:r>
            <a:endParaRPr lang="SimSun" altLang="SimSun" sz="5600"/>
          </a:p>
          <a:p>
            <a:pPr marL="12700" algn="l" rtl="0" eaLnBrk="0">
              <a:lnSpc>
                <a:spcPct val="79000"/>
              </a:lnSpc>
              <a:spcBef>
                <a:spcPts val="406"/>
              </a:spcBef>
            </a:pP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CONTENTS</a:t>
            </a:r>
            <a:endParaRPr lang="Times New Roman" altLang="Times New Roman" sz="2000"/>
          </a:p>
        </p:txBody>
      </p:sp>
      <p:sp>
        <p:nvSpPr>
          <p:cNvPr id="18" name="textbox 18"/>
          <p:cNvSpPr/>
          <p:nvPr/>
        </p:nvSpPr>
        <p:spPr>
          <a:xfrm>
            <a:off x="2260609" y="2474208"/>
            <a:ext cx="2157095" cy="320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41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000" kern="0" spc="70">
                <a:solidFill>
                  <a:srgbClr val="019D4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000" kern="0" spc="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 </a:t>
            </a:r>
            <a:r>
              <a:rPr sz="2000" kern="0" spc="70">
                <a:solidFill>
                  <a:srgbClr val="019D4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个案</a:t>
            </a:r>
            <a:r>
              <a:rPr sz="2000" kern="0" spc="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管理概述</a:t>
            </a:r>
            <a:endParaRPr lang="SimSun" altLang="SimSun" sz="20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22" name="textbox 22"/>
          <p:cNvSpPr/>
          <p:nvPr/>
        </p:nvSpPr>
        <p:spPr>
          <a:xfrm>
            <a:off x="3649095" y="2833156"/>
            <a:ext cx="6221729" cy="8693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spcBef>
                <a:spcPts val="1"/>
              </a:spcBef>
            </a:pPr>
            <a:r>
              <a:rPr sz="5800" b="1" kern="0" spc="-60">
                <a:solidFill>
                  <a:srgbClr val="10DC6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01</a:t>
            </a:r>
            <a:r>
              <a:rPr sz="5800" kern="0" spc="1320">
                <a:solidFill>
                  <a:srgbClr val="10DC6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5800" b="1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个案管</a:t>
            </a:r>
            <a:r>
              <a:rPr sz="5800" b="1" kern="0" spc="-60">
                <a:solidFill>
                  <a:srgbClr val="10DC6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理概述</a:t>
            </a:r>
            <a:endParaRPr lang="SimHei" altLang="SimHei" sz="5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picture 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26" name="textbox 26"/>
          <p:cNvSpPr/>
          <p:nvPr/>
        </p:nvSpPr>
        <p:spPr>
          <a:xfrm>
            <a:off x="711243" y="2836643"/>
            <a:ext cx="2073275" cy="27000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5100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  <a:spcBef>
                <a:spcPts val="1"/>
              </a:spcBef>
            </a:pPr>
            <a:r>
              <a:rPr sz="1900" kern="0" spc="1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个案管理定义：</a:t>
            </a:r>
            <a:r>
              <a:rPr sz="19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900" kern="0" spc="1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是指将个人视为</a:t>
            </a:r>
            <a:r>
              <a:rPr sz="19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900" kern="0" spc="1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服务对象，以个</a:t>
            </a:r>
            <a:r>
              <a:rPr sz="19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900" kern="0" spc="1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人健康档案为基</a:t>
            </a:r>
            <a:r>
              <a:rPr sz="19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9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础，通过系统化、</a:t>
            </a:r>
            <a:r>
              <a:rPr sz="19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900" kern="0" spc="1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规范化的信息收</a:t>
            </a:r>
            <a:r>
              <a:rPr sz="19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900" kern="0" spc="1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集、整理、评估</a:t>
            </a:r>
            <a:r>
              <a:rPr sz="19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900" kern="0" spc="1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和反馈，提供全</a:t>
            </a:r>
            <a:r>
              <a:rPr sz="19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900" kern="0" spc="1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面、连续、协调</a:t>
            </a:r>
            <a:r>
              <a:rPr sz="19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9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的医疗卫生服务。</a:t>
            </a:r>
            <a:endParaRPr lang="SimHei" altLang="SimHei" sz="1900"/>
          </a:p>
        </p:txBody>
      </p:sp>
      <p:sp>
        <p:nvSpPr>
          <p:cNvPr id="28" name="textbox 28"/>
          <p:cNvSpPr/>
          <p:nvPr/>
        </p:nvSpPr>
        <p:spPr>
          <a:xfrm>
            <a:off x="3181311" y="2846625"/>
            <a:ext cx="1889125" cy="28905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694"/>
              </a:lnSpc>
            </a:pPr>
            <a:endParaRPr lang="Arial" altLang="Arial" sz="100"/>
          </a:p>
          <a:p>
            <a:pPr marL="12700" algn="l" rtl="0" eaLnBrk="0">
              <a:lnSpc>
                <a:spcPct val="110000"/>
              </a:lnSpc>
            </a:pPr>
            <a:r>
              <a:rPr sz="1900" kern="0" spc="1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个案管理概念：</a:t>
            </a:r>
            <a:r>
              <a:rPr sz="19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1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是一种以个人为</a:t>
            </a:r>
            <a:r>
              <a:rPr sz="19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1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中心、全面的健</a:t>
            </a:r>
            <a:r>
              <a:rPr sz="19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1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康照顾方法，强</a:t>
            </a:r>
            <a:r>
              <a:rPr sz="19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1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调对个体健康状</a:t>
            </a:r>
            <a:r>
              <a:rPr sz="19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1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况的全面评估和</a:t>
            </a:r>
            <a:r>
              <a:rPr sz="19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1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长期管理，以及</a:t>
            </a:r>
            <a:r>
              <a:rPr sz="19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1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与医疗资源的协</a:t>
            </a:r>
            <a:r>
              <a:rPr sz="19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调和整合。</a:t>
            </a:r>
            <a:endParaRPr lang="SimHei" altLang="SimHei" sz="1900"/>
          </a:p>
        </p:txBody>
      </p:sp>
      <p:sp>
        <p:nvSpPr>
          <p:cNvPr id="30" name="textbox 30"/>
          <p:cNvSpPr/>
          <p:nvPr/>
        </p:nvSpPr>
        <p:spPr>
          <a:xfrm>
            <a:off x="5632452" y="2849348"/>
            <a:ext cx="1889125" cy="1591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700" algn="l" rtl="0" eaLnBrk="0">
              <a:lnSpc>
                <a:spcPct val="108000"/>
              </a:lnSpc>
            </a:pPr>
            <a:r>
              <a:rPr sz="1900" kern="0" spc="1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个案管理目标：</a:t>
            </a:r>
            <a:r>
              <a:rPr sz="19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1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提高医疗服务的</a:t>
            </a:r>
            <a:r>
              <a:rPr sz="19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1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质量和效率，改</a:t>
            </a:r>
            <a:r>
              <a:rPr sz="19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1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善患者的健康状</a:t>
            </a:r>
            <a:r>
              <a:rPr sz="19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-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况和生活质量。</a:t>
            </a:r>
            <a:endParaRPr lang="SimHei" altLang="SimHei" sz="1900"/>
          </a:p>
        </p:txBody>
      </p:sp>
      <p:sp>
        <p:nvSpPr>
          <p:cNvPr id="32" name="textbox 32"/>
          <p:cNvSpPr/>
          <p:nvPr/>
        </p:nvSpPr>
        <p:spPr>
          <a:xfrm>
            <a:off x="8070868" y="2849348"/>
            <a:ext cx="1882775" cy="12712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47546"/>
              </a:lnSpc>
            </a:pPr>
            <a:endParaRPr lang="Arial" altLang="Arial" sz="100"/>
          </a:p>
          <a:p>
            <a:pPr marL="12700" algn="l" rtl="0" eaLnBrk="0">
              <a:lnSpc>
                <a:spcPct val="108000"/>
              </a:lnSpc>
            </a:pPr>
            <a:r>
              <a:rPr sz="1900" kern="0" spc="1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个案管理范围：</a:t>
            </a:r>
            <a:r>
              <a:rPr sz="19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包括医疗服务、</a:t>
            </a:r>
            <a:r>
              <a:rPr sz="19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1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康复服务、健康</a:t>
            </a:r>
            <a:r>
              <a:rPr sz="19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教育等方面。</a:t>
            </a:r>
            <a:endParaRPr lang="SimHei" altLang="SimHei" sz="1900"/>
          </a:p>
        </p:txBody>
      </p:sp>
      <p:sp>
        <p:nvSpPr>
          <p:cNvPr id="34" name="textbox 34"/>
          <p:cNvSpPr/>
          <p:nvPr/>
        </p:nvSpPr>
        <p:spPr>
          <a:xfrm>
            <a:off x="4247860" y="1411284"/>
            <a:ext cx="2169795" cy="5124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34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300" b="1" kern="0" spc="5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定义和概念</a:t>
            </a:r>
            <a:endParaRPr lang="SimHei" altLang="SimHei" sz="33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6" name="picture 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38" name="textbox 38"/>
          <p:cNvSpPr/>
          <p:nvPr/>
        </p:nvSpPr>
        <p:spPr>
          <a:xfrm>
            <a:off x="552421" y="2044692"/>
            <a:ext cx="9614534" cy="85725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463550" algn="l" rtl="0" eaLnBrk="0">
              <a:lnSpc>
                <a:spcPct val="97000"/>
              </a:lnSpc>
              <a:spcBef>
                <a:spcPts val="3"/>
              </a:spcBef>
            </a:pPr>
            <a:r>
              <a:rPr sz="22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个案管理概念起源</a:t>
            </a:r>
            <a:endParaRPr lang="SimHei" altLang="SimHei" sz="2200"/>
          </a:p>
        </p:txBody>
      </p:sp>
      <p:sp>
        <p:nvSpPr>
          <p:cNvPr id="40" name="textbox 40"/>
          <p:cNvSpPr/>
          <p:nvPr/>
        </p:nvSpPr>
        <p:spPr>
          <a:xfrm>
            <a:off x="679458" y="3168683"/>
            <a:ext cx="9227184" cy="84455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335915" algn="l" rtl="0" eaLnBrk="0">
              <a:lnSpc>
                <a:spcPct val="97000"/>
              </a:lnSpc>
              <a:spcBef>
                <a:spcPts val="1"/>
              </a:spcBef>
            </a:pPr>
            <a:r>
              <a:rPr sz="22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历史发展：起源、演变及现代应用</a:t>
            </a:r>
            <a:endParaRPr lang="SimHei" altLang="SimHei" sz="2200"/>
          </a:p>
        </p:txBody>
      </p:sp>
      <p:sp>
        <p:nvSpPr>
          <p:cNvPr id="42" name="textbox 42"/>
          <p:cNvSpPr/>
          <p:nvPr/>
        </p:nvSpPr>
        <p:spPr>
          <a:xfrm>
            <a:off x="679458" y="4267186"/>
            <a:ext cx="9201150" cy="84455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4000"/>
              </a:lnSpc>
            </a:pPr>
            <a:endParaRPr lang="Arial" altLang="Arial" sz="1000"/>
          </a:p>
          <a:p>
            <a:pPr marL="335915" algn="l" rtl="0" eaLnBrk="0">
              <a:lnSpc>
                <a:spcPct val="97000"/>
              </a:lnSpc>
              <a:spcBef>
                <a:spcPts val="7"/>
              </a:spcBef>
            </a:pPr>
            <a:r>
              <a:rPr sz="22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背景：社会、医疗体系和人口结构</a:t>
            </a:r>
            <a:r>
              <a:rPr sz="22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变化</a:t>
            </a:r>
            <a:endParaRPr lang="SimHei" altLang="SimHei" sz="2200"/>
          </a:p>
        </p:txBody>
      </p:sp>
      <p:sp>
        <p:nvSpPr>
          <p:cNvPr id="44" name="textbox 44"/>
          <p:cNvSpPr/>
          <p:nvPr/>
        </p:nvSpPr>
        <p:spPr>
          <a:xfrm>
            <a:off x="749286" y="5384824"/>
            <a:ext cx="9081134" cy="84455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5000"/>
              </a:lnSpc>
            </a:pPr>
            <a:endParaRPr lang="Arial" altLang="Arial" sz="1000"/>
          </a:p>
          <a:p>
            <a:pPr marL="266065" algn="l" rtl="0" eaLnBrk="0">
              <a:lnSpc>
                <a:spcPct val="98000"/>
              </a:lnSpc>
              <a:spcBef>
                <a:spcPts val="1"/>
              </a:spcBef>
            </a:pPr>
            <a:r>
              <a:rPr sz="22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重要性：个人健康档案的建立与管理</a:t>
            </a:r>
            <a:endParaRPr lang="SimHei" altLang="SimHei" sz="2200"/>
          </a:p>
        </p:txBody>
      </p:sp>
      <p:sp>
        <p:nvSpPr>
          <p:cNvPr id="46" name="textbox 46"/>
          <p:cNvSpPr/>
          <p:nvPr/>
        </p:nvSpPr>
        <p:spPr>
          <a:xfrm>
            <a:off x="4254275" y="1398578"/>
            <a:ext cx="2157729" cy="5124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34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300" b="1" kern="0" spc="4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历史和背景</a:t>
            </a:r>
            <a:endParaRPr lang="SimHei" altLang="SimHei" sz="33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" name="picture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50" name="textbox 50"/>
          <p:cNvSpPr/>
          <p:nvPr/>
        </p:nvSpPr>
        <p:spPr>
          <a:xfrm>
            <a:off x="8070868" y="3596704"/>
            <a:ext cx="1713864" cy="626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77"/>
              </a:lnSpc>
            </a:pPr>
            <a:endParaRPr lang="Arial" altLang="Arial" sz="100"/>
          </a:p>
          <a:p>
            <a:pPr marL="18415" algn="l" rtl="0" eaLnBrk="0">
              <a:lnSpc>
                <a:spcPct val="85000"/>
              </a:lnSpc>
            </a:pPr>
            <a:r>
              <a:rPr sz="1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推进医疗信息化</a:t>
            </a:r>
            <a:endParaRPr lang="SimHei" altLang="SimHei" sz="1900"/>
          </a:p>
          <a:p>
            <a:pPr marL="12700" algn="l" rtl="0" eaLnBrk="0">
              <a:lnSpc>
                <a:spcPts val="2800"/>
              </a:lnSpc>
            </a:pP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建设</a:t>
            </a:r>
            <a:endParaRPr lang="SimHei" altLang="SimHei" sz="1900"/>
          </a:p>
        </p:txBody>
      </p:sp>
      <p:sp>
        <p:nvSpPr>
          <p:cNvPr id="52" name="textbox 52"/>
          <p:cNvSpPr/>
          <p:nvPr/>
        </p:nvSpPr>
        <p:spPr>
          <a:xfrm>
            <a:off x="5626143" y="3595739"/>
            <a:ext cx="1711325" cy="6242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75"/>
              </a:lnSpc>
            </a:pPr>
            <a:endParaRPr lang="Arial" altLang="Arial" sz="100"/>
          </a:p>
          <a:p>
            <a:pPr marL="24765" algn="l" rtl="0" eaLnBrk="0">
              <a:lnSpc>
                <a:spcPct val="85000"/>
              </a:lnSpc>
            </a:pP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实现医疗资源优</a:t>
            </a:r>
            <a:endParaRPr lang="SimHei" altLang="SimHei" sz="1900"/>
          </a:p>
          <a:p>
            <a:pPr marL="12700" algn="l" rtl="0" eaLnBrk="0">
              <a:lnSpc>
                <a:spcPts val="2786"/>
              </a:lnSpc>
            </a:pP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化配置</a:t>
            </a:r>
            <a:endParaRPr lang="SimHei" altLang="SimHei" sz="1900"/>
          </a:p>
        </p:txBody>
      </p:sp>
      <p:sp>
        <p:nvSpPr>
          <p:cNvPr id="54" name="textbox 54"/>
          <p:cNvSpPr/>
          <p:nvPr/>
        </p:nvSpPr>
        <p:spPr>
          <a:xfrm>
            <a:off x="723861" y="3595739"/>
            <a:ext cx="1707514" cy="6242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75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提高医疗服务质</a:t>
            </a:r>
            <a:endParaRPr lang="SimHei" altLang="SimHei" sz="1900"/>
          </a:p>
          <a:p>
            <a:pPr marL="12700" algn="l" rtl="0" eaLnBrk="0">
              <a:lnSpc>
                <a:spcPts val="2781"/>
              </a:lnSpc>
            </a:pPr>
            <a:r>
              <a:rPr sz="1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</a:t>
            </a:r>
            <a:endParaRPr lang="SimHei" altLang="SimHei" sz="1900"/>
          </a:p>
        </p:txBody>
      </p:sp>
      <p:sp>
        <p:nvSpPr>
          <p:cNvPr id="56" name="textbox 56"/>
          <p:cNvSpPr/>
          <p:nvPr/>
        </p:nvSpPr>
        <p:spPr>
          <a:xfrm>
            <a:off x="4286034" y="1409611"/>
            <a:ext cx="2153285" cy="516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572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3300" b="1" kern="0" spc="3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目的和意义</a:t>
            </a:r>
            <a:endParaRPr lang="SimHei" altLang="SimHei" sz="3300"/>
          </a:p>
        </p:txBody>
      </p:sp>
      <p:sp>
        <p:nvSpPr>
          <p:cNvPr id="58" name="textbox 58"/>
          <p:cNvSpPr/>
          <p:nvPr/>
        </p:nvSpPr>
        <p:spPr>
          <a:xfrm>
            <a:off x="3178425" y="3593253"/>
            <a:ext cx="1693545" cy="30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67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9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提升患者满意度</a:t>
            </a:r>
            <a:endParaRPr lang="SimHei" altLang="SimHei" sz="19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0" name="picture 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62" name="textbox 62"/>
          <p:cNvSpPr/>
          <p:nvPr/>
        </p:nvSpPr>
        <p:spPr>
          <a:xfrm>
            <a:off x="3677524" y="2216815"/>
            <a:ext cx="6196965" cy="1830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100"/>
          </a:p>
          <a:p>
            <a:pPr marL="12700" indent="1757679" algn="l" rtl="0" eaLnBrk="0">
              <a:lnSpc>
                <a:spcPct val="89000"/>
              </a:lnSpc>
            </a:pPr>
            <a:r>
              <a:rPr sz="58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个人健</a:t>
            </a:r>
            <a:r>
              <a:rPr sz="5800" kern="0" spc="-20">
                <a:solidFill>
                  <a:srgbClr val="00D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康档案</a:t>
            </a:r>
            <a:r>
              <a:rPr sz="5800" kern="0" spc="50">
                <a:solidFill>
                  <a:srgbClr val="00D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500" b="1" kern="0" spc="-110" baseline="5435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r>
              <a:rPr sz="7400" kern="0" spc="3030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5800" kern="0" spc="-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的建</a:t>
            </a:r>
            <a:r>
              <a:rPr sz="5800" kern="0" spc="-110">
                <a:solidFill>
                  <a:srgbClr val="00D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立</a:t>
            </a:r>
            <a:endParaRPr lang="SimHei" altLang="SimHei" sz="5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4" name="picture 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66" name="textbox 66"/>
          <p:cNvSpPr/>
          <p:nvPr/>
        </p:nvSpPr>
        <p:spPr>
          <a:xfrm>
            <a:off x="717552" y="3635031"/>
            <a:ext cx="8809990" cy="313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267"/>
              </a:lnSpc>
            </a:pPr>
            <a:r>
              <a:rPr sz="18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收集健康信息</a:t>
            </a:r>
            <a:r>
              <a:rPr sz="18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</a:t>
            </a:r>
            <a:r>
              <a:rPr sz="18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整理健康信息</a:t>
            </a:r>
            <a:r>
              <a:rPr sz="18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</a:t>
            </a:r>
            <a:r>
              <a:rPr sz="18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分析健康信息         </a:t>
            </a:r>
            <a:r>
              <a:rPr sz="2700" kern="0" spc="0" baseline="-2656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存储健康信息</a:t>
            </a:r>
            <a:endParaRPr lang="SimHei" altLang="SimHei" sz="2700" baseline="-2656"/>
          </a:p>
        </p:txBody>
      </p:sp>
      <p:sp>
        <p:nvSpPr>
          <p:cNvPr id="68" name="textbox 68"/>
          <p:cNvSpPr/>
          <p:nvPr/>
        </p:nvSpPr>
        <p:spPr>
          <a:xfrm>
            <a:off x="4451125" y="1398700"/>
            <a:ext cx="1755775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52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400" b="1" kern="0" spc="-20">
                <a:solidFill>
                  <a:srgbClr val="00CF6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建立流程</a:t>
            </a:r>
            <a:endParaRPr lang="SimHei" altLang="SimHei" sz="34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picture 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72" name="textbox 72"/>
          <p:cNvSpPr/>
          <p:nvPr/>
        </p:nvSpPr>
        <p:spPr>
          <a:xfrm>
            <a:off x="1308123" y="3143271"/>
            <a:ext cx="8388350" cy="914400"/>
          </a:xfrm>
          <a:prstGeom prst="rect">
            <a:avLst/>
          </a:prstGeom>
          <a:solidFill>
            <a:srgbClr val="312D2A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424815" algn="l" rtl="0" eaLnBrk="0">
              <a:lnSpc>
                <a:spcPct val="98000"/>
              </a:lnSpc>
              <a:spcBef>
                <a:spcPts val="5"/>
              </a:spcBef>
            </a:pPr>
            <a:r>
              <a:rPr sz="18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收集健康信息：既往病史</a:t>
            </a:r>
            <a:r>
              <a:rPr sz="18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、家族史、过敏史等</a:t>
            </a:r>
            <a:endParaRPr lang="SimHei" altLang="SimHei" sz="1800"/>
          </a:p>
        </p:txBody>
      </p:sp>
      <p:sp>
        <p:nvSpPr>
          <p:cNvPr id="74" name="textbox 74"/>
          <p:cNvSpPr/>
          <p:nvPr/>
        </p:nvSpPr>
        <p:spPr>
          <a:xfrm>
            <a:off x="1333466" y="4229070"/>
            <a:ext cx="8344534" cy="915035"/>
          </a:xfrm>
          <a:prstGeom prst="rect">
            <a:avLst/>
          </a:prstGeom>
          <a:solidFill>
            <a:srgbClr val="282D33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399415" algn="l" rtl="0" eaLnBrk="0">
              <a:lnSpc>
                <a:spcPct val="98000"/>
              </a:lnSpc>
              <a:spcBef>
                <a:spcPts val="6"/>
              </a:spcBef>
            </a:pPr>
            <a:r>
              <a:rPr sz="18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收集生活方式信息：饮食、运动</a:t>
            </a:r>
            <a:r>
              <a:rPr sz="18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、吸烟、饮酒等</a:t>
            </a:r>
            <a:endParaRPr lang="SimHei" altLang="SimHei" sz="1800"/>
          </a:p>
        </p:txBody>
      </p:sp>
      <p:sp>
        <p:nvSpPr>
          <p:cNvPr id="76" name="textbox 76"/>
          <p:cNvSpPr/>
          <p:nvPr/>
        </p:nvSpPr>
        <p:spPr>
          <a:xfrm>
            <a:off x="1320848" y="2051045"/>
            <a:ext cx="8319134" cy="915035"/>
          </a:xfrm>
          <a:prstGeom prst="rect">
            <a:avLst/>
          </a:prstGeom>
          <a:solidFill>
            <a:srgbClr val="27322A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6912"/>
              </a:lnSpc>
            </a:pPr>
            <a:endParaRPr lang="Arial" altLang="Arial" sz="100"/>
          </a:p>
          <a:p>
            <a:pPr marL="412115" algn="l" rtl="0" eaLnBrk="0">
              <a:lnSpc>
                <a:spcPct val="98000"/>
              </a:lnSpc>
            </a:pPr>
            <a:r>
              <a:rPr sz="18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收集个人信息：姓名、性别、年</a:t>
            </a:r>
            <a:r>
              <a:rPr sz="18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龄、职业等</a:t>
            </a:r>
            <a:endParaRPr lang="SimHei" altLang="SimHei" sz="1800"/>
          </a:p>
        </p:txBody>
      </p:sp>
      <p:sp>
        <p:nvSpPr>
          <p:cNvPr id="78" name="textbox 78"/>
          <p:cNvSpPr/>
          <p:nvPr/>
        </p:nvSpPr>
        <p:spPr>
          <a:xfrm>
            <a:off x="1435054" y="5308591"/>
            <a:ext cx="8115934" cy="921385"/>
          </a:xfrm>
          <a:prstGeom prst="rect">
            <a:avLst/>
          </a:prstGeom>
          <a:solidFill>
            <a:srgbClr val="322733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7405"/>
              </a:lnSpc>
            </a:pPr>
            <a:endParaRPr lang="Arial" altLang="Arial" sz="100"/>
          </a:p>
          <a:p>
            <a:pPr marL="298450" algn="l" rtl="0" eaLnBrk="0">
              <a:lnSpc>
                <a:spcPct val="98000"/>
              </a:lnSpc>
            </a:pPr>
            <a:r>
              <a:rPr sz="18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收集健康监测信息：体检结果、</a:t>
            </a:r>
            <a:r>
              <a:rPr sz="18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定期检查等</a:t>
            </a:r>
            <a:endParaRPr lang="SimHei" altLang="SimHei" sz="1800"/>
          </a:p>
        </p:txBody>
      </p:sp>
      <p:sp>
        <p:nvSpPr>
          <p:cNvPr id="80" name="textbox 80"/>
          <p:cNvSpPr/>
          <p:nvPr/>
        </p:nvSpPr>
        <p:spPr>
          <a:xfrm>
            <a:off x="3822476" y="1388851"/>
            <a:ext cx="3033395" cy="5156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829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300" b="1" kern="0" spc="6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信息收集和整理</a:t>
            </a:r>
            <a:endParaRPr lang="SimHei" altLang="SimHei" sz="33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2" name="picture 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84" name="textbox 84"/>
          <p:cNvSpPr/>
          <p:nvPr/>
        </p:nvSpPr>
        <p:spPr>
          <a:xfrm>
            <a:off x="1216139" y="4062839"/>
            <a:ext cx="8025765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</a:t>
            </a: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</a:t>
            </a: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</a:t>
            </a:r>
            <a:r>
              <a:rPr sz="1800" b="1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endParaRPr lang="SimHei" altLang="SimHei" sz="1800"/>
          </a:p>
        </p:txBody>
      </p:sp>
      <p:sp>
        <p:nvSpPr>
          <p:cNvPr id="86" name="textbox 86"/>
          <p:cNvSpPr/>
          <p:nvPr/>
        </p:nvSpPr>
        <p:spPr>
          <a:xfrm>
            <a:off x="3161961" y="1392104"/>
            <a:ext cx="4330700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04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300" b="1" kern="0" spc="70">
                <a:solidFill>
                  <a:srgbClr val="00CD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档案内容的更新和维护</a:t>
            </a:r>
            <a:endParaRPr lang="SimHei" altLang="SimHei" sz="3300"/>
          </a:p>
        </p:txBody>
      </p:sp>
      <p:sp>
        <p:nvSpPr>
          <p:cNvPr id="88" name="textbox 88"/>
          <p:cNvSpPr/>
          <p:nvPr/>
        </p:nvSpPr>
        <p:spPr>
          <a:xfrm>
            <a:off x="5086340" y="2286018"/>
            <a:ext cx="2599054" cy="7448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455"/>
              </a:lnSpc>
            </a:pPr>
            <a:endParaRPr lang="Arial" altLang="Arial" sz="100"/>
          </a:p>
          <a:p>
            <a:pPr marL="12700" algn="l" rtl="0" eaLnBrk="0">
              <a:lnSpc>
                <a:spcPct val="107000"/>
              </a:lnSpc>
            </a:pPr>
            <a:r>
              <a:rPr sz="13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审核与评估：对档案内容进行审核 </a:t>
            </a:r>
            <a:r>
              <a:rPr sz="13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与评估，确保信息的准确性和完整</a:t>
            </a:r>
            <a:r>
              <a:rPr sz="13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性</a:t>
            </a:r>
            <a:endParaRPr lang="SimHei" altLang="SimHei" sz="1800"/>
          </a:p>
        </p:txBody>
      </p:sp>
      <p:sp>
        <p:nvSpPr>
          <p:cNvPr id="90" name="textbox 90"/>
          <p:cNvSpPr/>
          <p:nvPr/>
        </p:nvSpPr>
        <p:spPr>
          <a:xfrm>
            <a:off x="2743203" y="4984060"/>
            <a:ext cx="2603500" cy="4832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131"/>
              </a:lnSpc>
            </a:pPr>
            <a:endParaRPr lang="Arial" altLang="Arial" sz="100"/>
          </a:p>
          <a:p>
            <a:pPr marL="12700" indent="12700" algn="l" rtl="0" eaLnBrk="0">
              <a:lnSpc>
                <a:spcPct val="116000"/>
              </a:lnSpc>
            </a:pPr>
            <a:r>
              <a:rPr sz="13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及时更新：及时添加重要的健康信</a:t>
            </a:r>
            <a:r>
              <a:rPr sz="13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息</a:t>
            </a:r>
            <a:endParaRPr lang="SimHei" altLang="SimHei" sz="1300"/>
          </a:p>
        </p:txBody>
      </p:sp>
      <p:sp>
        <p:nvSpPr>
          <p:cNvPr id="92" name="textbox 92"/>
          <p:cNvSpPr/>
          <p:nvPr/>
        </p:nvSpPr>
        <p:spPr>
          <a:xfrm>
            <a:off x="7378684" y="4978393"/>
            <a:ext cx="2603500" cy="466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644"/>
              </a:lnSpc>
            </a:pPr>
            <a:endParaRPr lang="Arial" altLang="Arial" sz="100"/>
          </a:p>
          <a:p>
            <a:pPr marL="19050" indent="-6350" algn="l" rtl="0" eaLnBrk="0">
              <a:lnSpc>
                <a:spcPct val="111000"/>
              </a:lnSpc>
            </a:pPr>
            <a:r>
              <a:rPr sz="13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隐私保护：确保档案内容的隐私保</a:t>
            </a:r>
            <a:r>
              <a:rPr sz="13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护，遵守相关法律法规</a:t>
            </a:r>
            <a:endParaRPr lang="SimHei" altLang="SimHei" sz="1300"/>
          </a:p>
        </p:txBody>
      </p:sp>
      <p:sp>
        <p:nvSpPr>
          <p:cNvPr id="94" name="textbox 94"/>
          <p:cNvSpPr/>
          <p:nvPr/>
        </p:nvSpPr>
        <p:spPr>
          <a:xfrm>
            <a:off x="495343" y="2285332"/>
            <a:ext cx="2611754" cy="464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747"/>
              </a:lnSpc>
            </a:pPr>
            <a:endParaRPr lang="Arial" altLang="Arial" sz="100"/>
          </a:p>
          <a:p>
            <a:pPr marL="12700" indent="18415" algn="l" rtl="0" eaLnBrk="0">
              <a:lnSpc>
                <a:spcPct val="111000"/>
              </a:lnSpc>
            </a:pPr>
            <a:r>
              <a:rPr sz="13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定期更新：记录最新的</a:t>
            </a:r>
            <a:r>
              <a:rPr sz="13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健康信息和</a:t>
            </a:r>
            <a:r>
              <a:rPr sz="13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变化</a:t>
            </a:r>
            <a:endParaRPr lang="SimHei" altLang="SimHei" sz="13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6" name="picture 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98" name="textbox 98"/>
          <p:cNvSpPr/>
          <p:nvPr/>
        </p:nvSpPr>
        <p:spPr>
          <a:xfrm>
            <a:off x="3671670" y="2216815"/>
            <a:ext cx="6202679" cy="1832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29451"/>
              </a:lnSpc>
            </a:pPr>
            <a:endParaRPr lang="Arial" altLang="Arial" sz="100"/>
          </a:p>
          <a:p>
            <a:pPr marL="12700" indent="1763395" algn="l" rtl="0" eaLnBrk="0">
              <a:lnSpc>
                <a:spcPct val="88000"/>
              </a:lnSpc>
            </a:pPr>
            <a:r>
              <a:rPr sz="58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个人健</a:t>
            </a:r>
            <a:r>
              <a:rPr sz="5800" kern="0" spc="-20">
                <a:solidFill>
                  <a:srgbClr val="00D76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康档案</a:t>
            </a:r>
            <a:r>
              <a:rPr sz="5800" kern="0" spc="50">
                <a:solidFill>
                  <a:srgbClr val="00D76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900" b="1" kern="0" spc="-130" baseline="3939">
                <a:solidFill>
                  <a:srgbClr val="00C02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r>
              <a:rPr sz="7700" kern="0" spc="2670">
                <a:solidFill>
                  <a:srgbClr val="00C02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5800" kern="0" spc="-1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的管</a:t>
            </a:r>
            <a:r>
              <a:rPr sz="5800" kern="0" spc="-130">
                <a:solidFill>
                  <a:srgbClr val="00D76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理</a:t>
            </a:r>
            <a:endParaRPr lang="SimHei" altLang="SimHei" sz="5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textbox 100"/>
          <p:cNvSpPr/>
          <p:nvPr/>
        </p:nvSpPr>
        <p:spPr>
          <a:xfrm>
            <a:off x="2336746" y="2138457"/>
            <a:ext cx="5398134" cy="3449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8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●标准化：制定统一的管理规范和标准，确保个人健康档案的规范性和可操</a:t>
            </a: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作性。</a:t>
            </a:r>
            <a:endParaRPr lang="SimHei" altLang="SimHei" sz="1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364"/>
              </a:spcBef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●安全性：采取必要的安全措施，确保个人健康档案的信息安全</a:t>
            </a: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和隐私保护。</a:t>
            </a:r>
            <a:endParaRPr lang="SimHei" altLang="SimHei" sz="12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370"/>
              </a:spcBef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●持续性：定期更新和维护个人健康档案，确保其准确性和完整性。</a:t>
            </a:r>
            <a:endParaRPr lang="SimHei" altLang="SimHei" sz="12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300"/>
          </a:p>
          <a:p>
            <a:pPr marL="12700" algn="l" rtl="0" eaLnBrk="0">
              <a:lnSpc>
                <a:spcPct val="92000"/>
              </a:lnSpc>
            </a:pPr>
            <a:r>
              <a:rPr sz="1200" kern="0" spc="-60">
                <a:solidFill>
                  <a:srgbClr val="00C76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1200" kern="0" spc="-160">
                <a:solidFill>
                  <a:srgbClr val="00C76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可用性：确保个人健康档案的信息可获取、可利用，满足管理和</a:t>
            </a:r>
            <a:r>
              <a:rPr sz="1200" b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使用的需求。</a:t>
            </a:r>
            <a:endParaRPr lang="SimHei" altLang="SimHei" sz="1200"/>
          </a:p>
        </p:txBody>
      </p:sp>
      <p:sp>
        <p:nvSpPr>
          <p:cNvPr id="102" name="textbox 102"/>
          <p:cNvSpPr/>
          <p:nvPr/>
        </p:nvSpPr>
        <p:spPr>
          <a:xfrm>
            <a:off x="4470175" y="1374945"/>
            <a:ext cx="1707514" cy="513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8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300" b="1" kern="0" spc="-10">
                <a:solidFill>
                  <a:srgbClr val="00CA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管理原则</a:t>
            </a:r>
            <a:endParaRPr lang="SimHei" altLang="SimHei" sz="33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picture 1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06" name="textbox 106"/>
          <p:cNvSpPr/>
          <p:nvPr/>
        </p:nvSpPr>
        <p:spPr>
          <a:xfrm>
            <a:off x="768320" y="749327"/>
            <a:ext cx="9150350" cy="130175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3720465" algn="l" rtl="0" eaLnBrk="0">
              <a:lnSpc>
                <a:spcPct val="97000"/>
              </a:lnSpc>
              <a:spcBef>
                <a:spcPts val="5"/>
              </a:spcBef>
            </a:pPr>
            <a:r>
              <a:rPr sz="3300" b="1" kern="0" spc="20">
                <a:solidFill>
                  <a:srgbClr val="00CB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管理流程</a:t>
            </a:r>
            <a:endParaRPr lang="SimHei" altLang="SimHei" sz="3300"/>
          </a:p>
        </p:txBody>
      </p:sp>
      <p:sp>
        <p:nvSpPr>
          <p:cNvPr id="108" name="textbox 108"/>
          <p:cNvSpPr/>
          <p:nvPr/>
        </p:nvSpPr>
        <p:spPr>
          <a:xfrm>
            <a:off x="984245" y="2808005"/>
            <a:ext cx="2351404" cy="8058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773"/>
              </a:lnSpc>
            </a:pPr>
            <a:endParaRPr lang="Arial" altLang="Arial" sz="100"/>
          </a:p>
          <a:p>
            <a:pPr marL="12700" algn="l" rtl="0" eaLnBrk="0">
              <a:lnSpc>
                <a:spcPct val="114000"/>
              </a:lnSpc>
            </a:pPr>
            <a:r>
              <a:rPr sz="15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收集健康信息：包括个人基</a:t>
            </a:r>
            <a:r>
              <a:rPr sz="15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本信息、既往病史、家族史</a:t>
            </a:r>
            <a:r>
              <a:rPr sz="15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等</a:t>
            </a:r>
            <a:endParaRPr lang="SimHei" altLang="SimHei" sz="1500"/>
          </a:p>
        </p:txBody>
      </p:sp>
      <p:sp>
        <p:nvSpPr>
          <p:cNvPr id="110" name="textbox 110"/>
          <p:cNvSpPr/>
          <p:nvPr/>
        </p:nvSpPr>
        <p:spPr>
          <a:xfrm>
            <a:off x="2565371" y="5052540"/>
            <a:ext cx="2355850" cy="793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451"/>
              </a:lnSpc>
            </a:pPr>
            <a:endParaRPr lang="Arial" altLang="Arial" sz="100"/>
          </a:p>
          <a:p>
            <a:pPr marL="15240" algn="l" rtl="0" eaLnBrk="0">
              <a:lnSpc>
                <a:spcPct val="102000"/>
              </a:lnSpc>
            </a:pPr>
            <a:r>
              <a:rPr sz="15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提供健康建议：根据评估结</a:t>
            </a:r>
            <a:r>
              <a:rPr sz="15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果，为个体提供相应的健康</a:t>
            </a:r>
            <a:endParaRPr lang="SimHei" altLang="SimHei" sz="1500"/>
          </a:p>
          <a:p>
            <a:pPr algn="l" rtl="0" eaLnBrk="0">
              <a:lnSpc>
                <a:spcPct val="105000"/>
              </a:lnSpc>
            </a:pPr>
            <a:endParaRPr lang="Arial" altLang="Arial" sz="500"/>
          </a:p>
          <a:p>
            <a:pPr marL="12700" algn="l" rtl="0" eaLnBrk="0">
              <a:lnSpc>
                <a:spcPct val="96000"/>
              </a:lnSpc>
              <a:spcBef>
                <a:spcPts val="4"/>
              </a:spcBef>
            </a:pPr>
            <a:r>
              <a:rPr sz="15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建议和干预措施</a:t>
            </a:r>
            <a:endParaRPr lang="SimHei" altLang="SimHei" sz="1500"/>
          </a:p>
        </p:txBody>
      </p:sp>
      <p:sp>
        <p:nvSpPr>
          <p:cNvPr id="112" name="textbox 112"/>
          <p:cNvSpPr/>
          <p:nvPr/>
        </p:nvSpPr>
        <p:spPr>
          <a:xfrm>
            <a:off x="7270788" y="2810987"/>
            <a:ext cx="2334895" cy="800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64"/>
              </a:lnSpc>
            </a:pPr>
            <a:endParaRPr lang="Arial" altLang="Arial" sz="100"/>
          </a:p>
          <a:p>
            <a:pPr marL="15240" algn="l" rtl="0" eaLnBrk="0">
              <a:lnSpc>
                <a:spcPct val="96000"/>
              </a:lnSpc>
            </a:pPr>
            <a:r>
              <a:rPr sz="15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评估健康风险：根据整理后</a:t>
            </a:r>
            <a:endParaRPr lang="SimHei" altLang="SimHei" sz="1500"/>
          </a:p>
          <a:p>
            <a:pPr marL="12700" algn="l" rtl="0" eaLnBrk="0">
              <a:lnSpc>
                <a:spcPct val="110000"/>
              </a:lnSpc>
              <a:spcBef>
                <a:spcPts val="412"/>
              </a:spcBef>
            </a:pP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的健康信息，评估个体可能</a:t>
            </a:r>
            <a:r>
              <a:rPr sz="15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面临的风险和问题</a:t>
            </a:r>
            <a:endParaRPr lang="SimHei" altLang="SimHei" sz="1500"/>
          </a:p>
        </p:txBody>
      </p:sp>
      <p:sp>
        <p:nvSpPr>
          <p:cNvPr id="114" name="textbox 114"/>
          <p:cNvSpPr/>
          <p:nvPr/>
        </p:nvSpPr>
        <p:spPr>
          <a:xfrm>
            <a:off x="5702280" y="5054502"/>
            <a:ext cx="2340610" cy="7899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Arial" altLang="Arial" sz="100"/>
          </a:p>
          <a:p>
            <a:pPr marL="12700" algn="l" rtl="0" eaLnBrk="0">
              <a:lnSpc>
                <a:spcPct val="111000"/>
              </a:lnSpc>
            </a:pP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定期更新档案：及时更新个</a:t>
            </a:r>
            <a:r>
              <a:rPr sz="15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体的健康信息，保持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档案的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准确性和时效性</a:t>
            </a:r>
            <a:endParaRPr lang="SimHei" altLang="SimHei" sz="1500"/>
          </a:p>
        </p:txBody>
      </p:sp>
      <p:sp>
        <p:nvSpPr>
          <p:cNvPr id="116" name="textbox 116"/>
          <p:cNvSpPr/>
          <p:nvPr/>
        </p:nvSpPr>
        <p:spPr>
          <a:xfrm>
            <a:off x="4133879" y="2813711"/>
            <a:ext cx="2344420" cy="5226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298"/>
              </a:lnSpc>
            </a:pPr>
            <a:endParaRPr lang="Arial" altLang="Arial" sz="100"/>
          </a:p>
          <a:p>
            <a:pPr marL="18415" indent="-5714" algn="l" rtl="0" eaLnBrk="0">
              <a:lnSpc>
                <a:spcPct val="109000"/>
              </a:lnSpc>
            </a:pPr>
            <a:r>
              <a:rPr sz="15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整理健康信息：对收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集到的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信息进行分类、整理和分析</a:t>
            </a:r>
            <a:endParaRPr lang="SimHei" altLang="SimHei" sz="15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 rot="21600000">
            <a:off x="1943097" y="2101867"/>
            <a:ext cx="8674059" cy="603212"/>
            <a:chExt cx="8674059" cy="603212"/>
          </a:xfrm>
        </p:grpSpPr>
        <p:sp>
          <p:nvSpPr>
            <p:cNvPr id="118" name="rect"/>
            <p:cNvSpPr/>
            <p:nvPr/>
          </p:nvSpPr>
          <p:spPr>
            <a:xfrm>
              <a:off x="298453" y="12705"/>
              <a:ext cx="6089677" cy="577801"/>
            </a:xfrm>
            <a:prstGeom prst="rect">
              <a:avLst/>
            </a:prstGeom>
            <a:solidFill>
              <a:srgbClr val="384B4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textbox 120"/>
            <p:cNvSpPr/>
            <p:nvPr/>
          </p:nvSpPr>
          <p:spPr>
            <a:xfrm>
              <a:off x="374615" y="233374"/>
              <a:ext cx="4368800" cy="1936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081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1200" kern="0" spc="-4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定期更新：及时更新个人健康档案，确保信息的准确性和时效性</a:t>
              </a:r>
              <a:r>
                <a:rPr sz="1200" kern="0" spc="-5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。</a:t>
              </a:r>
              <a:endParaRPr lang="SimHei" altLang="SimHei" sz="1200"/>
            </a:p>
          </p:txBody>
        </p:sp>
        <p:pic>
          <p:nvPicPr>
            <p:cNvPr id="122" name="picture 12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6654824" cy="6352"/>
            </a:xfrm>
            <a:prstGeom prst="rect">
              <a:avLst/>
            </a:prstGeom>
          </p:spPr>
        </p:pic>
        <p:pic>
          <p:nvPicPr>
            <p:cNvPr id="124" name="picture 12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6896067" y="596859"/>
              <a:ext cx="1777991" cy="6352"/>
            </a:xfrm>
            <a:prstGeom prst="rect">
              <a:avLst/>
            </a:prstGeom>
          </p:spPr>
        </p:pic>
      </p:grpSp>
      <p:sp>
        <p:nvSpPr>
          <p:cNvPr id="126" name="textbox 126"/>
          <p:cNvSpPr/>
          <p:nvPr/>
        </p:nvSpPr>
        <p:spPr>
          <a:xfrm>
            <a:off x="2108203" y="3257546"/>
            <a:ext cx="6394450" cy="584834"/>
          </a:xfrm>
          <a:prstGeom prst="rect">
            <a:avLst/>
          </a:prstGeom>
          <a:solidFill>
            <a:srgbClr val="384B4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221615" algn="l" rtl="0" eaLnBrk="0">
              <a:lnSpc>
                <a:spcPct val="101000"/>
              </a:lnSpc>
              <a:spcBef>
                <a:spcPts val="6"/>
              </a:spcBef>
            </a:pPr>
            <a:r>
              <a:rPr sz="11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分类整理：将健康档案按照疾病类型、检查项目、治疗方式等进行分类整理，方便查找和管</a:t>
            </a:r>
            <a:r>
              <a:rPr sz="11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100" kern="0" spc="-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理。</a:t>
            </a:r>
            <a:endParaRPr lang="SimSun" altLang="SimSun" sz="1100"/>
          </a:p>
        </p:txBody>
      </p:sp>
      <p:pic>
        <p:nvPicPr>
          <p:cNvPr id="128" name="picture 12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701747" y="5048277"/>
            <a:ext cx="6953277" cy="527055"/>
          </a:xfrm>
          <a:prstGeom prst="rect">
            <a:avLst/>
          </a:prstGeom>
        </p:spPr>
      </p:pic>
      <p:sp>
        <p:nvSpPr>
          <p:cNvPr id="130" name="textbox 130"/>
          <p:cNvSpPr/>
          <p:nvPr/>
        </p:nvSpPr>
        <p:spPr>
          <a:xfrm>
            <a:off x="3816060" y="1379520"/>
            <a:ext cx="3020060" cy="5124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34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300" b="1" kern="0" spc="50">
                <a:solidFill>
                  <a:srgbClr val="00CB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管理技巧和方法</a:t>
            </a:r>
            <a:endParaRPr lang="SimHei" altLang="SimHei" sz="3300"/>
          </a:p>
        </p:txBody>
      </p:sp>
      <p:sp>
        <p:nvSpPr>
          <p:cNvPr id="132" name="textbox 132"/>
          <p:cNvSpPr/>
          <p:nvPr/>
        </p:nvSpPr>
        <p:spPr>
          <a:xfrm>
            <a:off x="2317712" y="5808708"/>
            <a:ext cx="6007734" cy="193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7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安全保障：采取必要的措施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，确保个人健康档案的安全性和保密性，防止信息泄露和滥用。</a:t>
            </a:r>
            <a:endParaRPr lang="SimHei" altLang="SimHei" sz="1200"/>
          </a:p>
        </p:txBody>
      </p:sp>
      <p:sp>
        <p:nvSpPr>
          <p:cNvPr id="134" name="textbox 134"/>
          <p:cNvSpPr/>
          <p:nvPr/>
        </p:nvSpPr>
        <p:spPr>
          <a:xfrm>
            <a:off x="2317712" y="4627618"/>
            <a:ext cx="5855334" cy="193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7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标准化：采用统一的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格式和标准来记录和管理个人健康档案，提高信息的质量和可读性。</a:t>
            </a:r>
            <a:endParaRPr lang="SimHei" altLang="SimHei" sz="1200"/>
          </a:p>
        </p:txBody>
      </p:sp>
      <p:pic>
        <p:nvPicPr>
          <p:cNvPr id="136" name="picture 13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593851" y="4419578"/>
            <a:ext cx="7029414" cy="6352"/>
          </a:xfrm>
          <a:prstGeom prst="rect">
            <a:avLst/>
          </a:prstGeom>
        </p:spPr>
      </p:pic>
      <p:sp>
        <p:nvSpPr>
          <p:cNvPr id="138" name="rect"/>
          <p:cNvSpPr/>
          <p:nvPr/>
        </p:nvSpPr>
        <p:spPr>
          <a:xfrm>
            <a:off x="1917647" y="3257546"/>
            <a:ext cx="6686583" cy="6352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https://d.book118.com/128107010045006023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SimSun</vt:lpstr>
      <vt:lpstr>Times New Roman</vt:lpstr>
      <vt:lpstr>SimHei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2024-08-29T20:29:53.781</cp:lastPrinted>
  <dcterms:created xsi:type="dcterms:W3CDTF">2024-08-29T12:29:53Z</dcterms:created>
  <dcterms:modified xsi:type="dcterms:W3CDTF">2024-08-29T12:29:55Z</dcterms:modified>
</cp:coreProperties>
</file>