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23499-7ADB-4CE0-ABB4-C97A2DD0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EE8E3-D18A-44FB-8445-332A3C2DF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3B406-5B47-46E6-942C-F69A7627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4C4B7-1317-4A32-A051-B6CA9034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559F3C-4BEA-41A6-99CD-7B126FEF9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137A90-1CD6-44F1-AEFE-9D7621282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0BD62-17A1-4DF5-8B61-437C30B7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C256F-F512-418D-9977-6F2E382D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AA7D6-5528-41CF-BDB3-426E1F62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7B162-D202-4039-AB67-E9E73318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70FC2-AC2B-4A72-90A9-0A366B51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004302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38414" y="1892487"/>
            <a:ext cx="5673725" cy="707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技术型员工培训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4900"/>
          </a:p>
        </p:txBody>
      </p:sp>
      <p:sp>
        <p:nvSpPr>
          <p:cNvPr id="3" name="textbox 3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277"/>
            <a:ext cx="2955925" cy="2917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8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语言与工具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424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库应用与开发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26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开发技术栈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开发技术栈</a:t>
            </a:r>
            <a:endParaRPr lang="Microsoft YaHei" altLang="Microsoft YaHei" sz="24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algn="l" rtl="0" eaLnBrk="0">
              <a:lnSpc>
                <a:spcPct val="831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队协作与沟通技巧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1836" y="362771"/>
            <a:ext cx="3445509" cy="284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5247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7621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1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技术基础知识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2601302" y="1533211"/>
            <a:ext cx="2505710" cy="1266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1"/>
              </a:lnSpc>
            </a:pPr>
            <a:endParaRPr lang="Arial" altLang="Arial" sz="100"/>
          </a:p>
          <a:p>
            <a:pPr marL="33426" algn="l" rtl="0" eaLnBrk="0">
              <a:lnSpc>
                <a:spcPct val="92000"/>
              </a:lnSpc>
            </a:pPr>
            <a:r>
              <a:rPr sz="23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</a:t>
            </a:r>
            <a:r>
              <a:rPr sz="23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indent="2476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用于暂时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存储CPU正在处理的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和指令，是计算机的临时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6867670" y="1523381"/>
            <a:ext cx="2506979" cy="1002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80"/>
              </a:lnSpc>
            </a:pPr>
            <a:endParaRPr lang="Arial" altLang="Arial" sz="100"/>
          </a:p>
          <a:p>
            <a:pPr marL="19910" algn="l" rtl="0" eaLnBrk="0">
              <a:lnSpc>
                <a:spcPct val="91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3652" indent="-952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CPU处理后的数据显示到屏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幕上，负责图形处理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8997578" y="4405041"/>
            <a:ext cx="2582545" cy="723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7"/>
              </a:lnSpc>
            </a:pPr>
            <a:endParaRPr lang="Arial" altLang="Arial" sz="100"/>
          </a:p>
          <a:p>
            <a:pPr marL="1612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algn="l" rtl="0" eaLnBrk="0">
              <a:lnSpc>
                <a:spcPct val="6198"/>
              </a:lnSpc>
            </a:pPr>
            <a:endParaRPr lang="Arial" altLang="Arial" sz="100"/>
          </a:p>
          <a:p>
            <a:pPr marL="12700" algn="l" rtl="0" eaLnBrk="0">
              <a:lnSpc>
                <a:spcPts val="1936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键盘、鼠标、打印机等输入/</a:t>
            </a:r>
            <a:endParaRPr lang="Microsoft YaHei" altLang="Microsoft YaHei" sz="1500"/>
          </a:p>
        </p:txBody>
      </p:sp>
      <p:sp>
        <p:nvSpPr>
          <p:cNvPr id="15" name="textbox 15"/>
          <p:cNvSpPr/>
          <p:nvPr/>
        </p:nvSpPr>
        <p:spPr>
          <a:xfrm>
            <a:off x="4697913" y="4403859"/>
            <a:ext cx="2463164" cy="748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algn="l" rtl="0" eaLnBrk="0">
              <a:lnSpc>
                <a:spcPct val="7439"/>
              </a:lnSpc>
            </a:pPr>
            <a:endParaRPr lang="Arial" altLang="Arial" sz="100"/>
          </a:p>
          <a:p>
            <a:pPr marL="13614" algn="l" rtl="0" eaLnBrk="0">
              <a:lnSpc>
                <a:spcPct val="91000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永久存储数据和程序的地方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536170" y="4424824"/>
            <a:ext cx="2490470" cy="727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90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</a:t>
            </a: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marL="16509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中央处理器，负责执行程序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909578" y="3581228"/>
            <a:ext cx="1878992" cy="433493"/>
            <a:chExt cx="1878992" cy="433493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7242681" y="3581228"/>
            <a:ext cx="1878992" cy="433493"/>
            <a:chExt cx="1878992" cy="433493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839172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900131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020613" y="3581228"/>
            <a:ext cx="1878991" cy="433493"/>
            <a:chExt cx="1878991" cy="433493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813336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874298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1" name="group 12"/>
          <p:cNvGrpSpPr/>
          <p:nvPr/>
        </p:nvGrpSpPr>
        <p:grpSpPr>
          <a:xfrm rot="21600000">
            <a:off x="5131648" y="3581228"/>
            <a:ext cx="1878989" cy="433493"/>
            <a:chExt cx="1878989" cy="433493"/>
          </a:xfrm>
        </p:grpSpPr>
        <p:sp>
          <p:nvSpPr>
            <p:cNvPr id="50" name="path"/>
            <p:cNvSpPr/>
            <p:nvPr/>
          </p:nvSpPr>
          <p:spPr>
            <a:xfrm>
              <a:off x="0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825528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886489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3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2" name="group 14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54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3" name="group 16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57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9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4" name="group 18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60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2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5" name="group 20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64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6" name="textbox 66"/>
          <p:cNvSpPr/>
          <p:nvPr/>
        </p:nvSpPr>
        <p:spPr>
          <a:xfrm>
            <a:off x="535026" y="5193430"/>
            <a:ext cx="226441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的指令，是计算机的大脑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4698066" y="5193430"/>
            <a:ext cx="1892935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4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是计算机的长期记忆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8" name="textbox 68"/>
          <p:cNvSpPr/>
          <p:nvPr/>
        </p:nvSpPr>
        <p:spPr>
          <a:xfrm>
            <a:off x="8998149" y="5165997"/>
            <a:ext cx="93853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0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输出设备。</a:t>
            </a:r>
            <a:endParaRPr lang="Microsoft YaHei" altLang="Microsoft YaHei" sz="1400"/>
          </a:p>
        </p:txBody>
      </p:sp>
      <p:sp>
        <p:nvSpPr>
          <p:cNvPr id="69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DDE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2" name="path"/>
          <p:cNvSpPr/>
          <p:nvPr/>
        </p:nvSpPr>
        <p:spPr>
          <a:xfrm>
            <a:off x="653185" y="3037950"/>
            <a:ext cx="1104138" cy="1103757"/>
          </a:xfrm>
          <a:custGeom>
            <a:rect l="0" t="0" r="0" b="0"/>
            <a:pathLst>
              <a:path w="1738" h="1738">
                <a:moveTo>
                  <a:pt x="0" y="869"/>
                </a:moveTo>
                <a:cubicBezTo>
                  <a:pt x="0" y="389"/>
                  <a:pt x="389" y="0"/>
                  <a:pt x="869" y="0"/>
                </a:cubicBezTo>
                <a:lnTo>
                  <a:pt x="869" y="0"/>
                </a:lnTo>
                <a:lnTo>
                  <a:pt x="869" y="0"/>
                </a:lnTo>
                <a:lnTo>
                  <a:pt x="869" y="0"/>
                </a:lnTo>
                <a:cubicBezTo>
                  <a:pt x="1349" y="0"/>
                  <a:pt x="1738" y="389"/>
                  <a:pt x="1738" y="869"/>
                </a:cubicBezTo>
                <a:lnTo>
                  <a:pt x="1738" y="869"/>
                </a:lnTo>
                <a:cubicBezTo>
                  <a:pt x="1738" y="869"/>
                  <a:pt x="1738" y="869"/>
                  <a:pt x="1738" y="869"/>
                </a:cubicBezTo>
                <a:lnTo>
                  <a:pt x="1738" y="869"/>
                </a:lnTo>
                <a:lnTo>
                  <a:pt x="1738" y="869"/>
                </a:lnTo>
                <a:lnTo>
                  <a:pt x="1738" y="869"/>
                </a:lnTo>
                <a:cubicBezTo>
                  <a:pt x="1738" y="1349"/>
                  <a:pt x="1349" y="1738"/>
                  <a:pt x="869" y="1738"/>
                </a:cubicBezTo>
                <a:lnTo>
                  <a:pt x="869" y="1738"/>
                </a:lnTo>
                <a:lnTo>
                  <a:pt x="869" y="1738"/>
                </a:lnTo>
                <a:lnTo>
                  <a:pt x="869" y="1738"/>
                </a:lnTo>
                <a:cubicBezTo>
                  <a:pt x="389" y="1738"/>
                  <a:pt x="0" y="1349"/>
                  <a:pt x="0" y="869"/>
                </a:cubicBezTo>
                <a:lnTo>
                  <a:pt x="0" y="869"/>
                </a:lnTo>
                <a:cubicBezTo>
                  <a:pt x="0" y="869"/>
                  <a:pt x="0" y="869"/>
                  <a:pt x="0" y="869"/>
                </a:cubicBezTo>
                <a:lnTo>
                  <a:pt x="0" y="869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1406231" y="3836622"/>
            <a:ext cx="2495713" cy="2151790"/>
            <a:chExt cx="2495713" cy="2151790"/>
          </a:xfrm>
        </p:grpSpPr>
        <p:sp>
          <p:nvSpPr>
            <p:cNvPr id="73" name="path"/>
            <p:cNvSpPr/>
            <p:nvPr/>
          </p:nvSpPr>
          <p:spPr>
            <a:xfrm>
              <a:off x="499273" y="157446"/>
              <a:ext cx="1996439" cy="1994343"/>
            </a:xfrm>
            <a:custGeom>
              <a:rect l="0" t="0" r="0" b="0"/>
              <a:pathLst>
                <a:path w="3143" h="3140">
                  <a:moveTo>
                    <a:pt x="16" y="1570"/>
                  </a:moveTo>
                  <a:cubicBezTo>
                    <a:pt x="16" y="712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2"/>
                    <a:pt x="3127" y="1570"/>
                  </a:cubicBezTo>
                  <a:lnTo>
                    <a:pt x="3127" y="1570"/>
                  </a:lnTo>
                  <a:cubicBezTo>
                    <a:pt x="3127" y="1570"/>
                    <a:pt x="3127" y="1570"/>
                    <a:pt x="3127" y="1570"/>
                  </a:cubicBezTo>
                  <a:lnTo>
                    <a:pt x="3127" y="1570"/>
                  </a:lnTo>
                  <a:lnTo>
                    <a:pt x="3127" y="1570"/>
                  </a:lnTo>
                  <a:lnTo>
                    <a:pt x="3127" y="1570"/>
                  </a:lnTo>
                  <a:cubicBezTo>
                    <a:pt x="3127" y="2428"/>
                    <a:pt x="2430" y="3123"/>
                    <a:pt x="1571" y="3123"/>
                  </a:cubicBezTo>
                  <a:lnTo>
                    <a:pt x="1571" y="3123"/>
                  </a:lnTo>
                  <a:lnTo>
                    <a:pt x="1572" y="3123"/>
                  </a:lnTo>
                  <a:lnTo>
                    <a:pt x="1572" y="3123"/>
                  </a:lnTo>
                  <a:cubicBezTo>
                    <a:pt x="713" y="3123"/>
                    <a:pt x="16" y="2428"/>
                    <a:pt x="16" y="1570"/>
                  </a:cubicBezTo>
                  <a:lnTo>
                    <a:pt x="16" y="1570"/>
                  </a:lnTo>
                  <a:cubicBezTo>
                    <a:pt x="16" y="1570"/>
                    <a:pt x="16" y="1570"/>
                    <a:pt x="16" y="1570"/>
                  </a:cubicBezTo>
                  <a:lnTo>
                    <a:pt x="16" y="1570"/>
                  </a:lnTo>
                  <a:close/>
                </a:path>
              </a:pathLst>
            </a:custGeom>
            <a:noFill/>
            <a:ln w="21431" cap="flat">
              <a:solidFill>
                <a:srgbClr val="42B0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textbox 74"/>
            <p:cNvSpPr/>
            <p:nvPr/>
          </p:nvSpPr>
          <p:spPr>
            <a:xfrm>
              <a:off x="739089" y="685147"/>
              <a:ext cx="1445260" cy="1200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505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B0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操作系统概</a:t>
              </a:r>
              <a:r>
                <a:rPr sz="15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B0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述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214918" indent="-457" algn="l" rtl="0" eaLnBrk="0">
                <a:lnSpc>
                  <a:spcPct val="151000"/>
                </a:lnSpc>
                <a:spcBef>
                  <a:spcPts val="5"/>
                </a:spcBef>
              </a:pPr>
              <a:r>
                <a:rPr sz="12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操作系统的定</a:t>
              </a:r>
              <a:r>
                <a:rPr sz="12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</a:t>
              </a:r>
              <a:r>
                <a:rPr sz="12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、分类等基本 </a:t>
              </a:r>
              <a:r>
                <a:rPr sz="12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概念</a:t>
              </a: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488631" cy="459674"/>
              <a:chExt cx="488631" cy="459674"/>
            </a:xfrm>
          </p:grpSpPr>
          <p:sp>
            <p:nvSpPr>
              <p:cNvPr id="75" name="path"/>
              <p:cNvSpPr/>
              <p:nvPr/>
            </p:nvSpPr>
            <p:spPr>
              <a:xfrm>
                <a:off x="0" y="0"/>
                <a:ext cx="348996" cy="347471"/>
              </a:xfrm>
              <a:custGeom>
                <a:rect l="0" t="0" r="0" b="0"/>
                <a:pathLst>
                  <a:path w="549" h="547">
                    <a:moveTo>
                      <a:pt x="0" y="273"/>
                    </a:moveTo>
                    <a:cubicBezTo>
                      <a:pt x="0" y="122"/>
                      <a:pt x="123" y="0"/>
                      <a:pt x="274" y="0"/>
                    </a:cubicBezTo>
                    <a:lnTo>
                      <a:pt x="274" y="0"/>
                    </a:lnTo>
                    <a:lnTo>
                      <a:pt x="274" y="0"/>
                    </a:lnTo>
                    <a:lnTo>
                      <a:pt x="274" y="0"/>
                    </a:lnTo>
                    <a:cubicBezTo>
                      <a:pt x="426" y="0"/>
                      <a:pt x="549" y="122"/>
                      <a:pt x="549" y="273"/>
                    </a:cubicBezTo>
                    <a:lnTo>
                      <a:pt x="549" y="273"/>
                    </a:lnTo>
                    <a:cubicBezTo>
                      <a:pt x="549" y="273"/>
                      <a:pt x="549" y="273"/>
                      <a:pt x="549" y="273"/>
                    </a:cubicBezTo>
                    <a:lnTo>
                      <a:pt x="549" y="273"/>
                    </a:lnTo>
                    <a:lnTo>
                      <a:pt x="549" y="273"/>
                    </a:lnTo>
                    <a:lnTo>
                      <a:pt x="549" y="273"/>
                    </a:lnTo>
                    <a:cubicBezTo>
                      <a:pt x="549" y="424"/>
                      <a:pt x="426" y="547"/>
                      <a:pt x="274" y="547"/>
                    </a:cubicBezTo>
                    <a:lnTo>
                      <a:pt x="274" y="547"/>
                    </a:lnTo>
                    <a:lnTo>
                      <a:pt x="274" y="547"/>
                    </a:lnTo>
                    <a:lnTo>
                      <a:pt x="274" y="547"/>
                    </a:lnTo>
                    <a:cubicBezTo>
                      <a:pt x="123" y="547"/>
                      <a:pt x="0" y="424"/>
                      <a:pt x="0" y="273"/>
                    </a:cubicBezTo>
                    <a:lnTo>
                      <a:pt x="0" y="273"/>
                    </a:lnTo>
                    <a:cubicBezTo>
                      <a:pt x="0" y="273"/>
                      <a:pt x="0" y="273"/>
                      <a:pt x="0" y="273"/>
                    </a:cubicBezTo>
                    <a:lnTo>
                      <a:pt x="0" y="273"/>
                    </a:lnTo>
                    <a:close/>
                  </a:path>
                </a:pathLst>
              </a:custGeom>
              <a:solidFill>
                <a:srgbClr val="82DD9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6" name="path"/>
              <p:cNvSpPr/>
              <p:nvPr/>
            </p:nvSpPr>
            <p:spPr>
              <a:xfrm>
                <a:off x="329944" y="300797"/>
                <a:ext cx="158686" cy="158876"/>
              </a:xfrm>
              <a:custGeom>
                <a:rect l="0" t="0" r="0" b="0"/>
                <a:pathLst>
                  <a:path w="249" h="250">
                    <a:moveTo>
                      <a:pt x="0" y="125"/>
                    </a:moveTo>
                    <a:cubicBezTo>
                      <a:pt x="0" y="56"/>
                      <a:pt x="55" y="0"/>
                      <a:pt x="124" y="0"/>
                    </a:cubicBezTo>
                    <a:lnTo>
                      <a:pt x="124" y="0"/>
                    </a:lnTo>
                    <a:lnTo>
                      <a:pt x="124" y="0"/>
                    </a:lnTo>
                    <a:lnTo>
                      <a:pt x="124" y="0"/>
                    </a:lnTo>
                    <a:cubicBezTo>
                      <a:pt x="193" y="0"/>
                      <a:pt x="249" y="56"/>
                      <a:pt x="249" y="125"/>
                    </a:cubicBezTo>
                    <a:lnTo>
                      <a:pt x="249" y="125"/>
                    </a:lnTo>
                    <a:cubicBezTo>
                      <a:pt x="249" y="125"/>
                      <a:pt x="249" y="125"/>
                      <a:pt x="249" y="125"/>
                    </a:cubicBezTo>
                    <a:lnTo>
                      <a:pt x="249" y="125"/>
                    </a:lnTo>
                    <a:lnTo>
                      <a:pt x="249" y="125"/>
                    </a:lnTo>
                    <a:lnTo>
                      <a:pt x="249" y="125"/>
                    </a:lnTo>
                    <a:cubicBezTo>
                      <a:pt x="249" y="194"/>
                      <a:pt x="193" y="250"/>
                      <a:pt x="124" y="250"/>
                    </a:cubicBezTo>
                    <a:lnTo>
                      <a:pt x="124" y="250"/>
                    </a:lnTo>
                    <a:lnTo>
                      <a:pt x="124" y="250"/>
                    </a:lnTo>
                    <a:lnTo>
                      <a:pt x="124" y="250"/>
                    </a:lnTo>
                    <a:cubicBezTo>
                      <a:pt x="55" y="250"/>
                      <a:pt x="0" y="194"/>
                      <a:pt x="0" y="125"/>
                    </a:cubicBezTo>
                    <a:lnTo>
                      <a:pt x="0" y="125"/>
                    </a:lnTo>
                    <a:cubicBezTo>
                      <a:pt x="0" y="125"/>
                      <a:pt x="0" y="125"/>
                      <a:pt x="0" y="125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34C15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7" name="path"/>
            <p:cNvSpPr/>
            <p:nvPr/>
          </p:nvSpPr>
          <p:spPr>
            <a:xfrm>
              <a:off x="1304113" y="294562"/>
              <a:ext cx="386763" cy="348086"/>
            </a:xfrm>
            <a:custGeom>
              <a:rect l="0" t="0" r="0" b="0"/>
              <a:pathLst>
                <a:path w="609" h="548">
                  <a:moveTo>
                    <a:pt x="121" y="304"/>
                  </a:moveTo>
                  <a:lnTo>
                    <a:pt x="60" y="304"/>
                  </a:lnTo>
                  <a:lnTo>
                    <a:pt x="60" y="304"/>
                  </a:lnTo>
                  <a:cubicBezTo>
                    <a:pt x="27" y="304"/>
                    <a:pt x="0" y="277"/>
                    <a:pt x="0" y="243"/>
                  </a:cubicBezTo>
                  <a:lnTo>
                    <a:pt x="0" y="243"/>
                  </a:lnTo>
                  <a:lnTo>
                    <a:pt x="0" y="243"/>
                  </a:lnTo>
                  <a:lnTo>
                    <a:pt x="0" y="121"/>
                  </a:lnTo>
                  <a:lnTo>
                    <a:pt x="0" y="121"/>
                  </a:lnTo>
                  <a:cubicBezTo>
                    <a:pt x="0" y="88"/>
                    <a:pt x="27" y="60"/>
                    <a:pt x="60" y="60"/>
                  </a:cubicBezTo>
                  <a:lnTo>
                    <a:pt x="60" y="60"/>
                  </a:lnTo>
                  <a:lnTo>
                    <a:pt x="121" y="60"/>
                  </a:lnTo>
                  <a:lnTo>
                    <a:pt x="121" y="0"/>
                  </a:lnTo>
                  <a:lnTo>
                    <a:pt x="548" y="0"/>
                  </a:lnTo>
                  <a:lnTo>
                    <a:pt x="548" y="304"/>
                  </a:lnTo>
                  <a:lnTo>
                    <a:pt x="548" y="304"/>
                  </a:lnTo>
                  <a:cubicBezTo>
                    <a:pt x="548" y="371"/>
                    <a:pt x="493" y="426"/>
                    <a:pt x="426" y="426"/>
                  </a:cubicBezTo>
                  <a:lnTo>
                    <a:pt x="426" y="426"/>
                  </a:lnTo>
                  <a:lnTo>
                    <a:pt x="426" y="426"/>
                  </a:lnTo>
                  <a:lnTo>
                    <a:pt x="243" y="426"/>
                  </a:lnTo>
                  <a:lnTo>
                    <a:pt x="243" y="426"/>
                  </a:lnTo>
                  <a:cubicBezTo>
                    <a:pt x="176" y="426"/>
                    <a:pt x="121" y="371"/>
                    <a:pt x="121" y="304"/>
                  </a:cubicBezTo>
                  <a:lnTo>
                    <a:pt x="121" y="304"/>
                  </a:lnTo>
                  <a:lnTo>
                    <a:pt x="121" y="304"/>
                  </a:lnTo>
                  <a:close/>
                  <a:moveTo>
                    <a:pt x="121" y="243"/>
                  </a:moveTo>
                  <a:lnTo>
                    <a:pt x="121" y="121"/>
                  </a:lnTo>
                  <a:lnTo>
                    <a:pt x="60" y="121"/>
                  </a:lnTo>
                  <a:lnTo>
                    <a:pt x="60" y="243"/>
                  </a:lnTo>
                  <a:lnTo>
                    <a:pt x="121" y="243"/>
                  </a:lnTo>
                  <a:close/>
                  <a:moveTo>
                    <a:pt x="60" y="487"/>
                  </a:moveTo>
                  <a:lnTo>
                    <a:pt x="60" y="456"/>
                  </a:lnTo>
                  <a:lnTo>
                    <a:pt x="609" y="456"/>
                  </a:lnTo>
                  <a:lnTo>
                    <a:pt x="609" y="487"/>
                  </a:lnTo>
                  <a:lnTo>
                    <a:pt x="487" y="548"/>
                  </a:lnTo>
                  <a:lnTo>
                    <a:pt x="182" y="548"/>
                  </a:lnTo>
                  <a:lnTo>
                    <a:pt x="60" y="487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6695476" y="1372314"/>
            <a:ext cx="1996440" cy="1996440"/>
            <a:chExt cx="1996440" cy="1996440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1996440" cy="1996440"/>
            </a:xfrm>
            <a:custGeom>
              <a:rect l="0" t="0" r="0" b="0"/>
              <a:pathLst>
                <a:path w="3144" h="3144">
                  <a:moveTo>
                    <a:pt x="16" y="1572"/>
                  </a:moveTo>
                  <a:cubicBezTo>
                    <a:pt x="16" y="713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3"/>
                    <a:pt x="3127" y="1572"/>
                  </a:cubicBezTo>
                  <a:lnTo>
                    <a:pt x="3127" y="1572"/>
                  </a:lnTo>
                  <a:cubicBezTo>
                    <a:pt x="3127" y="1572"/>
                    <a:pt x="3127" y="1572"/>
                    <a:pt x="3127" y="1572"/>
                  </a:cubicBezTo>
                  <a:lnTo>
                    <a:pt x="3127" y="1572"/>
                  </a:lnTo>
                  <a:lnTo>
                    <a:pt x="3127" y="1572"/>
                  </a:lnTo>
                  <a:lnTo>
                    <a:pt x="3127" y="1572"/>
                  </a:lnTo>
                  <a:cubicBezTo>
                    <a:pt x="3127" y="2430"/>
                    <a:pt x="2430" y="3127"/>
                    <a:pt x="1572" y="3127"/>
                  </a:cubicBezTo>
                  <a:lnTo>
                    <a:pt x="1572" y="3127"/>
                  </a:lnTo>
                  <a:lnTo>
                    <a:pt x="1572" y="3127"/>
                  </a:lnTo>
                  <a:lnTo>
                    <a:pt x="1572" y="3127"/>
                  </a:lnTo>
                  <a:cubicBezTo>
                    <a:pt x="713" y="3127"/>
                    <a:pt x="16" y="2430"/>
                    <a:pt x="16" y="1572"/>
                  </a:cubicBezTo>
                  <a:lnTo>
                    <a:pt x="16" y="1572"/>
                  </a:lnTo>
                  <a:close/>
                </a:path>
              </a:pathLst>
            </a:custGeom>
            <a:noFill/>
            <a:ln w="21431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textbox 79"/>
            <p:cNvSpPr/>
            <p:nvPr/>
          </p:nvSpPr>
          <p:spPr>
            <a:xfrm>
              <a:off x="-12700" y="-12700"/>
              <a:ext cx="2022475" cy="20370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637886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C15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文件系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34C15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</a:t>
              </a:r>
              <a:endParaRPr lang="Microsoft YaHei" altLang="Microsoft YaHei" sz="15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428335" algn="l" rtl="0" eaLnBrk="0">
                <a:lnSpc>
                  <a:spcPct val="91000"/>
                </a:lnSpc>
                <a:spcBef>
                  <a:spcPts val="369"/>
                </a:spcBef>
              </a:pPr>
              <a:r>
                <a:rPr sz="12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文件的存储、访问</a:t>
              </a: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marL="426811" algn="l" rtl="0" eaLnBrk="0">
                <a:lnSpc>
                  <a:spcPct val="91000"/>
                </a:lnSpc>
                <a:spcBef>
                  <a:spcPts val="2"/>
                </a:spcBef>
              </a:pPr>
              <a:r>
                <a:rPr sz="12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保护等原理及应用</a:t>
              </a:r>
              <a:r>
                <a:rPr sz="12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106272" y="3991975"/>
            <a:ext cx="1996440" cy="1996438"/>
            <a:chExt cx="1996440" cy="1996438"/>
          </a:xfrm>
        </p:grpSpPr>
        <p:sp>
          <p:nvSpPr>
            <p:cNvPr id="80" name="path"/>
            <p:cNvSpPr/>
            <p:nvPr/>
          </p:nvSpPr>
          <p:spPr>
            <a:xfrm>
              <a:off x="0" y="0"/>
              <a:ext cx="1996440" cy="1996438"/>
            </a:xfrm>
            <a:custGeom>
              <a:rect l="0" t="0" r="0" b="0"/>
              <a:pathLst>
                <a:path w="3144" h="3143">
                  <a:moveTo>
                    <a:pt x="16" y="1572"/>
                  </a:moveTo>
                  <a:cubicBezTo>
                    <a:pt x="16" y="713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3"/>
                    <a:pt x="3127" y="1571"/>
                  </a:cubicBezTo>
                  <a:lnTo>
                    <a:pt x="3127" y="1571"/>
                  </a:lnTo>
                  <a:cubicBezTo>
                    <a:pt x="3127" y="1571"/>
                    <a:pt x="3127" y="1571"/>
                    <a:pt x="3127" y="1571"/>
                  </a:cubicBezTo>
                  <a:lnTo>
                    <a:pt x="3127" y="1571"/>
                  </a:lnTo>
                  <a:lnTo>
                    <a:pt x="3127" y="1571"/>
                  </a:lnTo>
                  <a:lnTo>
                    <a:pt x="3127" y="1571"/>
                  </a:lnTo>
                  <a:cubicBezTo>
                    <a:pt x="3127" y="2430"/>
                    <a:pt x="2430" y="3127"/>
                    <a:pt x="1572" y="3127"/>
                  </a:cubicBezTo>
                  <a:lnTo>
                    <a:pt x="1572" y="3127"/>
                  </a:lnTo>
                  <a:lnTo>
                    <a:pt x="1572" y="3127"/>
                  </a:lnTo>
                  <a:lnTo>
                    <a:pt x="1572" y="3127"/>
                  </a:lnTo>
                  <a:cubicBezTo>
                    <a:pt x="713" y="3127"/>
                    <a:pt x="16" y="2430"/>
                    <a:pt x="16" y="1571"/>
                  </a:cubicBezTo>
                  <a:lnTo>
                    <a:pt x="16" y="1572"/>
                  </a:lnTo>
                  <a:close/>
                </a:path>
              </a:pathLst>
            </a:custGeom>
            <a:noFill/>
            <a:ln w="21431" cap="flat">
              <a:solidFill>
                <a:srgbClr val="FDBE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textbox 81"/>
            <p:cNvSpPr/>
            <p:nvPr/>
          </p:nvSpPr>
          <p:spPr>
            <a:xfrm>
              <a:off x="401411" y="572095"/>
              <a:ext cx="1366519" cy="10121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267"/>
                </a:lnSpc>
              </a:pPr>
              <a:endParaRPr lang="Arial" altLang="Arial" sz="100"/>
            </a:p>
            <a:p>
              <a:pPr marL="263280" algn="l" rtl="0" eaLnBrk="0">
                <a:lnSpc>
                  <a:spcPct val="95000"/>
                </a:lnSpc>
              </a:pP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内存管</a:t>
              </a:r>
              <a:r>
                <a:rPr sz="15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15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300"/>
            </a:p>
            <a:p>
              <a:pPr marL="12700" indent="13563" algn="l" rtl="0" eaLnBrk="0">
                <a:lnSpc>
                  <a:spcPct val="151000"/>
                </a:lnSpc>
              </a:pPr>
              <a:r>
                <a:rPr sz="1200" spc="-1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内存的分配、回收</a:t>
              </a:r>
              <a:r>
                <a:rPr sz="12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2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保护等原理及应用</a:t>
              </a: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sp>
          <p:nvSpPr>
            <p:cNvPr id="82" name="path"/>
            <p:cNvSpPr/>
            <p:nvPr/>
          </p:nvSpPr>
          <p:spPr>
            <a:xfrm>
              <a:off x="847558" y="185258"/>
              <a:ext cx="301338" cy="266685"/>
            </a:xfrm>
            <a:custGeom>
              <a:rect l="0" t="0" r="0" b="0"/>
              <a:pathLst>
                <a:path w="472" h="419">
                  <a:moveTo>
                    <a:pt x="1" y="137"/>
                  </a:moveTo>
                  <a:lnTo>
                    <a:pt x="228" y="419"/>
                  </a:lnTo>
                  <a:lnTo>
                    <a:pt x="137" y="137"/>
                  </a:lnTo>
                  <a:lnTo>
                    <a:pt x="1" y="137"/>
                  </a:lnTo>
                  <a:close/>
                  <a:moveTo>
                    <a:pt x="162" y="137"/>
                  </a:moveTo>
                  <a:lnTo>
                    <a:pt x="242" y="419"/>
                  </a:lnTo>
                  <a:lnTo>
                    <a:pt x="312" y="137"/>
                  </a:lnTo>
                  <a:lnTo>
                    <a:pt x="162" y="137"/>
                  </a:lnTo>
                  <a:close/>
                  <a:moveTo>
                    <a:pt x="255" y="419"/>
                  </a:moveTo>
                  <a:lnTo>
                    <a:pt x="474" y="137"/>
                  </a:lnTo>
                  <a:lnTo>
                    <a:pt x="338" y="137"/>
                  </a:lnTo>
                  <a:lnTo>
                    <a:pt x="255" y="419"/>
                  </a:lnTo>
                  <a:close/>
                  <a:moveTo>
                    <a:pt x="474" y="118"/>
                  </a:moveTo>
                  <a:lnTo>
                    <a:pt x="408" y="6"/>
                  </a:lnTo>
                  <a:lnTo>
                    <a:pt x="343" y="118"/>
                  </a:lnTo>
                  <a:lnTo>
                    <a:pt x="474" y="118"/>
                  </a:lnTo>
                  <a:close/>
                  <a:moveTo>
                    <a:pt x="388" y="0"/>
                  </a:moveTo>
                  <a:lnTo>
                    <a:pt x="256" y="0"/>
                  </a:lnTo>
                  <a:lnTo>
                    <a:pt x="322" y="116"/>
                  </a:lnTo>
                  <a:lnTo>
                    <a:pt x="388" y="0"/>
                  </a:lnTo>
                  <a:close/>
                  <a:moveTo>
                    <a:pt x="302" y="118"/>
                  </a:moveTo>
                  <a:lnTo>
                    <a:pt x="236" y="6"/>
                  </a:lnTo>
                  <a:lnTo>
                    <a:pt x="171" y="118"/>
                  </a:lnTo>
                  <a:lnTo>
                    <a:pt x="302" y="118"/>
                  </a:lnTo>
                  <a:close/>
                  <a:moveTo>
                    <a:pt x="217" y="0"/>
                  </a:moveTo>
                  <a:lnTo>
                    <a:pt x="86" y="0"/>
                  </a:lnTo>
                  <a:lnTo>
                    <a:pt x="151" y="116"/>
                  </a:lnTo>
                  <a:lnTo>
                    <a:pt x="217" y="0"/>
                  </a:lnTo>
                  <a:close/>
                  <a:moveTo>
                    <a:pt x="65" y="6"/>
                  </a:moveTo>
                  <a:lnTo>
                    <a:pt x="0" y="118"/>
                  </a:lnTo>
                  <a:lnTo>
                    <a:pt x="131" y="118"/>
                  </a:lnTo>
                  <a:lnTo>
                    <a:pt x="65" y="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3500078" y="1380791"/>
            <a:ext cx="1994343" cy="1994343"/>
            <a:chExt cx="1994343" cy="1994343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1994343" cy="1994343"/>
            </a:xfrm>
            <a:custGeom>
              <a:rect l="0" t="0" r="0" b="0"/>
              <a:pathLst>
                <a:path w="3140" h="3140">
                  <a:moveTo>
                    <a:pt x="16" y="1570"/>
                  </a:moveTo>
                  <a:cubicBezTo>
                    <a:pt x="16" y="712"/>
                    <a:pt x="712" y="16"/>
                    <a:pt x="1570" y="16"/>
                  </a:cubicBezTo>
                  <a:lnTo>
                    <a:pt x="1570" y="16"/>
                  </a:lnTo>
                  <a:lnTo>
                    <a:pt x="1570" y="16"/>
                  </a:lnTo>
                  <a:lnTo>
                    <a:pt x="1570" y="16"/>
                  </a:lnTo>
                  <a:cubicBezTo>
                    <a:pt x="2428" y="16"/>
                    <a:pt x="3123" y="712"/>
                    <a:pt x="3123" y="1570"/>
                  </a:cubicBezTo>
                  <a:lnTo>
                    <a:pt x="3123" y="1570"/>
                  </a:lnTo>
                  <a:cubicBezTo>
                    <a:pt x="3123" y="1570"/>
                    <a:pt x="3123" y="1570"/>
                    <a:pt x="3123" y="1570"/>
                  </a:cubicBezTo>
                  <a:lnTo>
                    <a:pt x="3123" y="1570"/>
                  </a:lnTo>
                  <a:lnTo>
                    <a:pt x="3123" y="1570"/>
                  </a:lnTo>
                  <a:lnTo>
                    <a:pt x="3123" y="1570"/>
                  </a:lnTo>
                  <a:cubicBezTo>
                    <a:pt x="3123" y="2428"/>
                    <a:pt x="2428" y="3123"/>
                    <a:pt x="1570" y="3123"/>
                  </a:cubicBezTo>
                  <a:lnTo>
                    <a:pt x="1570" y="3123"/>
                  </a:lnTo>
                  <a:lnTo>
                    <a:pt x="1570" y="3123"/>
                  </a:lnTo>
                  <a:lnTo>
                    <a:pt x="1570" y="3123"/>
                  </a:lnTo>
                  <a:cubicBezTo>
                    <a:pt x="712" y="3123"/>
                    <a:pt x="16" y="2428"/>
                    <a:pt x="16" y="1570"/>
                  </a:cubicBezTo>
                  <a:lnTo>
                    <a:pt x="16" y="1570"/>
                  </a:lnTo>
                  <a:close/>
                </a:path>
              </a:pathLst>
            </a:custGeom>
            <a:noFill/>
            <a:ln w="21431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textbox 84"/>
            <p:cNvSpPr/>
            <p:nvPr/>
          </p:nvSpPr>
          <p:spPr>
            <a:xfrm>
              <a:off x="-12700" y="-12700"/>
              <a:ext cx="2019935" cy="20339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691668" algn="l" rtl="0" eaLnBrk="0">
                <a:lnSpc>
                  <a:spcPct val="95000"/>
                </a:lnSpc>
                <a:spcBef>
                  <a:spcPts val="2"/>
                </a:spcBef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进程管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1500"/>
            </a:p>
            <a:p>
              <a:pPr marL="425915" algn="l" rtl="0" eaLnBrk="0">
                <a:lnSpc>
                  <a:spcPct val="91000"/>
                </a:lnSpc>
                <a:spcBef>
                  <a:spcPts val="1242"/>
                </a:spcBef>
              </a:pPr>
              <a:r>
                <a:rPr sz="12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进程的创建、调度</a:t>
              </a:r>
              <a:r>
                <a:rPr sz="12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200"/>
            </a:p>
            <a:p>
              <a:pPr marL="436735" algn="l" rtl="0" eaLnBrk="0">
                <a:lnSpc>
                  <a:spcPct val="91000"/>
                </a:lnSpc>
                <a:spcBef>
                  <a:spcPts val="850"/>
                </a:spcBef>
              </a:pPr>
              <a:r>
                <a:rPr sz="12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同步、通</a:t>
              </a:r>
              <a:r>
                <a:rPr sz="12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等原理</a:t>
              </a:r>
              <a:endParaRPr lang="Microsoft YaHei" altLang="Microsoft YaHei" sz="1200"/>
            </a:p>
            <a:p>
              <a:pPr algn="l" rtl="0" eaLnBrk="0">
                <a:lnSpc>
                  <a:spcPct val="100000"/>
                </a:lnSpc>
              </a:pPr>
              <a:endParaRPr lang="Arial" altLang="Arial" sz="700"/>
            </a:p>
            <a:p>
              <a:pPr marL="426524" algn="l" rtl="0" eaLnBrk="0">
                <a:lnSpc>
                  <a:spcPct val="99000"/>
                </a:lnSpc>
                <a:spcBef>
                  <a:spcPts val="4"/>
                </a:spcBef>
              </a:pPr>
              <a:r>
                <a:rPr sz="11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及应用。</a:t>
              </a:r>
              <a:endParaRPr lang="Microsoft YaHei" altLang="Microsoft YaHei" sz="1100"/>
            </a:p>
          </p:txBody>
        </p:sp>
      </p:grpSp>
      <p:sp>
        <p:nvSpPr>
          <p:cNvPr id="85" name="path"/>
          <p:cNvSpPr/>
          <p:nvPr/>
        </p:nvSpPr>
        <p:spPr>
          <a:xfrm>
            <a:off x="10144121" y="3028425"/>
            <a:ext cx="1104138" cy="1103757"/>
          </a:xfrm>
          <a:custGeom>
            <a:rect l="0" t="0" r="0" b="0"/>
            <a:pathLst>
              <a:path w="1738" h="1738">
                <a:moveTo>
                  <a:pt x="0" y="869"/>
                </a:moveTo>
                <a:cubicBezTo>
                  <a:pt x="0" y="389"/>
                  <a:pt x="389" y="0"/>
                  <a:pt x="869" y="0"/>
                </a:cubicBezTo>
                <a:lnTo>
                  <a:pt x="869" y="0"/>
                </a:lnTo>
                <a:lnTo>
                  <a:pt x="869" y="0"/>
                </a:lnTo>
                <a:lnTo>
                  <a:pt x="869" y="0"/>
                </a:lnTo>
                <a:cubicBezTo>
                  <a:pt x="1349" y="0"/>
                  <a:pt x="1738" y="389"/>
                  <a:pt x="1738" y="869"/>
                </a:cubicBezTo>
                <a:lnTo>
                  <a:pt x="1738" y="869"/>
                </a:lnTo>
                <a:cubicBezTo>
                  <a:pt x="1738" y="869"/>
                  <a:pt x="1738" y="869"/>
                  <a:pt x="1738" y="869"/>
                </a:cubicBezTo>
                <a:lnTo>
                  <a:pt x="1738" y="869"/>
                </a:lnTo>
                <a:lnTo>
                  <a:pt x="1738" y="869"/>
                </a:lnTo>
                <a:lnTo>
                  <a:pt x="1738" y="869"/>
                </a:lnTo>
                <a:cubicBezTo>
                  <a:pt x="1738" y="1349"/>
                  <a:pt x="1349" y="1738"/>
                  <a:pt x="869" y="1738"/>
                </a:cubicBezTo>
                <a:lnTo>
                  <a:pt x="869" y="1738"/>
                </a:lnTo>
                <a:cubicBezTo>
                  <a:pt x="389" y="1738"/>
                  <a:pt x="0" y="1349"/>
                  <a:pt x="0" y="869"/>
                </a:cubicBezTo>
                <a:lnTo>
                  <a:pt x="0" y="869"/>
                </a:lnTo>
                <a:cubicBezTo>
                  <a:pt x="0" y="869"/>
                  <a:pt x="0" y="869"/>
                  <a:pt x="0" y="869"/>
                </a:cubicBezTo>
                <a:lnTo>
                  <a:pt x="0" y="869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8291241" y="4014310"/>
            <a:ext cx="1994058" cy="1991962"/>
            <a:chExt cx="1994058" cy="1991962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1994058" cy="1991962"/>
            </a:xfrm>
            <a:custGeom>
              <a:rect l="0" t="0" r="0" b="0"/>
              <a:pathLst>
                <a:path w="3140" h="3136">
                  <a:moveTo>
                    <a:pt x="15" y="1568"/>
                  </a:moveTo>
                  <a:cubicBezTo>
                    <a:pt x="15" y="710"/>
                    <a:pt x="711" y="15"/>
                    <a:pt x="1570" y="15"/>
                  </a:cubicBezTo>
                  <a:lnTo>
                    <a:pt x="1570" y="15"/>
                  </a:lnTo>
                  <a:lnTo>
                    <a:pt x="1570" y="15"/>
                  </a:lnTo>
                  <a:lnTo>
                    <a:pt x="1570" y="15"/>
                  </a:lnTo>
                  <a:cubicBezTo>
                    <a:pt x="2428" y="14"/>
                    <a:pt x="3125" y="710"/>
                    <a:pt x="3125" y="1568"/>
                  </a:cubicBezTo>
                  <a:lnTo>
                    <a:pt x="3125" y="1568"/>
                  </a:lnTo>
                  <a:cubicBezTo>
                    <a:pt x="3125" y="1568"/>
                    <a:pt x="3125" y="1568"/>
                    <a:pt x="3125" y="1568"/>
                  </a:cubicBezTo>
                  <a:lnTo>
                    <a:pt x="3125" y="1568"/>
                  </a:lnTo>
                  <a:lnTo>
                    <a:pt x="3125" y="1568"/>
                  </a:lnTo>
                  <a:lnTo>
                    <a:pt x="3125" y="1568"/>
                  </a:lnTo>
                  <a:cubicBezTo>
                    <a:pt x="3125" y="2426"/>
                    <a:pt x="2428" y="3121"/>
                    <a:pt x="1570" y="3121"/>
                  </a:cubicBezTo>
                  <a:lnTo>
                    <a:pt x="1570" y="3121"/>
                  </a:lnTo>
                  <a:lnTo>
                    <a:pt x="1570" y="3121"/>
                  </a:lnTo>
                  <a:lnTo>
                    <a:pt x="1570" y="3121"/>
                  </a:lnTo>
                  <a:cubicBezTo>
                    <a:pt x="711" y="3121"/>
                    <a:pt x="15" y="2426"/>
                    <a:pt x="15" y="1568"/>
                  </a:cubicBezTo>
                  <a:lnTo>
                    <a:pt x="15" y="1568"/>
                  </a:lnTo>
                  <a:cubicBezTo>
                    <a:pt x="15" y="1568"/>
                    <a:pt x="15" y="1568"/>
                    <a:pt x="15" y="1568"/>
                  </a:cubicBezTo>
                  <a:lnTo>
                    <a:pt x="15" y="1568"/>
                  </a:lnTo>
                  <a:close/>
                </a:path>
              </a:pathLst>
            </a:custGeom>
            <a:noFill/>
            <a:ln w="19050" cap="flat">
              <a:solidFill>
                <a:srgbClr val="27C9C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textbox 87"/>
            <p:cNvSpPr/>
            <p:nvPr/>
          </p:nvSpPr>
          <p:spPr>
            <a:xfrm>
              <a:off x="401746" y="549960"/>
              <a:ext cx="1365250" cy="10204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722"/>
                </a:lnSpc>
              </a:pPr>
              <a:endParaRPr lang="Arial" altLang="Arial" sz="100"/>
            </a:p>
            <a:p>
              <a:pPr marL="222048" algn="l" rtl="0" eaLnBrk="0">
                <a:lnSpc>
                  <a:spcPct val="94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B0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设备管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B0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endParaRPr lang="Microsoft YaHei" altLang="Microsoft YaHei" sz="15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300"/>
            </a:p>
            <a:p>
              <a:pPr marL="20777" indent="-8077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2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设备的驱动、分配</a:t>
              </a:r>
              <a:r>
                <a:rPr sz="12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200" spc="-1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回收等原理及应用</a:t>
              </a:r>
              <a:r>
                <a:rPr sz="12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sp>
          <p:nvSpPr>
            <p:cNvPr id="88" name="path"/>
            <p:cNvSpPr/>
            <p:nvPr/>
          </p:nvSpPr>
          <p:spPr>
            <a:xfrm>
              <a:off x="840442" y="212347"/>
              <a:ext cx="313166" cy="315485"/>
            </a:xfrm>
            <a:custGeom>
              <a:rect l="0" t="0" r="0" b="0"/>
              <a:pathLst>
                <a:path w="492" h="496">
                  <a:moveTo>
                    <a:pt x="325" y="248"/>
                  </a:moveTo>
                  <a:cubicBezTo>
                    <a:pt x="325" y="119"/>
                    <a:pt x="391" y="47"/>
                    <a:pt x="391" y="47"/>
                  </a:cubicBezTo>
                  <a:lnTo>
                    <a:pt x="391" y="47"/>
                  </a:lnTo>
                  <a:cubicBezTo>
                    <a:pt x="391" y="47"/>
                    <a:pt x="333" y="0"/>
                    <a:pt x="245" y="0"/>
                  </a:cubicBezTo>
                  <a:lnTo>
                    <a:pt x="245" y="0"/>
                  </a:lnTo>
                  <a:cubicBezTo>
                    <a:pt x="158" y="0"/>
                    <a:pt x="99" y="47"/>
                    <a:pt x="99" y="47"/>
                  </a:cubicBezTo>
                  <a:lnTo>
                    <a:pt x="99" y="47"/>
                  </a:lnTo>
                  <a:cubicBezTo>
                    <a:pt x="99" y="47"/>
                    <a:pt x="166" y="102"/>
                    <a:pt x="166" y="248"/>
                  </a:cubicBezTo>
                  <a:lnTo>
                    <a:pt x="166" y="248"/>
                  </a:lnTo>
                  <a:cubicBezTo>
                    <a:pt x="166" y="389"/>
                    <a:pt x="98" y="448"/>
                    <a:pt x="98" y="448"/>
                  </a:cubicBezTo>
                  <a:lnTo>
                    <a:pt x="98" y="448"/>
                  </a:lnTo>
                  <a:cubicBezTo>
                    <a:pt x="98" y="448"/>
                    <a:pt x="169" y="496"/>
                    <a:pt x="245" y="496"/>
                  </a:cubicBezTo>
                  <a:lnTo>
                    <a:pt x="245" y="496"/>
                  </a:lnTo>
                  <a:cubicBezTo>
                    <a:pt x="323" y="496"/>
                    <a:pt x="391" y="449"/>
                    <a:pt x="391" y="449"/>
                  </a:cubicBezTo>
                  <a:lnTo>
                    <a:pt x="391" y="449"/>
                  </a:lnTo>
                  <a:cubicBezTo>
                    <a:pt x="391" y="449"/>
                    <a:pt x="325" y="386"/>
                    <a:pt x="325" y="248"/>
                  </a:cubicBezTo>
                  <a:moveTo>
                    <a:pt x="82" y="60"/>
                  </a:moveTo>
                  <a:cubicBezTo>
                    <a:pt x="82" y="60"/>
                    <a:pt x="0" y="111"/>
                    <a:pt x="0" y="249"/>
                  </a:cubicBezTo>
                  <a:lnTo>
                    <a:pt x="0" y="249"/>
                  </a:lnTo>
                  <a:cubicBezTo>
                    <a:pt x="0" y="387"/>
                    <a:pt x="83" y="432"/>
                    <a:pt x="83" y="432"/>
                  </a:cubicBezTo>
                  <a:lnTo>
                    <a:pt x="83" y="432"/>
                  </a:lnTo>
                  <a:cubicBezTo>
                    <a:pt x="83" y="432"/>
                    <a:pt x="144" y="387"/>
                    <a:pt x="144" y="249"/>
                  </a:cubicBezTo>
                  <a:lnTo>
                    <a:pt x="144" y="249"/>
                  </a:lnTo>
                  <a:cubicBezTo>
                    <a:pt x="144" y="111"/>
                    <a:pt x="82" y="60"/>
                    <a:pt x="82" y="60"/>
                  </a:cubicBezTo>
                  <a:moveTo>
                    <a:pt x="408" y="64"/>
                  </a:moveTo>
                  <a:cubicBezTo>
                    <a:pt x="408" y="64"/>
                    <a:pt x="346" y="111"/>
                    <a:pt x="346" y="249"/>
                  </a:cubicBezTo>
                  <a:lnTo>
                    <a:pt x="346" y="249"/>
                  </a:lnTo>
                  <a:cubicBezTo>
                    <a:pt x="346" y="387"/>
                    <a:pt x="407" y="432"/>
                    <a:pt x="407" y="432"/>
                  </a:cubicBezTo>
                  <a:lnTo>
                    <a:pt x="407" y="432"/>
                  </a:lnTo>
                  <a:cubicBezTo>
                    <a:pt x="407" y="432"/>
                    <a:pt x="493" y="387"/>
                    <a:pt x="493" y="249"/>
                  </a:cubicBezTo>
                  <a:lnTo>
                    <a:pt x="493" y="249"/>
                  </a:lnTo>
                  <a:cubicBezTo>
                    <a:pt x="493" y="111"/>
                    <a:pt x="408" y="64"/>
                    <a:pt x="408" y="64"/>
                  </a:cubicBez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" name="textbox 89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原理及应用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10897170" y="3827097"/>
            <a:ext cx="488629" cy="459674"/>
            <a:chExt cx="488629" cy="459674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348997" cy="347472"/>
            </a:xfrm>
            <a:custGeom>
              <a:rect l="0" t="0" r="0" b="0"/>
              <a:pathLst>
                <a:path w="549" h="547">
                  <a:moveTo>
                    <a:pt x="0" y="273"/>
                  </a:moveTo>
                  <a:cubicBezTo>
                    <a:pt x="0" y="122"/>
                    <a:pt x="123" y="0"/>
                    <a:pt x="274" y="0"/>
                  </a:cubicBezTo>
                  <a:lnTo>
                    <a:pt x="274" y="0"/>
                  </a:lnTo>
                  <a:lnTo>
                    <a:pt x="274" y="0"/>
                  </a:lnTo>
                  <a:lnTo>
                    <a:pt x="274" y="0"/>
                  </a:lnTo>
                  <a:cubicBezTo>
                    <a:pt x="426" y="0"/>
                    <a:pt x="549" y="122"/>
                    <a:pt x="549" y="273"/>
                  </a:cubicBezTo>
                  <a:lnTo>
                    <a:pt x="549" y="273"/>
                  </a:lnTo>
                  <a:cubicBezTo>
                    <a:pt x="549" y="273"/>
                    <a:pt x="549" y="273"/>
                    <a:pt x="549" y="273"/>
                  </a:cubicBezTo>
                  <a:lnTo>
                    <a:pt x="549" y="273"/>
                  </a:lnTo>
                  <a:lnTo>
                    <a:pt x="549" y="273"/>
                  </a:lnTo>
                  <a:lnTo>
                    <a:pt x="549" y="273"/>
                  </a:lnTo>
                  <a:cubicBezTo>
                    <a:pt x="549" y="424"/>
                    <a:pt x="426" y="547"/>
                    <a:pt x="274" y="547"/>
                  </a:cubicBezTo>
                  <a:lnTo>
                    <a:pt x="274" y="547"/>
                  </a:lnTo>
                  <a:cubicBezTo>
                    <a:pt x="123" y="547"/>
                    <a:pt x="0" y="424"/>
                    <a:pt x="0" y="273"/>
                  </a:cubicBezTo>
                  <a:lnTo>
                    <a:pt x="0" y="273"/>
                  </a:lnTo>
                  <a:cubicBezTo>
                    <a:pt x="0" y="273"/>
                    <a:pt x="0" y="273"/>
                    <a:pt x="0" y="273"/>
                  </a:cubicBezTo>
                  <a:lnTo>
                    <a:pt x="0" y="273"/>
                  </a:lnTo>
                  <a:close/>
                </a:path>
              </a:pathLst>
            </a:custGeom>
            <a:solidFill>
              <a:srgbClr val="82DD9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29941" y="300797"/>
              <a:ext cx="158687" cy="158876"/>
            </a:xfrm>
            <a:custGeom>
              <a:rect l="0" t="0" r="0" b="0"/>
              <a:pathLst>
                <a:path w="249" h="250">
                  <a:moveTo>
                    <a:pt x="0" y="125"/>
                  </a:moveTo>
                  <a:cubicBezTo>
                    <a:pt x="0" y="56"/>
                    <a:pt x="55" y="0"/>
                    <a:pt x="124" y="0"/>
                  </a:cubicBez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ubicBezTo>
                    <a:pt x="193" y="0"/>
                    <a:pt x="249" y="56"/>
                    <a:pt x="249" y="125"/>
                  </a:cubicBezTo>
                  <a:lnTo>
                    <a:pt x="249" y="125"/>
                  </a:lnTo>
                  <a:cubicBezTo>
                    <a:pt x="249" y="125"/>
                    <a:pt x="249" y="125"/>
                    <a:pt x="249" y="125"/>
                  </a:cubicBezTo>
                  <a:lnTo>
                    <a:pt x="249" y="125"/>
                  </a:lnTo>
                  <a:lnTo>
                    <a:pt x="249" y="125"/>
                  </a:lnTo>
                  <a:lnTo>
                    <a:pt x="249" y="125"/>
                  </a:lnTo>
                  <a:cubicBezTo>
                    <a:pt x="249" y="194"/>
                    <a:pt x="193" y="250"/>
                    <a:pt x="124" y="250"/>
                  </a:cubicBezTo>
                  <a:lnTo>
                    <a:pt x="124" y="250"/>
                  </a:lnTo>
                  <a:lnTo>
                    <a:pt x="124" y="250"/>
                  </a:lnTo>
                  <a:lnTo>
                    <a:pt x="124" y="250"/>
                  </a:lnTo>
                  <a:cubicBezTo>
                    <a:pt x="55" y="250"/>
                    <a:pt x="0" y="194"/>
                    <a:pt x="0" y="125"/>
                  </a:cubicBezTo>
                  <a:lnTo>
                    <a:pt x="0" y="125"/>
                  </a:lnTo>
                  <a:cubicBezTo>
                    <a:pt x="0" y="125"/>
                    <a:pt x="0" y="125"/>
                    <a:pt x="0" y="125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2" name="path"/>
          <p:cNvSpPr/>
          <p:nvPr/>
        </p:nvSpPr>
        <p:spPr>
          <a:xfrm>
            <a:off x="7482436" y="1527411"/>
            <a:ext cx="429199" cy="299772"/>
          </a:xfrm>
          <a:custGeom>
            <a:rect l="0" t="0" r="0" b="0"/>
            <a:pathLst>
              <a:path w="675" h="472">
                <a:moveTo>
                  <a:pt x="545" y="471"/>
                </a:moveTo>
                <a:cubicBezTo>
                  <a:pt x="545" y="471"/>
                  <a:pt x="653" y="472"/>
                  <a:pt x="668" y="359"/>
                </a:cubicBezTo>
                <a:lnTo>
                  <a:pt x="668" y="359"/>
                </a:lnTo>
                <a:cubicBezTo>
                  <a:pt x="675" y="236"/>
                  <a:pt x="564" y="212"/>
                  <a:pt x="564" y="212"/>
                </a:cubicBezTo>
                <a:lnTo>
                  <a:pt x="564" y="212"/>
                </a:lnTo>
                <a:cubicBezTo>
                  <a:pt x="564" y="212"/>
                  <a:pt x="576" y="30"/>
                  <a:pt x="420" y="10"/>
                </a:cubicBezTo>
                <a:lnTo>
                  <a:pt x="420" y="10"/>
                </a:lnTo>
                <a:cubicBezTo>
                  <a:pt x="285" y="-4"/>
                  <a:pt x="244" y="128"/>
                  <a:pt x="244" y="128"/>
                </a:cubicBezTo>
                <a:lnTo>
                  <a:pt x="244" y="128"/>
                </a:lnTo>
                <a:cubicBezTo>
                  <a:pt x="244" y="128"/>
                  <a:pt x="204" y="86"/>
                  <a:pt x="149" y="120"/>
                </a:cubicBezTo>
                <a:lnTo>
                  <a:pt x="149" y="120"/>
                </a:lnTo>
                <a:cubicBezTo>
                  <a:pt x="100" y="152"/>
                  <a:pt x="109" y="211"/>
                  <a:pt x="109" y="211"/>
                </a:cubicBezTo>
                <a:lnTo>
                  <a:pt x="109" y="211"/>
                </a:lnTo>
                <a:cubicBezTo>
                  <a:pt x="109" y="211"/>
                  <a:pt x="0" y="234"/>
                  <a:pt x="0" y="352"/>
                </a:cubicBezTo>
                <a:lnTo>
                  <a:pt x="0" y="352"/>
                </a:lnTo>
                <a:cubicBezTo>
                  <a:pt x="2" y="470"/>
                  <a:pt x="118" y="471"/>
                  <a:pt x="118" y="471"/>
                </a:cubicBezTo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path"/>
          <p:cNvSpPr/>
          <p:nvPr/>
        </p:nvSpPr>
        <p:spPr>
          <a:xfrm>
            <a:off x="4303235" y="1493773"/>
            <a:ext cx="388033" cy="327402"/>
          </a:xfrm>
          <a:custGeom>
            <a:rect l="0" t="0" r="0" b="0"/>
            <a:pathLst>
              <a:path w="611" h="515">
                <a:moveTo>
                  <a:pt x="611" y="305"/>
                </a:moveTo>
                <a:lnTo>
                  <a:pt x="496" y="190"/>
                </a:lnTo>
                <a:lnTo>
                  <a:pt x="496" y="19"/>
                </a:lnTo>
                <a:lnTo>
                  <a:pt x="420" y="19"/>
                </a:lnTo>
                <a:lnTo>
                  <a:pt x="420" y="114"/>
                </a:lnTo>
                <a:lnTo>
                  <a:pt x="305" y="0"/>
                </a:lnTo>
                <a:lnTo>
                  <a:pt x="0" y="305"/>
                </a:lnTo>
                <a:lnTo>
                  <a:pt x="0" y="324"/>
                </a:lnTo>
                <a:lnTo>
                  <a:pt x="76" y="324"/>
                </a:lnTo>
                <a:lnTo>
                  <a:pt x="76" y="515"/>
                </a:lnTo>
                <a:lnTo>
                  <a:pt x="267" y="515"/>
                </a:lnTo>
                <a:lnTo>
                  <a:pt x="267" y="401"/>
                </a:lnTo>
                <a:lnTo>
                  <a:pt x="343" y="401"/>
                </a:lnTo>
                <a:lnTo>
                  <a:pt x="343" y="515"/>
                </a:lnTo>
                <a:lnTo>
                  <a:pt x="534" y="515"/>
                </a:lnTo>
                <a:lnTo>
                  <a:pt x="534" y="324"/>
                </a:lnTo>
                <a:lnTo>
                  <a:pt x="611" y="324"/>
                </a:lnTo>
                <a:lnTo>
                  <a:pt x="611" y="305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" name="rect"/>
          <p:cNvSpPr/>
          <p:nvPr/>
        </p:nvSpPr>
        <p:spPr>
          <a:xfrm>
            <a:off x="1765527" y="3625850"/>
            <a:ext cx="8375194" cy="6350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" name="path"/>
          <p:cNvSpPr/>
          <p:nvPr/>
        </p:nvSpPr>
        <p:spPr>
          <a:xfrm>
            <a:off x="7434665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DBE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path"/>
          <p:cNvSpPr/>
          <p:nvPr/>
        </p:nvSpPr>
        <p:spPr>
          <a:xfrm>
            <a:off x="8709014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path"/>
          <p:cNvSpPr/>
          <p:nvPr/>
        </p:nvSpPr>
        <p:spPr>
          <a:xfrm>
            <a:off x="2976490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/>
          <p:cNvSpPr/>
          <p:nvPr/>
        </p:nvSpPr>
        <p:spPr>
          <a:xfrm>
            <a:off x="3613712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DBE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path"/>
          <p:cNvSpPr/>
          <p:nvPr/>
        </p:nvSpPr>
        <p:spPr>
          <a:xfrm>
            <a:off x="4250839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4888061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2339362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8071793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path"/>
          <p:cNvSpPr/>
          <p:nvPr/>
        </p:nvSpPr>
        <p:spPr>
          <a:xfrm>
            <a:off x="9346238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DBE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/>
          <p:cNvSpPr/>
          <p:nvPr/>
        </p:nvSpPr>
        <p:spPr>
          <a:xfrm>
            <a:off x="6162411" y="3540109"/>
            <a:ext cx="175736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path"/>
          <p:cNvSpPr/>
          <p:nvPr/>
        </p:nvSpPr>
        <p:spPr>
          <a:xfrm>
            <a:off x="5525189" y="3540109"/>
            <a:ext cx="175735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DBE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/>
          <p:cNvSpPr/>
          <p:nvPr/>
        </p:nvSpPr>
        <p:spPr>
          <a:xfrm>
            <a:off x="6799633" y="3540109"/>
            <a:ext cx="175735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picture 1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29" name="picture 12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2019953" y="4751357"/>
            <a:ext cx="2286000" cy="1007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18"/>
              </a:lnSpc>
            </a:pPr>
            <a:endParaRPr lang="Arial" altLang="Arial" sz="100"/>
          </a:p>
          <a:p>
            <a:pPr marL="15414" algn="l" rtl="0" eaLnBrk="0">
              <a:lnSpc>
                <a:spcPct val="95000"/>
              </a:lnSpc>
            </a:pP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TCP</a:t>
            </a:r>
            <a:r>
              <a:rPr sz="1500" spc="2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</a:t>
            </a:r>
            <a:r>
              <a:rPr sz="1500" spc="2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</a:t>
            </a:r>
            <a:r>
              <a:rPr sz="1500" spc="1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族</a:t>
            </a:r>
            <a:endParaRPr lang="Microsoft YaHei" altLang="Microsoft YaHei" sz="15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algn="l" rtl="0" eaLnBrk="0">
              <a:lnSpc>
                <a:spcPct val="6280"/>
              </a:lnSpc>
            </a:pPr>
            <a:endParaRPr lang="Arial" altLang="Arial" sz="100"/>
          </a:p>
          <a:p>
            <a:pPr marL="12700" indent="2914" algn="l" rtl="0" eaLnBrk="0">
              <a:lnSpc>
                <a:spcPct val="157000"/>
              </a:lnSpc>
            </a:pP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TCP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协议族的结构、原理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1" name="textbox 131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755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础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2" name="textbox 152"/>
          <p:cNvSpPr/>
          <p:nvPr/>
        </p:nvSpPr>
        <p:spPr>
          <a:xfrm>
            <a:off x="868148" y="2526640"/>
            <a:ext cx="2379345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网络的定义、功能、分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等基</a:t>
            </a:r>
            <a:endParaRPr lang="Microsoft YaHei" altLang="Microsoft YaHei" sz="1300"/>
          </a:p>
          <a:p>
            <a:pPr algn="r" rtl="0" eaLnBrk="0">
              <a:lnSpc>
                <a:spcPts val="2417"/>
              </a:lnSpc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本概念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53" name="textbox 153"/>
          <p:cNvSpPr/>
          <p:nvPr/>
        </p:nvSpPr>
        <p:spPr>
          <a:xfrm>
            <a:off x="8080255" y="5190819"/>
            <a:ext cx="2379345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网络攻击的方式、防御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段等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ct val="94000"/>
              </a:lnSpc>
              <a:spcBef>
                <a:spcPts val="4"/>
              </a:spcBef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网络安全相关知识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4" name="textbox 154"/>
          <p:cNvSpPr/>
          <p:nvPr/>
        </p:nvSpPr>
        <p:spPr>
          <a:xfrm>
            <a:off x="9096075" y="2528011"/>
            <a:ext cx="236982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9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如DNS、  DHC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FTP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等常见网</a:t>
            </a:r>
            <a:endParaRPr lang="Microsoft YaHei" altLang="Microsoft YaHei" sz="1300"/>
          </a:p>
          <a:p>
            <a:pPr marL="14758" algn="l" rtl="0" eaLnBrk="0">
              <a:lnSpc>
                <a:spcPts val="2438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络服务的原理及应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5" name="textbox 155"/>
          <p:cNvSpPr/>
          <p:nvPr/>
        </p:nvSpPr>
        <p:spPr>
          <a:xfrm>
            <a:off x="9102249" y="2128090"/>
            <a:ext cx="1417319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常见的网络服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500"/>
          </a:p>
        </p:txBody>
      </p:sp>
      <p:sp>
        <p:nvSpPr>
          <p:cNvPr id="156" name="textbox 156"/>
          <p:cNvSpPr/>
          <p:nvPr/>
        </p:nvSpPr>
        <p:spPr>
          <a:xfrm>
            <a:off x="9505975" y="4752157"/>
            <a:ext cx="81470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1500"/>
          </a:p>
        </p:txBody>
      </p:sp>
      <p:sp>
        <p:nvSpPr>
          <p:cNvPr id="157" name="textbox 157"/>
          <p:cNvSpPr/>
          <p:nvPr/>
        </p:nvSpPr>
        <p:spPr>
          <a:xfrm>
            <a:off x="2293868" y="2093914"/>
            <a:ext cx="81470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网络概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500"/>
          </a:p>
        </p:txBody>
      </p:sp>
      <p:sp>
        <p:nvSpPr>
          <p:cNvPr id="158" name="path"/>
          <p:cNvSpPr/>
          <p:nvPr/>
        </p:nvSpPr>
        <p:spPr>
          <a:xfrm>
            <a:off x="4432224" y="4363773"/>
            <a:ext cx="306479" cy="294842"/>
          </a:xfrm>
          <a:custGeom>
            <a:rect l="0" t="0" r="0" b="0"/>
            <a:pathLst>
              <a:path w="482" h="462">
                <a:moveTo>
                  <a:pt x="240" y="75"/>
                </a:moveTo>
                <a:cubicBezTo>
                  <a:pt x="252" y="75"/>
                  <a:pt x="261" y="84"/>
                  <a:pt x="261" y="95"/>
                </a:cubicBezTo>
                <a:lnTo>
                  <a:pt x="261" y="95"/>
                </a:lnTo>
                <a:lnTo>
                  <a:pt x="261" y="224"/>
                </a:lnTo>
                <a:lnTo>
                  <a:pt x="373" y="224"/>
                </a:lnTo>
                <a:lnTo>
                  <a:pt x="373" y="224"/>
                </a:lnTo>
                <a:cubicBezTo>
                  <a:pt x="384" y="224"/>
                  <a:pt x="393" y="233"/>
                  <a:pt x="393" y="244"/>
                </a:cubicBezTo>
                <a:lnTo>
                  <a:pt x="393" y="244"/>
                </a:lnTo>
                <a:cubicBezTo>
                  <a:pt x="393" y="255"/>
                  <a:pt x="384" y="264"/>
                  <a:pt x="373" y="264"/>
                </a:cubicBezTo>
                <a:lnTo>
                  <a:pt x="373" y="264"/>
                </a:lnTo>
                <a:lnTo>
                  <a:pt x="240" y="264"/>
                </a:lnTo>
                <a:lnTo>
                  <a:pt x="240" y="264"/>
                </a:lnTo>
                <a:cubicBezTo>
                  <a:pt x="229" y="264"/>
                  <a:pt x="220" y="255"/>
                  <a:pt x="220" y="244"/>
                </a:cubicBezTo>
                <a:lnTo>
                  <a:pt x="220" y="244"/>
                </a:lnTo>
                <a:lnTo>
                  <a:pt x="220" y="95"/>
                </a:lnTo>
                <a:lnTo>
                  <a:pt x="220" y="95"/>
                </a:lnTo>
                <a:cubicBezTo>
                  <a:pt x="220" y="84"/>
                  <a:pt x="229" y="75"/>
                  <a:pt x="240" y="75"/>
                </a:cubicBezTo>
                <a:moveTo>
                  <a:pt x="240" y="0"/>
                </a:moveTo>
                <a:cubicBezTo>
                  <a:pt x="374" y="0"/>
                  <a:pt x="482" y="104"/>
                  <a:pt x="482" y="232"/>
                </a:cubicBezTo>
                <a:lnTo>
                  <a:pt x="482" y="232"/>
                </a:lnTo>
                <a:cubicBezTo>
                  <a:pt x="482" y="360"/>
                  <a:pt x="374" y="464"/>
                  <a:pt x="240" y="464"/>
                </a:cubicBezTo>
                <a:lnTo>
                  <a:pt x="240" y="464"/>
                </a:lnTo>
                <a:cubicBezTo>
                  <a:pt x="152" y="464"/>
                  <a:pt x="70" y="417"/>
                  <a:pt x="28" y="343"/>
                </a:cubicBezTo>
                <a:lnTo>
                  <a:pt x="28" y="343"/>
                </a:lnTo>
                <a:cubicBezTo>
                  <a:pt x="27" y="340"/>
                  <a:pt x="26" y="337"/>
                  <a:pt x="28" y="335"/>
                </a:cubicBezTo>
                <a:lnTo>
                  <a:pt x="28" y="335"/>
                </a:lnTo>
                <a:cubicBezTo>
                  <a:pt x="28" y="332"/>
                  <a:pt x="30" y="330"/>
                  <a:pt x="33" y="329"/>
                </a:cubicBezTo>
                <a:lnTo>
                  <a:pt x="33" y="329"/>
                </a:lnTo>
                <a:lnTo>
                  <a:pt x="60" y="316"/>
                </a:lnTo>
                <a:lnTo>
                  <a:pt x="60" y="316"/>
                </a:lnTo>
                <a:cubicBezTo>
                  <a:pt x="65" y="314"/>
                  <a:pt x="72" y="316"/>
                  <a:pt x="74" y="320"/>
                </a:cubicBezTo>
                <a:lnTo>
                  <a:pt x="74" y="320"/>
                </a:lnTo>
                <a:cubicBezTo>
                  <a:pt x="107" y="378"/>
                  <a:pt x="171" y="415"/>
                  <a:pt x="240" y="415"/>
                </a:cubicBezTo>
                <a:lnTo>
                  <a:pt x="240" y="415"/>
                </a:lnTo>
                <a:cubicBezTo>
                  <a:pt x="345" y="415"/>
                  <a:pt x="431" y="333"/>
                  <a:pt x="431" y="232"/>
                </a:cubicBezTo>
                <a:lnTo>
                  <a:pt x="431" y="232"/>
                </a:lnTo>
                <a:cubicBezTo>
                  <a:pt x="431" y="131"/>
                  <a:pt x="345" y="49"/>
                  <a:pt x="240" y="49"/>
                </a:cubicBezTo>
                <a:lnTo>
                  <a:pt x="240" y="49"/>
                </a:lnTo>
                <a:cubicBezTo>
                  <a:pt x="195" y="49"/>
                  <a:pt x="151" y="64"/>
                  <a:pt x="117" y="93"/>
                </a:cubicBezTo>
                <a:lnTo>
                  <a:pt x="117" y="93"/>
                </a:lnTo>
                <a:lnTo>
                  <a:pt x="162" y="110"/>
                </a:lnTo>
                <a:lnTo>
                  <a:pt x="162" y="110"/>
                </a:lnTo>
                <a:cubicBezTo>
                  <a:pt x="165" y="111"/>
                  <a:pt x="168" y="114"/>
                  <a:pt x="168" y="118"/>
                </a:cubicBezTo>
                <a:lnTo>
                  <a:pt x="168" y="118"/>
                </a:lnTo>
                <a:cubicBezTo>
                  <a:pt x="168" y="121"/>
                  <a:pt x="167" y="125"/>
                  <a:pt x="164" y="127"/>
                </a:cubicBezTo>
                <a:lnTo>
                  <a:pt x="164" y="127"/>
                </a:lnTo>
                <a:lnTo>
                  <a:pt x="39" y="221"/>
                </a:lnTo>
                <a:lnTo>
                  <a:pt x="39" y="221"/>
                </a:lnTo>
                <a:cubicBezTo>
                  <a:pt x="36" y="223"/>
                  <a:pt x="32" y="224"/>
                  <a:pt x="28" y="223"/>
                </a:cubicBezTo>
                <a:lnTo>
                  <a:pt x="28" y="223"/>
                </a:lnTo>
                <a:cubicBezTo>
                  <a:pt x="25" y="221"/>
                  <a:pt x="23" y="218"/>
                  <a:pt x="22" y="215"/>
                </a:cubicBezTo>
                <a:lnTo>
                  <a:pt x="22" y="215"/>
                </a:lnTo>
                <a:lnTo>
                  <a:pt x="0" y="63"/>
                </a:lnTo>
                <a:lnTo>
                  <a:pt x="0" y="63"/>
                </a:lnTo>
                <a:cubicBezTo>
                  <a:pt x="0" y="60"/>
                  <a:pt x="1" y="56"/>
                  <a:pt x="4" y="54"/>
                </a:cubicBezTo>
                <a:lnTo>
                  <a:pt x="4" y="54"/>
                </a:lnTo>
                <a:cubicBezTo>
                  <a:pt x="7" y="52"/>
                  <a:pt x="11" y="51"/>
                  <a:pt x="14" y="53"/>
                </a:cubicBezTo>
                <a:lnTo>
                  <a:pt x="14" y="53"/>
                </a:lnTo>
                <a:lnTo>
                  <a:pt x="65" y="73"/>
                </a:lnTo>
                <a:lnTo>
                  <a:pt x="65" y="73"/>
                </a:lnTo>
                <a:cubicBezTo>
                  <a:pt x="111" y="25"/>
                  <a:pt x="173" y="0"/>
                  <a:pt x="240" y="0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161" name="textbox 161"/>
          <p:cNvSpPr/>
          <p:nvPr/>
        </p:nvSpPr>
        <p:spPr>
          <a:xfrm>
            <a:off x="1058965" y="3708391"/>
            <a:ext cx="1012444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2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软件开发流程</a:t>
            </a:r>
            <a:r>
              <a:rPr sz="20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编码规范</a:t>
            </a:r>
            <a:r>
              <a:rPr sz="20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测试规范</a:t>
            </a:r>
            <a:r>
              <a:rPr sz="20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文档编写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</a:t>
            </a:r>
            <a:endParaRPr lang="Microsoft YaHei" altLang="Microsoft YaHei" sz="2000"/>
          </a:p>
        </p:txBody>
      </p:sp>
      <p:sp>
        <p:nvSpPr>
          <p:cNvPr id="162" name="textbox 162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流程与规范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3" name="textbox 183"/>
          <p:cNvSpPr/>
          <p:nvPr/>
        </p:nvSpPr>
        <p:spPr>
          <a:xfrm>
            <a:off x="780762" y="4829174"/>
            <a:ext cx="2082800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3"/>
              </a:lnSpc>
            </a:pPr>
            <a:endParaRPr lang="Arial" altLang="Arial" sz="100"/>
          </a:p>
          <a:p>
            <a:pPr marL="14223" algn="l" rtl="0" eaLnBrk="0">
              <a:lnSpc>
                <a:spcPct val="91000"/>
              </a:lnSpc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需求分析、设计、编码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07188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等软件开发生命周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期各阶段的任务和目标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6585587" y="4830126"/>
            <a:ext cx="1929129" cy="916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5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用例设计、测试执</a:t>
            </a:r>
            <a:endParaRPr lang="Microsoft YaHei" altLang="Microsoft YaHei" sz="1500"/>
          </a:p>
          <a:p>
            <a:pPr marL="1422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行、缺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陷管理等测试相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586675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关规范</a:t>
            </a:r>
            <a:r>
              <a:rPr sz="14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85" name="textbox 185"/>
          <p:cNvSpPr/>
          <p:nvPr/>
        </p:nvSpPr>
        <p:spPr>
          <a:xfrm>
            <a:off x="9439453" y="4829936"/>
            <a:ext cx="1927225" cy="916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5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需求文档、设计文档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308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用户手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册等文档编写相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584389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关规范</a:t>
            </a:r>
            <a:r>
              <a:rPr sz="14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86" name="textbox 186"/>
          <p:cNvSpPr/>
          <p:nvPr/>
        </p:nvSpPr>
        <p:spPr>
          <a:xfrm>
            <a:off x="3556482" y="5000624"/>
            <a:ext cx="227393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12"/>
              </a:lnSpc>
            </a:pPr>
            <a:endParaRPr lang="Arial" altLang="Arial" sz="100"/>
          </a:p>
          <a:p>
            <a:pPr marL="204723" algn="l" rtl="0" eaLnBrk="0">
              <a:lnSpc>
                <a:spcPct val="91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命名规范、注释规范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代码风格等编码相关规范。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939550" y="362771"/>
            <a:ext cx="4019550" cy="2842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7533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9907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编程语言与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Microsoft YaHei" altLang="Microsoft YaHei" sz="4500"/>
          </a:p>
        </p:txBody>
      </p:sp>
      <p:sp>
        <p:nvSpPr>
          <p:cNvPr id="189" name="textbox 189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91" name="picture 19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92" name="table 192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1261383" algn="l" rtl="0" eaLnBrk="0">
                        <a:lnSpc>
                          <a:spcPct val="88000"/>
                        </a:lnSpc>
                        <a:spcBef>
                          <a:spcPts val="5"/>
                        </a:spcBef>
                      </a:pPr>
                      <a:r>
                        <a:rPr sz="2000" spc="6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Pytho</a:t>
                      </a: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436"/>
                        </a:lnSpc>
                      </a:pPr>
                      <a:endParaRPr lang="Arial" altLang="Arial" sz="100"/>
                    </a:p>
                    <a:p>
                      <a:pPr marL="1026882" algn="l" rtl="0" eaLnBrk="0">
                        <a:lnSpc>
                          <a:spcPct val="88000"/>
                        </a:lnSpc>
                      </a:pPr>
                      <a:r>
                        <a:rPr sz="2000" spc="8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JavaScrip</a:t>
                      </a:r>
                      <a:r>
                        <a:rPr sz="2000" spc="7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t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34464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简单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易学，适合数据分析、人工智能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15700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前端开发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的必备技能，也可用于后端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34083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等领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域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283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1360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和移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动端开发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4000"/>
                        </a:lnSpc>
                      </a:pPr>
                      <a:endParaRPr lang="Arial" altLang="Arial" sz="1000"/>
                    </a:p>
                    <a:p>
                      <a:pPr marL="1464770" algn="l" rtl="0" eaLnBrk="0">
                        <a:lnSpc>
                          <a:spcPct val="85000"/>
                        </a:lnSpc>
                        <a:spcBef>
                          <a:spcPts val="3"/>
                        </a:spcBef>
                      </a:pPr>
                      <a:r>
                        <a:rPr sz="2000" spc="10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Jav</a:t>
                      </a:r>
                      <a:r>
                        <a:rPr sz="2000" spc="6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5517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跨平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台，面向对象，广泛应用于企业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277041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级开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3" name="textbox 193"/>
          <p:cNvSpPr/>
          <p:nvPr/>
        </p:nvSpPr>
        <p:spPr>
          <a:xfrm>
            <a:off x="442263" y="318468"/>
            <a:ext cx="3837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9184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常见编程语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picture 2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5" name="textbox 215"/>
          <p:cNvSpPr/>
          <p:nvPr/>
        </p:nvSpPr>
        <p:spPr>
          <a:xfrm>
            <a:off x="6188173" y="3410267"/>
            <a:ext cx="4291329" cy="702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64"/>
              </a:lnSpc>
            </a:pPr>
            <a:endParaRPr lang="Arial" altLang="Arial" sz="100"/>
          </a:p>
          <a:p>
            <a:pPr marL="13486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文本编辑器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如Sublime Text、  Note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等，轻量级且功能强大</a:t>
            </a:r>
            <a:endParaRPr lang="Microsoft YaHei" altLang="Microsoft YaHei" sz="1500"/>
          </a:p>
        </p:txBody>
      </p:sp>
      <p:sp>
        <p:nvSpPr>
          <p:cNvPr id="216" name="textbox 216"/>
          <p:cNvSpPr/>
          <p:nvPr/>
        </p:nvSpPr>
        <p:spPr>
          <a:xfrm>
            <a:off x="6188173" y="2217317"/>
            <a:ext cx="5271770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4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如PyCharm、  E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lipse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等，提供代码编辑、调试、运行一体化环</a:t>
            </a:r>
            <a:endParaRPr lang="Microsoft YaHei" altLang="Microsoft YaHei" sz="1500"/>
          </a:p>
          <a:p>
            <a:pPr marL="13461" algn="l" rtl="0" eaLnBrk="0">
              <a:lnSpc>
                <a:spcPts val="2521"/>
              </a:lnSpc>
              <a:spcBef>
                <a:spcPts val="22"/>
              </a:spcBef>
            </a:pP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6188173" y="5073453"/>
            <a:ext cx="3537584" cy="716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74"/>
              </a:lnSpc>
            </a:pPr>
            <a:endParaRPr lang="Arial" altLang="Arial" sz="100"/>
          </a:p>
          <a:p>
            <a:pPr marL="13486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本控制工具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Git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SVN等，用于协作开发和代码管理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041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具使用指南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3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textbox 24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4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textbox 24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43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textbox 244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45" name="textbox 245"/>
          <p:cNvSpPr/>
          <p:nvPr/>
        </p:nvSpPr>
        <p:spPr>
          <a:xfrm>
            <a:off x="6203441" y="1759681"/>
            <a:ext cx="1958339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</a:t>
            </a:r>
            <a:r>
              <a:rPr sz="1600" spc="3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6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(集成开发</a:t>
            </a:r>
            <a:r>
              <a:rPr sz="16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境)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47" name="picture 2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248" name="picture 2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249" name="textbox 249"/>
          <p:cNvSpPr/>
          <p:nvPr/>
        </p:nvSpPr>
        <p:spPr>
          <a:xfrm>
            <a:off x="8724444" y="4338700"/>
            <a:ext cx="2881629" cy="104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6"/>
              </a:lnSpc>
            </a:pPr>
            <a:endParaRPr lang="Arial" altLang="Arial" sz="100"/>
          </a:p>
          <a:p>
            <a:pPr marL="15205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243"/>
              </a:lnSpc>
            </a:pPr>
            <a:endParaRPr lang="Arial" altLang="Arial" sz="100"/>
          </a:p>
          <a:p>
            <a:pPr marL="13652" indent="-952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异常处理机制，掌握错误预防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和排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查方法</a:t>
            </a:r>
            <a:endParaRPr lang="Microsoft YaHei" altLang="Microsoft YaHei" sz="1500"/>
          </a:p>
        </p:txBody>
      </p:sp>
      <p:sp>
        <p:nvSpPr>
          <p:cNvPr id="250" name="textbox 250"/>
          <p:cNvSpPr/>
          <p:nvPr/>
        </p:nvSpPr>
        <p:spPr>
          <a:xfrm>
            <a:off x="7406547" y="1532959"/>
            <a:ext cx="2841625" cy="104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00"/>
              </a:lnSpc>
            </a:pPr>
            <a:endParaRPr lang="Arial" altLang="Arial" sz="100"/>
          </a:p>
          <a:p>
            <a:pPr marL="1352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marL="27558" indent="-14858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学习代码优化方法，如算法优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内存管理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500"/>
          </a:p>
        </p:txBody>
      </p:sp>
      <p:sp>
        <p:nvSpPr>
          <p:cNvPr id="251" name="textbox 251"/>
          <p:cNvSpPr/>
          <p:nvPr/>
        </p:nvSpPr>
        <p:spPr>
          <a:xfrm>
            <a:off x="531553" y="2246390"/>
            <a:ext cx="2687320" cy="1070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7448"/>
              </a:lnSpc>
            </a:pPr>
            <a:endParaRPr lang="Arial" altLang="Arial" sz="100"/>
          </a:p>
          <a:p>
            <a:pPr marL="1351343" indent="-1338643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掌握断点调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试、日志输出、代码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审查等调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</a:t>
            </a:r>
            <a:endParaRPr lang="Microsoft YaHei" altLang="Microsoft YaHei" sz="1500"/>
          </a:p>
        </p:txBody>
      </p:sp>
      <p:sp>
        <p:nvSpPr>
          <p:cNvPr id="252" name="textbox 252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代码调试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与优化技巧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4" name="group 54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274" name="picture 2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275" name="textbox 275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276" name="picture 27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277" name="textbox 277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278" name="picture 27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279" name="textbox 279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280" name="picture 28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281" name="textbox 281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282" name="textbox 282"/>
          <p:cNvSpPr/>
          <p:nvPr/>
        </p:nvSpPr>
        <p:spPr>
          <a:xfrm>
            <a:off x="918902" y="4776416"/>
            <a:ext cx="2383154" cy="989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43"/>
              </a:lnSpc>
            </a:pPr>
            <a:endParaRPr lang="Arial" altLang="Arial" sz="100"/>
          </a:p>
          <a:p>
            <a:pPr marL="618162" algn="l" rtl="0" eaLnBrk="0">
              <a:lnSpc>
                <a:spcPct val="94000"/>
              </a:lnSpc>
            </a:pP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Git</a:t>
            </a:r>
            <a:r>
              <a:rPr sz="1500" spc="1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基本操</a:t>
            </a:r>
            <a:r>
              <a:rPr sz="1500" spc="9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287003" indent="-274303" algn="l" rtl="0" eaLnBrk="0">
              <a:lnSpc>
                <a:spcPct val="143000"/>
              </a:lnSpc>
              <a:spcBef>
                <a:spcPts val="2"/>
              </a:spcBef>
            </a:pP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Git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的常用命令，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clone、  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add、  commit、  p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300"/>
          </a:p>
        </p:txBody>
      </p:sp>
      <p:sp>
        <p:nvSpPr>
          <p:cNvPr id="283" name="textbox 283"/>
          <p:cNvSpPr/>
          <p:nvPr/>
        </p:nvSpPr>
        <p:spPr>
          <a:xfrm>
            <a:off x="9003804" y="4776416"/>
            <a:ext cx="2282189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60"/>
              </a:lnSpc>
            </a:pPr>
            <a:endParaRPr lang="Arial" altLang="Arial" sz="100"/>
          </a:p>
          <a:p>
            <a:pPr marL="591427" algn="l" rtl="0" eaLnBrk="0">
              <a:lnSpc>
                <a:spcPct val="95000"/>
              </a:lnSpc>
            </a:pP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Git</a:t>
            </a:r>
            <a:r>
              <a:rPr sz="1500" spc="1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最佳实</a:t>
            </a:r>
            <a:r>
              <a:rPr sz="1500" spc="9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9992"/>
              </a:lnSpc>
            </a:pPr>
            <a:endParaRPr lang="Arial" altLang="Arial" sz="100"/>
          </a:p>
          <a:p>
            <a:pPr marL="472556" indent="-459856" algn="l" rtl="0" eaLnBrk="0">
              <a:lnSpc>
                <a:spcPct val="146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Git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使用规范和最佳实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提高团队协作效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1300"/>
          </a:p>
        </p:txBody>
      </p:sp>
      <p:sp>
        <p:nvSpPr>
          <p:cNvPr id="284" name="textbox 284"/>
          <p:cNvSpPr/>
          <p:nvPr/>
        </p:nvSpPr>
        <p:spPr>
          <a:xfrm>
            <a:off x="6363527" y="4776616"/>
            <a:ext cx="2245360" cy="986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38"/>
              </a:lnSpc>
            </a:pPr>
            <a:endParaRPr lang="Arial" altLang="Arial" sz="100"/>
          </a:p>
          <a:p>
            <a:pPr marL="66779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版本回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776852" indent="-764152" algn="l" rtl="0" eaLnBrk="0">
              <a:lnSpc>
                <a:spcPct val="147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了解版本回退机制，掌握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操作方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300"/>
          </a:p>
        </p:txBody>
      </p:sp>
      <p:sp>
        <p:nvSpPr>
          <p:cNvPr id="285" name="textbox 285"/>
          <p:cNvSpPr/>
          <p:nvPr/>
        </p:nvSpPr>
        <p:spPr>
          <a:xfrm>
            <a:off x="3681044" y="4776416"/>
            <a:ext cx="2216150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14"/>
              </a:lnSpc>
            </a:pPr>
            <a:endParaRPr lang="Arial" altLang="Arial" sz="100"/>
          </a:p>
          <a:p>
            <a:pPr marL="704184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分支管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39782" indent="-427082" algn="l" rtl="0" eaLnBrk="0">
              <a:lnSpc>
                <a:spcPct val="147000"/>
              </a:lnSpc>
              <a:spcBef>
                <a:spcPts val="1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掌握分支创建、合并等操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作，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实现多人协作开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endParaRPr lang="Microsoft YaHei" altLang="Microsoft YaHei" sz="1300"/>
          </a:p>
        </p:txBody>
      </p:sp>
      <p:sp>
        <p:nvSpPr>
          <p:cNvPr id="286" name="textbox 286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版本控制与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管理实践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" name="picture 3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08" name="textbox 308"/>
          <p:cNvSpPr/>
          <p:nvPr/>
        </p:nvSpPr>
        <p:spPr>
          <a:xfrm>
            <a:off x="937264" y="1649953"/>
            <a:ext cx="4592954" cy="1551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22193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0000"/>
              </a:lnSpc>
              <a:spcBef>
                <a:spcPts val="2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数据库应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用与开发</a:t>
            </a:r>
            <a:endParaRPr lang="Microsoft YaHei" altLang="Microsoft YaHei" sz="4500"/>
          </a:p>
        </p:txBody>
      </p:sp>
      <p:sp>
        <p:nvSpPr>
          <p:cNvPr id="309" name="textbox 309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0" name="picture 3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11" name="textbox 311"/>
          <p:cNvSpPr/>
          <p:nvPr/>
        </p:nvSpPr>
        <p:spPr>
          <a:xfrm>
            <a:off x="6309582" y="4370199"/>
            <a:ext cx="2390775" cy="144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4"/>
              </a:lnSpc>
            </a:pPr>
            <a:endParaRPr lang="Arial" altLang="Arial" sz="100"/>
          </a:p>
          <a:p>
            <a:pPr marL="13728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指在计算机系统中引入数据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后的系统构成，一般由数据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库、</a:t>
            </a:r>
            <a:endParaRPr lang="Microsoft YaHei" altLang="Microsoft YaHei" sz="1300"/>
          </a:p>
          <a:p>
            <a:pPr marL="12871" algn="l" rtl="0" eaLnBrk="0">
              <a:lnSpc>
                <a:spcPct val="95000"/>
              </a:lnSpc>
              <a:spcBef>
                <a:spcPts val="950"/>
              </a:spcBef>
            </a:pPr>
            <a:r>
              <a:rPr sz="130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数据库管理系统(及其开发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300"/>
          </a:p>
          <a:p>
            <a:pPr marL="139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具)、应用系统、数据库管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5271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员和用户构成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6616705" y="1500213"/>
            <a:ext cx="1609345" cy="1609345"/>
            <a:chExt cx="1609345" cy="1609345"/>
          </a:xfrm>
        </p:grpSpPr>
        <p:sp>
          <p:nvSpPr>
            <p:cNvPr id="312" name="path"/>
            <p:cNvSpPr/>
            <p:nvPr/>
          </p:nvSpPr>
          <p:spPr>
            <a:xfrm>
              <a:off x="0" y="0"/>
              <a:ext cx="1609345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21792" y="445439"/>
              <a:ext cx="1163761" cy="675852"/>
            </a:xfrm>
            <a:custGeom>
              <a:rect l="0" t="0" r="0" b="0"/>
              <a:pathLst>
                <a:path w="1832" h="1064">
                  <a:moveTo>
                    <a:pt x="1419" y="600"/>
                  </a:moveTo>
                  <a:cubicBezTo>
                    <a:pt x="1419" y="600"/>
                    <a:pt x="1220" y="396"/>
                    <a:pt x="944" y="396"/>
                  </a:cubicBezTo>
                  <a:lnTo>
                    <a:pt x="944" y="396"/>
                  </a:lnTo>
                  <a:cubicBezTo>
                    <a:pt x="675" y="396"/>
                    <a:pt x="410" y="600"/>
                    <a:pt x="410" y="600"/>
                  </a:cubicBezTo>
                  <a:lnTo>
                    <a:pt x="410" y="600"/>
                  </a:lnTo>
                  <a:lnTo>
                    <a:pt x="260" y="537"/>
                  </a:lnTo>
                  <a:lnTo>
                    <a:pt x="260" y="720"/>
                  </a:lnTo>
                  <a:lnTo>
                    <a:pt x="260" y="720"/>
                  </a:lnTo>
                  <a:cubicBezTo>
                    <a:pt x="284" y="728"/>
                    <a:pt x="301" y="750"/>
                    <a:pt x="301" y="776"/>
                  </a:cubicBezTo>
                  <a:lnTo>
                    <a:pt x="301" y="776"/>
                  </a:lnTo>
                  <a:cubicBezTo>
                    <a:pt x="301" y="803"/>
                    <a:pt x="283" y="824"/>
                    <a:pt x="259" y="832"/>
                  </a:cubicBezTo>
                  <a:lnTo>
                    <a:pt x="259" y="832"/>
                  </a:lnTo>
                  <a:lnTo>
                    <a:pt x="304" y="955"/>
                  </a:lnTo>
                  <a:lnTo>
                    <a:pt x="173" y="955"/>
                  </a:lnTo>
                  <a:lnTo>
                    <a:pt x="218" y="831"/>
                  </a:lnTo>
                  <a:lnTo>
                    <a:pt x="218" y="831"/>
                  </a:lnTo>
                  <a:cubicBezTo>
                    <a:pt x="196" y="822"/>
                    <a:pt x="181" y="801"/>
                    <a:pt x="181" y="776"/>
                  </a:cubicBezTo>
                  <a:lnTo>
                    <a:pt x="181" y="776"/>
                  </a:lnTo>
                  <a:cubicBezTo>
                    <a:pt x="181" y="752"/>
                    <a:pt x="196" y="731"/>
                    <a:pt x="217" y="722"/>
                  </a:cubicBezTo>
                  <a:lnTo>
                    <a:pt x="217" y="722"/>
                  </a:lnTo>
                  <a:lnTo>
                    <a:pt x="217" y="519"/>
                  </a:lnTo>
                  <a:lnTo>
                    <a:pt x="0" y="429"/>
                  </a:lnTo>
                  <a:lnTo>
                    <a:pt x="955" y="0"/>
                  </a:lnTo>
                  <a:lnTo>
                    <a:pt x="1832" y="434"/>
                  </a:lnTo>
                  <a:lnTo>
                    <a:pt x="1419" y="600"/>
                  </a:lnTo>
                  <a:close/>
                  <a:moveTo>
                    <a:pt x="934" y="499"/>
                  </a:moveTo>
                  <a:cubicBezTo>
                    <a:pt x="1210" y="499"/>
                    <a:pt x="1346" y="646"/>
                    <a:pt x="1346" y="646"/>
                  </a:cubicBezTo>
                  <a:lnTo>
                    <a:pt x="1346" y="646"/>
                  </a:lnTo>
                  <a:lnTo>
                    <a:pt x="1346" y="950"/>
                  </a:lnTo>
                  <a:lnTo>
                    <a:pt x="1346" y="950"/>
                  </a:lnTo>
                  <a:cubicBezTo>
                    <a:pt x="1346" y="950"/>
                    <a:pt x="1205" y="1064"/>
                    <a:pt x="912" y="1064"/>
                  </a:cubicBezTo>
                  <a:lnTo>
                    <a:pt x="912" y="1064"/>
                  </a:lnTo>
                  <a:cubicBezTo>
                    <a:pt x="619" y="1064"/>
                    <a:pt x="521" y="950"/>
                    <a:pt x="521" y="950"/>
                  </a:cubicBezTo>
                  <a:lnTo>
                    <a:pt x="521" y="950"/>
                  </a:lnTo>
                  <a:lnTo>
                    <a:pt x="521" y="646"/>
                  </a:lnTo>
                  <a:lnTo>
                    <a:pt x="521" y="646"/>
                  </a:lnTo>
                  <a:cubicBezTo>
                    <a:pt x="521" y="646"/>
                    <a:pt x="657" y="499"/>
                    <a:pt x="934" y="499"/>
                  </a:cubicBezTo>
                  <a:moveTo>
                    <a:pt x="928" y="999"/>
                  </a:moveTo>
                  <a:cubicBezTo>
                    <a:pt x="1120" y="999"/>
                    <a:pt x="1276" y="960"/>
                    <a:pt x="1276" y="912"/>
                  </a:cubicBezTo>
                  <a:lnTo>
                    <a:pt x="1276" y="912"/>
                  </a:lnTo>
                  <a:cubicBezTo>
                    <a:pt x="1276" y="864"/>
                    <a:pt x="1120" y="825"/>
                    <a:pt x="928" y="825"/>
                  </a:cubicBezTo>
                  <a:lnTo>
                    <a:pt x="928" y="825"/>
                  </a:lnTo>
                  <a:cubicBezTo>
                    <a:pt x="736" y="825"/>
                    <a:pt x="581" y="864"/>
                    <a:pt x="581" y="912"/>
                  </a:cubicBezTo>
                  <a:lnTo>
                    <a:pt x="581" y="912"/>
                  </a:lnTo>
                  <a:cubicBezTo>
                    <a:pt x="581" y="960"/>
                    <a:pt x="736" y="999"/>
                    <a:pt x="928" y="99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9382474" y="1500213"/>
            <a:ext cx="1609345" cy="1609345"/>
            <a:chExt cx="1609345" cy="1609345"/>
          </a:xfrm>
        </p:grpSpPr>
        <p:sp>
          <p:nvSpPr>
            <p:cNvPr id="314" name="path"/>
            <p:cNvSpPr/>
            <p:nvPr/>
          </p:nvSpPr>
          <p:spPr>
            <a:xfrm>
              <a:off x="0" y="0"/>
              <a:ext cx="1609345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398792" y="398792"/>
              <a:ext cx="811761" cy="811760"/>
            </a:xfrm>
            <a:custGeom>
              <a:rect l="0" t="0" r="0" b="0"/>
              <a:pathLst>
                <a:path w="1278" h="1278">
                  <a:moveTo>
                    <a:pt x="1278" y="717"/>
                  </a:moveTo>
                  <a:lnTo>
                    <a:pt x="1278" y="558"/>
                  </a:lnTo>
                  <a:lnTo>
                    <a:pt x="1087" y="478"/>
                  </a:lnTo>
                  <a:lnTo>
                    <a:pt x="1087" y="478"/>
                  </a:lnTo>
                  <a:cubicBezTo>
                    <a:pt x="1082" y="463"/>
                    <a:pt x="1076" y="448"/>
                    <a:pt x="1069" y="434"/>
                  </a:cubicBezTo>
                  <a:lnTo>
                    <a:pt x="1069" y="434"/>
                  </a:lnTo>
                  <a:lnTo>
                    <a:pt x="1146" y="242"/>
                  </a:lnTo>
                  <a:lnTo>
                    <a:pt x="1033" y="129"/>
                  </a:lnTo>
                  <a:lnTo>
                    <a:pt x="843" y="208"/>
                  </a:lnTo>
                  <a:lnTo>
                    <a:pt x="843" y="208"/>
                  </a:lnTo>
                  <a:cubicBezTo>
                    <a:pt x="828" y="201"/>
                    <a:pt x="814" y="195"/>
                    <a:pt x="798" y="189"/>
                  </a:cubicBezTo>
                  <a:lnTo>
                    <a:pt x="798" y="189"/>
                  </a:lnTo>
                  <a:lnTo>
                    <a:pt x="717" y="0"/>
                  </a:lnTo>
                  <a:lnTo>
                    <a:pt x="558" y="0"/>
                  </a:lnTo>
                  <a:lnTo>
                    <a:pt x="479" y="189"/>
                  </a:lnTo>
                  <a:lnTo>
                    <a:pt x="479" y="189"/>
                  </a:lnTo>
                  <a:cubicBezTo>
                    <a:pt x="463" y="194"/>
                    <a:pt x="447" y="200"/>
                    <a:pt x="432" y="207"/>
                  </a:cubicBezTo>
                  <a:lnTo>
                    <a:pt x="432" y="207"/>
                  </a:lnTo>
                  <a:lnTo>
                    <a:pt x="242" y="131"/>
                  </a:lnTo>
                  <a:lnTo>
                    <a:pt x="129" y="244"/>
                  </a:lnTo>
                  <a:lnTo>
                    <a:pt x="207" y="432"/>
                  </a:lnTo>
                  <a:lnTo>
                    <a:pt x="207" y="432"/>
                  </a:lnTo>
                  <a:cubicBezTo>
                    <a:pt x="199" y="448"/>
                    <a:pt x="193" y="463"/>
                    <a:pt x="187" y="480"/>
                  </a:cubicBezTo>
                  <a:lnTo>
                    <a:pt x="187" y="480"/>
                  </a:lnTo>
                  <a:lnTo>
                    <a:pt x="0" y="560"/>
                  </a:lnTo>
                  <a:lnTo>
                    <a:pt x="0" y="720"/>
                  </a:lnTo>
                  <a:lnTo>
                    <a:pt x="188" y="798"/>
                  </a:lnTo>
                  <a:lnTo>
                    <a:pt x="188" y="798"/>
                  </a:lnTo>
                  <a:cubicBezTo>
                    <a:pt x="193" y="814"/>
                    <a:pt x="200" y="830"/>
                    <a:pt x="207" y="846"/>
                  </a:cubicBezTo>
                  <a:lnTo>
                    <a:pt x="207" y="846"/>
                  </a:lnTo>
                  <a:lnTo>
                    <a:pt x="131" y="1035"/>
                  </a:lnTo>
                  <a:lnTo>
                    <a:pt x="244" y="1148"/>
                  </a:lnTo>
                  <a:lnTo>
                    <a:pt x="433" y="1070"/>
                  </a:lnTo>
                  <a:lnTo>
                    <a:pt x="433" y="1070"/>
                  </a:lnTo>
                  <a:cubicBezTo>
                    <a:pt x="448" y="1078"/>
                    <a:pt x="463" y="1083"/>
                    <a:pt x="479" y="1089"/>
                  </a:cubicBezTo>
                  <a:lnTo>
                    <a:pt x="479" y="1089"/>
                  </a:lnTo>
                  <a:lnTo>
                    <a:pt x="560" y="1278"/>
                  </a:lnTo>
                  <a:lnTo>
                    <a:pt x="720" y="1278"/>
                  </a:lnTo>
                  <a:lnTo>
                    <a:pt x="799" y="1088"/>
                  </a:lnTo>
                  <a:lnTo>
                    <a:pt x="799" y="1088"/>
                  </a:lnTo>
                  <a:cubicBezTo>
                    <a:pt x="814" y="1082"/>
                    <a:pt x="829" y="1076"/>
                    <a:pt x="843" y="1069"/>
                  </a:cubicBezTo>
                  <a:lnTo>
                    <a:pt x="843" y="1069"/>
                  </a:lnTo>
                  <a:lnTo>
                    <a:pt x="1035" y="1146"/>
                  </a:lnTo>
                  <a:lnTo>
                    <a:pt x="1148" y="1033"/>
                  </a:lnTo>
                  <a:lnTo>
                    <a:pt x="1069" y="843"/>
                  </a:lnTo>
                  <a:lnTo>
                    <a:pt x="1069" y="843"/>
                  </a:lnTo>
                  <a:cubicBezTo>
                    <a:pt x="1076" y="828"/>
                    <a:pt x="1082" y="814"/>
                    <a:pt x="1087" y="799"/>
                  </a:cubicBezTo>
                  <a:lnTo>
                    <a:pt x="1087" y="799"/>
                  </a:lnTo>
                  <a:lnTo>
                    <a:pt x="1278" y="717"/>
                  </a:lnTo>
                  <a:close/>
                  <a:moveTo>
                    <a:pt x="637" y="878"/>
                  </a:moveTo>
                  <a:cubicBezTo>
                    <a:pt x="505" y="878"/>
                    <a:pt x="398" y="771"/>
                    <a:pt x="398" y="639"/>
                  </a:cubicBezTo>
                  <a:lnTo>
                    <a:pt x="398" y="639"/>
                  </a:lnTo>
                  <a:cubicBezTo>
                    <a:pt x="398" y="506"/>
                    <a:pt x="505" y="399"/>
                    <a:pt x="637" y="399"/>
                  </a:cubicBezTo>
                  <a:lnTo>
                    <a:pt x="637" y="399"/>
                  </a:lnTo>
                  <a:cubicBezTo>
                    <a:pt x="770" y="399"/>
                    <a:pt x="877" y="506"/>
                    <a:pt x="877" y="639"/>
                  </a:cubicBezTo>
                  <a:lnTo>
                    <a:pt x="877" y="639"/>
                  </a:lnTo>
                  <a:cubicBezTo>
                    <a:pt x="877" y="771"/>
                    <a:pt x="770" y="878"/>
                    <a:pt x="637" y="87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1085169" y="1500213"/>
            <a:ext cx="1609344" cy="1609345"/>
            <a:chExt cx="1609344" cy="1609345"/>
          </a:xfrm>
        </p:grpSpPr>
        <p:sp>
          <p:nvSpPr>
            <p:cNvPr id="316" name="path"/>
            <p:cNvSpPr/>
            <p:nvPr/>
          </p:nvSpPr>
          <p:spPr>
            <a:xfrm>
              <a:off x="0" y="0"/>
              <a:ext cx="1609344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500321" y="444918"/>
              <a:ext cx="608705" cy="719508"/>
            </a:xfrm>
            <a:custGeom>
              <a:rect l="0" t="0" r="0" b="0"/>
              <a:pathLst>
                <a:path w="958" h="1133">
                  <a:moveTo>
                    <a:pt x="106" y="339"/>
                  </a:moveTo>
                  <a:cubicBezTo>
                    <a:pt x="106" y="277"/>
                    <a:pt x="154" y="226"/>
                    <a:pt x="213" y="226"/>
                  </a:cubicBezTo>
                  <a:lnTo>
                    <a:pt x="213" y="226"/>
                  </a:lnTo>
                  <a:lnTo>
                    <a:pt x="639" y="226"/>
                  </a:lnTo>
                  <a:lnTo>
                    <a:pt x="852" y="0"/>
                  </a:lnTo>
                  <a:lnTo>
                    <a:pt x="958" y="0"/>
                  </a:lnTo>
                  <a:lnTo>
                    <a:pt x="958" y="906"/>
                  </a:lnTo>
                  <a:lnTo>
                    <a:pt x="852" y="906"/>
                  </a:lnTo>
                  <a:lnTo>
                    <a:pt x="639" y="679"/>
                  </a:lnTo>
                  <a:lnTo>
                    <a:pt x="213" y="679"/>
                  </a:lnTo>
                  <a:lnTo>
                    <a:pt x="213" y="679"/>
                  </a:lnTo>
                  <a:cubicBezTo>
                    <a:pt x="154" y="679"/>
                    <a:pt x="106" y="629"/>
                    <a:pt x="106" y="566"/>
                  </a:cubicBezTo>
                  <a:lnTo>
                    <a:pt x="106" y="566"/>
                  </a:lnTo>
                  <a:lnTo>
                    <a:pt x="106" y="566"/>
                  </a:lnTo>
                  <a:lnTo>
                    <a:pt x="0" y="566"/>
                  </a:lnTo>
                  <a:lnTo>
                    <a:pt x="0" y="339"/>
                  </a:lnTo>
                  <a:lnTo>
                    <a:pt x="106" y="339"/>
                  </a:lnTo>
                  <a:close/>
                  <a:moveTo>
                    <a:pt x="532" y="849"/>
                  </a:moveTo>
                  <a:lnTo>
                    <a:pt x="532" y="1133"/>
                  </a:lnTo>
                  <a:lnTo>
                    <a:pt x="372" y="1133"/>
                  </a:lnTo>
                  <a:lnTo>
                    <a:pt x="283" y="849"/>
                  </a:lnTo>
                  <a:lnTo>
                    <a:pt x="213" y="849"/>
                  </a:lnTo>
                  <a:lnTo>
                    <a:pt x="213" y="736"/>
                  </a:lnTo>
                  <a:lnTo>
                    <a:pt x="639" y="736"/>
                  </a:lnTo>
                  <a:lnTo>
                    <a:pt x="639" y="849"/>
                  </a:lnTo>
                  <a:lnTo>
                    <a:pt x="532" y="84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3850938" y="1500213"/>
            <a:ext cx="1609344" cy="1609345"/>
            <a:chExt cx="1609344" cy="1609345"/>
          </a:xfrm>
        </p:grpSpPr>
        <p:sp>
          <p:nvSpPr>
            <p:cNvPr id="318" name="path"/>
            <p:cNvSpPr/>
            <p:nvPr/>
          </p:nvSpPr>
          <p:spPr>
            <a:xfrm>
              <a:off x="0" y="0"/>
              <a:ext cx="1609344" cy="1609345"/>
            </a:xfrm>
            <a:custGeom>
              <a:rect l="0" t="0" r="0" b="0"/>
              <a:pathLst>
                <a:path w="2534" h="2534">
                  <a:moveTo>
                    <a:pt x="0" y="1267"/>
                  </a:moveTo>
                  <a:cubicBezTo>
                    <a:pt x="0" y="567"/>
                    <a:pt x="567" y="0"/>
                    <a:pt x="1267" y="0"/>
                  </a:cubicBezTo>
                  <a:lnTo>
                    <a:pt x="1267" y="0"/>
                  </a:lnTo>
                  <a:lnTo>
                    <a:pt x="1267" y="0"/>
                  </a:lnTo>
                  <a:lnTo>
                    <a:pt x="1267" y="0"/>
                  </a:lnTo>
                  <a:cubicBezTo>
                    <a:pt x="1967" y="0"/>
                    <a:pt x="2534" y="567"/>
                    <a:pt x="2534" y="1267"/>
                  </a:cubicBezTo>
                  <a:lnTo>
                    <a:pt x="2534" y="1267"/>
                  </a:lnTo>
                  <a:cubicBezTo>
                    <a:pt x="2534" y="1267"/>
                    <a:pt x="2534" y="1267"/>
                    <a:pt x="2534" y="1267"/>
                  </a:cubicBezTo>
                  <a:lnTo>
                    <a:pt x="2534" y="1267"/>
                  </a:lnTo>
                  <a:lnTo>
                    <a:pt x="2534" y="1267"/>
                  </a:lnTo>
                  <a:lnTo>
                    <a:pt x="2534" y="1267"/>
                  </a:lnTo>
                  <a:cubicBezTo>
                    <a:pt x="2534" y="1967"/>
                    <a:pt x="1967" y="2534"/>
                    <a:pt x="1267" y="2534"/>
                  </a:cubicBezTo>
                  <a:lnTo>
                    <a:pt x="1267" y="2534"/>
                  </a:lnTo>
                  <a:lnTo>
                    <a:pt x="1267" y="2534"/>
                  </a:lnTo>
                  <a:lnTo>
                    <a:pt x="1267" y="2534"/>
                  </a:lnTo>
                  <a:cubicBezTo>
                    <a:pt x="567" y="2534"/>
                    <a:pt x="0" y="1967"/>
                    <a:pt x="0" y="1267"/>
                  </a:cubicBezTo>
                  <a:lnTo>
                    <a:pt x="0" y="1267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367042" y="367042"/>
              <a:ext cx="875262" cy="875262"/>
            </a:xfrm>
            <a:custGeom>
              <a:rect l="0" t="0" r="0" b="0"/>
              <a:pathLst>
                <a:path w="1378" h="1378">
                  <a:moveTo>
                    <a:pt x="1182" y="442"/>
                  </a:moveTo>
                  <a:cubicBezTo>
                    <a:pt x="1128" y="335"/>
                    <a:pt x="1043" y="250"/>
                    <a:pt x="939" y="197"/>
                  </a:cubicBezTo>
                  <a:lnTo>
                    <a:pt x="939" y="197"/>
                  </a:lnTo>
                  <a:lnTo>
                    <a:pt x="935" y="195"/>
                  </a:lnTo>
                  <a:lnTo>
                    <a:pt x="843" y="381"/>
                  </a:lnTo>
                  <a:lnTo>
                    <a:pt x="843" y="381"/>
                  </a:lnTo>
                  <a:cubicBezTo>
                    <a:pt x="910" y="415"/>
                    <a:pt x="963" y="468"/>
                    <a:pt x="996" y="532"/>
                  </a:cubicBezTo>
                  <a:lnTo>
                    <a:pt x="996" y="532"/>
                  </a:lnTo>
                  <a:lnTo>
                    <a:pt x="997" y="534"/>
                  </a:lnTo>
                  <a:lnTo>
                    <a:pt x="1182" y="442"/>
                  </a:lnTo>
                  <a:close/>
                  <a:moveTo>
                    <a:pt x="1182" y="935"/>
                  </a:moveTo>
                  <a:lnTo>
                    <a:pt x="997" y="843"/>
                  </a:lnTo>
                  <a:lnTo>
                    <a:pt x="997" y="843"/>
                  </a:lnTo>
                  <a:cubicBezTo>
                    <a:pt x="963" y="910"/>
                    <a:pt x="910" y="963"/>
                    <a:pt x="845" y="996"/>
                  </a:cubicBezTo>
                  <a:lnTo>
                    <a:pt x="845" y="996"/>
                  </a:lnTo>
                  <a:lnTo>
                    <a:pt x="843" y="997"/>
                  </a:lnTo>
                  <a:lnTo>
                    <a:pt x="935" y="1182"/>
                  </a:lnTo>
                  <a:lnTo>
                    <a:pt x="935" y="1182"/>
                  </a:lnTo>
                  <a:cubicBezTo>
                    <a:pt x="1043" y="1128"/>
                    <a:pt x="1128" y="1043"/>
                    <a:pt x="1181" y="939"/>
                  </a:cubicBezTo>
                  <a:lnTo>
                    <a:pt x="1181" y="939"/>
                  </a:lnTo>
                  <a:lnTo>
                    <a:pt x="1182" y="935"/>
                  </a:lnTo>
                  <a:close/>
                  <a:moveTo>
                    <a:pt x="442" y="195"/>
                  </a:moveTo>
                  <a:cubicBezTo>
                    <a:pt x="335" y="250"/>
                    <a:pt x="250" y="335"/>
                    <a:pt x="197" y="439"/>
                  </a:cubicBezTo>
                  <a:lnTo>
                    <a:pt x="197" y="439"/>
                  </a:lnTo>
                  <a:lnTo>
                    <a:pt x="195" y="442"/>
                  </a:lnTo>
                  <a:lnTo>
                    <a:pt x="381" y="534"/>
                  </a:lnTo>
                  <a:lnTo>
                    <a:pt x="381" y="534"/>
                  </a:lnTo>
                  <a:cubicBezTo>
                    <a:pt x="415" y="468"/>
                    <a:pt x="468" y="415"/>
                    <a:pt x="532" y="382"/>
                  </a:cubicBezTo>
                  <a:lnTo>
                    <a:pt x="532" y="382"/>
                  </a:lnTo>
                  <a:lnTo>
                    <a:pt x="534" y="381"/>
                  </a:lnTo>
                  <a:lnTo>
                    <a:pt x="442" y="195"/>
                  </a:lnTo>
                  <a:close/>
                  <a:moveTo>
                    <a:pt x="195" y="935"/>
                  </a:moveTo>
                  <a:cubicBezTo>
                    <a:pt x="250" y="1043"/>
                    <a:pt x="335" y="1128"/>
                    <a:pt x="439" y="1181"/>
                  </a:cubicBezTo>
                  <a:lnTo>
                    <a:pt x="439" y="1181"/>
                  </a:lnTo>
                  <a:lnTo>
                    <a:pt x="442" y="1182"/>
                  </a:lnTo>
                  <a:lnTo>
                    <a:pt x="534" y="997"/>
                  </a:lnTo>
                  <a:lnTo>
                    <a:pt x="534" y="997"/>
                  </a:lnTo>
                  <a:cubicBezTo>
                    <a:pt x="468" y="963"/>
                    <a:pt x="415" y="910"/>
                    <a:pt x="382" y="845"/>
                  </a:cubicBezTo>
                  <a:lnTo>
                    <a:pt x="382" y="845"/>
                  </a:lnTo>
                  <a:lnTo>
                    <a:pt x="381" y="843"/>
                  </a:lnTo>
                  <a:lnTo>
                    <a:pt x="195" y="935"/>
                  </a:lnTo>
                  <a:close/>
                  <a:moveTo>
                    <a:pt x="689" y="1378"/>
                  </a:moveTo>
                  <a:cubicBezTo>
                    <a:pt x="308" y="1378"/>
                    <a:pt x="0" y="1069"/>
                    <a:pt x="0" y="689"/>
                  </a:cubicBezTo>
                  <a:lnTo>
                    <a:pt x="0" y="689"/>
                  </a:lnTo>
                  <a:cubicBezTo>
                    <a:pt x="0" y="308"/>
                    <a:pt x="308" y="0"/>
                    <a:pt x="689" y="0"/>
                  </a:cubicBezTo>
                  <a:lnTo>
                    <a:pt x="689" y="0"/>
                  </a:lnTo>
                  <a:lnTo>
                    <a:pt x="689" y="0"/>
                  </a:lnTo>
                  <a:lnTo>
                    <a:pt x="689" y="0"/>
                  </a:lnTo>
                  <a:cubicBezTo>
                    <a:pt x="1069" y="0"/>
                    <a:pt x="1378" y="308"/>
                    <a:pt x="1378" y="689"/>
                  </a:cubicBezTo>
                  <a:lnTo>
                    <a:pt x="1378" y="689"/>
                  </a:lnTo>
                  <a:cubicBezTo>
                    <a:pt x="1378" y="1069"/>
                    <a:pt x="1069" y="1378"/>
                    <a:pt x="689" y="1378"/>
                  </a:cubicBezTo>
                  <a:lnTo>
                    <a:pt x="689" y="1378"/>
                  </a:lnTo>
                  <a:lnTo>
                    <a:pt x="689" y="1378"/>
                  </a:lnTo>
                  <a:close/>
                  <a:moveTo>
                    <a:pt x="689" y="895"/>
                  </a:moveTo>
                  <a:cubicBezTo>
                    <a:pt x="803" y="895"/>
                    <a:pt x="895" y="803"/>
                    <a:pt x="895" y="689"/>
                  </a:cubicBezTo>
                  <a:lnTo>
                    <a:pt x="895" y="689"/>
                  </a:lnTo>
                  <a:cubicBezTo>
                    <a:pt x="895" y="574"/>
                    <a:pt x="803" y="482"/>
                    <a:pt x="689" y="482"/>
                  </a:cubicBezTo>
                  <a:lnTo>
                    <a:pt x="689" y="482"/>
                  </a:lnTo>
                  <a:lnTo>
                    <a:pt x="689" y="482"/>
                  </a:lnTo>
                  <a:lnTo>
                    <a:pt x="689" y="482"/>
                  </a:lnTo>
                  <a:cubicBezTo>
                    <a:pt x="574" y="482"/>
                    <a:pt x="482" y="574"/>
                    <a:pt x="482" y="689"/>
                  </a:cubicBezTo>
                  <a:lnTo>
                    <a:pt x="482" y="689"/>
                  </a:lnTo>
                  <a:cubicBezTo>
                    <a:pt x="482" y="803"/>
                    <a:pt x="574" y="895"/>
                    <a:pt x="689" y="895"/>
                  </a:cubicBezTo>
                  <a:lnTo>
                    <a:pt x="689" y="895"/>
                  </a:lnTo>
                  <a:lnTo>
                    <a:pt x="689" y="8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0" name="textbox 320"/>
          <p:cNvSpPr/>
          <p:nvPr/>
        </p:nvSpPr>
        <p:spPr>
          <a:xfrm>
            <a:off x="1378898" y="3430109"/>
            <a:ext cx="936434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18"/>
              </a:lnSpc>
            </a:pPr>
            <a:r>
              <a:rPr sz="16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数据库定义</a:t>
            </a:r>
            <a:r>
              <a:rPr sz="1600" spc="50"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r>
              <a:rPr sz="16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数据库管理系统(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DBMS</a:t>
            </a:r>
            <a:r>
              <a:rPr sz="16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600" spc="50"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r>
              <a:rPr sz="16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数据库系统(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DBS</a:t>
            </a:r>
            <a:r>
              <a:rPr sz="16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600" spc="50"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</a:t>
            </a:r>
            <a:r>
              <a:rPr sz="1600" spc="40"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600" spc="0"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C1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数据库原理</a:t>
            </a:r>
            <a:endParaRPr lang="Microsoft YaHei" altLang="Microsoft YaHei" sz="1600"/>
          </a:p>
        </p:txBody>
      </p:sp>
      <p:sp>
        <p:nvSpPr>
          <p:cNvPr id="321" name="textbox 321"/>
          <p:cNvSpPr/>
          <p:nvPr/>
        </p:nvSpPr>
        <p:spPr>
          <a:xfrm>
            <a:off x="3543641" y="4370713"/>
            <a:ext cx="2253614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1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是位于用户与操作系统之间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42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一层数据管理软件，用于科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地组织和存储数据、高效地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899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取和维护数据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22" name="textbox 322"/>
          <p:cNvSpPr/>
          <p:nvPr/>
        </p:nvSpPr>
        <p:spPr>
          <a:xfrm>
            <a:off x="442263" y="318468"/>
            <a:ext cx="4599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14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库基本概念及原理</a:t>
            </a:r>
            <a:endParaRPr lang="Microsoft YaHei" altLang="Microsoft YaHei" sz="30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3" name="textbox 343"/>
          <p:cNvSpPr/>
          <p:nvPr/>
        </p:nvSpPr>
        <p:spPr>
          <a:xfrm>
            <a:off x="738101" y="4370199"/>
            <a:ext cx="239077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数据库是一个长期存储在计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</a:t>
            </a:r>
            <a:endParaRPr lang="Microsoft YaHei" altLang="Microsoft YaHei" sz="1300"/>
          </a:p>
          <a:p>
            <a:pPr marL="13385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机内的、有组织的、可共享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3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统一管理的大量数据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集合。</a:t>
            </a:r>
            <a:endParaRPr lang="Microsoft YaHei" altLang="Microsoft YaHei" sz="1300"/>
          </a:p>
        </p:txBody>
      </p:sp>
      <p:sp>
        <p:nvSpPr>
          <p:cNvPr id="344" name="textbox 344"/>
          <p:cNvSpPr/>
          <p:nvPr/>
        </p:nvSpPr>
        <p:spPr>
          <a:xfrm>
            <a:off x="9075693" y="4370199"/>
            <a:ext cx="225297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包括数据模型、关系数据库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300"/>
          </a:p>
          <a:p>
            <a:pPr marL="13728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论、数据库设计、数据库保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2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等方面的基本原理。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5" name="picture 3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346" name="picture 3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74" name="group 74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347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textbox 348"/>
            <p:cNvSpPr/>
            <p:nvPr/>
          </p:nvSpPr>
          <p:spPr>
            <a:xfrm>
              <a:off x="-12700" y="-12700"/>
              <a:ext cx="3561079" cy="10229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8138"/>
                </a:lnSpc>
              </a:pPr>
              <a:endParaRPr lang="Arial" altLang="Arial" sz="100"/>
            </a:p>
            <a:p>
              <a:pPr marL="1217511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SQL</a:t>
              </a:r>
              <a:r>
                <a:rPr sz="16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</a:t>
              </a: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础</a:t>
              </a:r>
              <a:endParaRPr lang="Microsoft YaHei" altLang="Microsoft YaHei" sz="1600"/>
            </a:p>
          </p:txBody>
        </p:sp>
      </p:grpSp>
      <p:sp>
        <p:nvSpPr>
          <p:cNvPr id="349" name="textbox 349"/>
          <p:cNvSpPr/>
          <p:nvPr/>
        </p:nvSpPr>
        <p:spPr>
          <a:xfrm>
            <a:off x="539109" y="3939030"/>
            <a:ext cx="3535679" cy="995044"/>
          </a:xfrm>
          <a:prstGeom prst="rect">
            <a:avLst/>
          </a:prstGeom>
          <a:solidFill>
            <a:srgbClr val="34C158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406077" algn="l" rtl="0" eaLnBrk="0">
              <a:lnSpc>
                <a:spcPct val="90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据操作</a:t>
            </a:r>
            <a:endParaRPr lang="Microsoft YaHei" altLang="Microsoft YaHei" sz="1600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350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textbox 351"/>
            <p:cNvSpPr/>
            <p:nvPr/>
          </p:nvSpPr>
          <p:spPr>
            <a:xfrm>
              <a:off x="-12700" y="-12700"/>
              <a:ext cx="3561079" cy="10204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407444" algn="l" rtl="0" eaLnBrk="0">
                <a:lnSpc>
                  <a:spcPct val="90000"/>
                </a:lnSpc>
                <a:spcBef>
                  <a:spcPts val="1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据查询</a:t>
              </a:r>
              <a:endParaRPr lang="Microsoft YaHei" altLang="Microsoft YaHei" sz="1600"/>
            </a:p>
          </p:txBody>
        </p:sp>
      </p:grpSp>
      <p:sp>
        <p:nvSpPr>
          <p:cNvPr id="352" name="textbox 352"/>
          <p:cNvSpPr/>
          <p:nvPr/>
        </p:nvSpPr>
        <p:spPr>
          <a:xfrm>
            <a:off x="4343437" y="3939030"/>
            <a:ext cx="3535679" cy="995680"/>
          </a:xfrm>
          <a:prstGeom prst="rect">
            <a:avLst/>
          </a:prstGeom>
          <a:solidFill>
            <a:srgbClr val="34C1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9481"/>
              </a:lnSpc>
            </a:pPr>
            <a:endParaRPr lang="Arial" altLang="Arial" sz="100"/>
          </a:p>
          <a:p>
            <a:pPr marL="1396987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务处理</a:t>
            </a:r>
            <a:endParaRPr lang="Microsoft YaHei" altLang="Microsoft YaHei" sz="1600"/>
          </a:p>
        </p:txBody>
      </p:sp>
      <p:sp>
        <p:nvSpPr>
          <p:cNvPr id="353" name="textbox 353"/>
          <p:cNvSpPr/>
          <p:nvPr/>
        </p:nvSpPr>
        <p:spPr>
          <a:xfrm>
            <a:off x="4519268" y="5244133"/>
            <a:ext cx="321500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904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了解事务的概念、特性及处理方式，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endParaRPr lang="Microsoft YaHei" altLang="Microsoft YaHei" sz="1300"/>
          </a:p>
          <a:p>
            <a:pPr marL="26930" indent="-14230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BEGIN TRANSACTION、  COMMIT、  ROLLBACK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等语句进行事务处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54" name="textbox 354"/>
          <p:cNvSpPr/>
          <p:nvPr/>
        </p:nvSpPr>
        <p:spPr>
          <a:xfrm>
            <a:off x="442263" y="318468"/>
            <a:ext cx="42056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50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</a:t>
            </a:r>
            <a:r>
              <a:rPr sz="30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语言学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习与运用</a:t>
            </a:r>
            <a:endParaRPr lang="Microsoft YaHei" altLang="Microsoft YaHei" sz="3000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5" name="textbox 375"/>
          <p:cNvSpPr/>
          <p:nvPr/>
        </p:nvSpPr>
        <p:spPr>
          <a:xfrm>
            <a:off x="714595" y="2684670"/>
            <a:ext cx="326453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</a:t>
            </a:r>
            <a:r>
              <a:rPr sz="13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语言的基本语法、数据类型、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</a:t>
            </a:r>
            <a:endParaRPr lang="Microsoft YaHei" altLang="Microsoft YaHei" sz="1300"/>
          </a:p>
          <a:p>
            <a:pPr marL="12700" algn="l" rtl="0" eaLnBrk="0">
              <a:lnSpc>
                <a:spcPts val="2409"/>
              </a:lnSpc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符等基础知识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76" name="textbox 376"/>
          <p:cNvSpPr/>
          <p:nvPr/>
        </p:nvSpPr>
        <p:spPr>
          <a:xfrm>
            <a:off x="716138" y="5245162"/>
            <a:ext cx="32289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学习INSERT、  UPDATE、  DEL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等语句，</a:t>
            </a:r>
            <a:endParaRPr lang="Microsoft YaHei" altLang="Microsoft YaHei" sz="1300"/>
          </a:p>
          <a:p>
            <a:pPr marL="13557" algn="l" rtl="0" eaLnBrk="0">
              <a:lnSpc>
                <a:spcPts val="2438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掌握数据的增加、修改和删除操作。</a:t>
            </a:r>
            <a:endParaRPr lang="Microsoft YaHei" altLang="Microsoft YaHei" sz="1300"/>
          </a:p>
        </p:txBody>
      </p:sp>
      <p:sp>
        <p:nvSpPr>
          <p:cNvPr id="377" name="textbox 377"/>
          <p:cNvSpPr/>
          <p:nvPr/>
        </p:nvSpPr>
        <p:spPr>
          <a:xfrm>
            <a:off x="4519096" y="2684498"/>
            <a:ext cx="314960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4928" algn="l" rtl="0" eaLnBrk="0">
              <a:lnSpc>
                <a:spcPct val="86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SELECT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的使用，包括单表查询、</a:t>
            </a:r>
            <a:endParaRPr lang="Microsoft YaHei" altLang="Microsoft YaHei" sz="1300"/>
          </a:p>
          <a:p>
            <a:pPr marL="12700" algn="l" rtl="0" eaLnBrk="0">
              <a:lnSpc>
                <a:spcPts val="2423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连接查询、嵌套查询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8" name="picture 3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379" name="picture 37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80" name="group 80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82" name="group 82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380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4C15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81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34C15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82" name="textbox 382"/>
            <p:cNvSpPr/>
            <p:nvPr/>
          </p:nvSpPr>
          <p:spPr>
            <a:xfrm>
              <a:off x="316349" y="218002"/>
              <a:ext cx="3069589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668"/>
                </a:lnSpc>
              </a:pPr>
              <a:endParaRPr lang="Arial" altLang="Arial" sz="100"/>
            </a:p>
            <a:p>
              <a:pPr marL="22392" algn="l" rtl="0" eaLnBrk="0">
                <a:lnSpc>
                  <a:spcPct val="90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库设计流程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5905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了解数据库设计的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基本流程，包括需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求分析、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概念设计、逻辑设计、物理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设计等阶段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86" name="group 86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383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4C15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84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34C15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85" name="textbox 385"/>
            <p:cNvSpPr/>
            <p:nvPr/>
          </p:nvSpPr>
          <p:spPr>
            <a:xfrm>
              <a:off x="314253" y="218002"/>
              <a:ext cx="3084829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1022"/>
                </a:lnSpc>
              </a:pPr>
              <a:endParaRPr lang="Arial" altLang="Arial" sz="100"/>
            </a:p>
            <a:p>
              <a:pPr marL="24489" algn="l" rtl="0" eaLnBrk="0">
                <a:lnSpc>
                  <a:spcPct val="90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模型设计</a:t>
              </a:r>
              <a:endParaRPr lang="Microsoft YaHei" altLang="Microsoft YaHei" sz="16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2285" algn="l" rtl="0" eaLnBrk="0">
                <a:lnSpc>
                  <a:spcPct val="121000"/>
                </a:lnSpc>
                <a:spcBef>
                  <a:spcPts val="3"/>
                </a:spcBef>
              </a:pPr>
              <a:r>
                <a:rPr sz="150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学习实体-联系模型(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</a:t>
              </a:r>
              <a:r>
                <a:rPr sz="150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-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</a:t>
              </a:r>
              <a:r>
                <a:rPr sz="1500" spc="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模型)的</a:t>
              </a:r>
              <a:r>
                <a:rPr sz="1500" spc="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法，掌握将现实世界抽象为数据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模型的方法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90" name="group 90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386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4C158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87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34C15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88" name="textbox 388"/>
            <p:cNvSpPr/>
            <p:nvPr/>
          </p:nvSpPr>
          <p:spPr>
            <a:xfrm>
              <a:off x="314063" y="219021"/>
              <a:ext cx="3072129" cy="1508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072"/>
                </a:lnSpc>
              </a:pPr>
              <a:endParaRPr lang="Arial" altLang="Arial" sz="100"/>
            </a:p>
            <a:p>
              <a:pPr marL="25494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范化理论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8191" algn="l" rtl="0" eaLnBrk="0">
                <a:lnSpc>
                  <a:spcPct val="12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了解规范化理论的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基本概念，学习如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何消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除数据冗余和操作异常，提高数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据库设计的质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94" name="group 94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389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4C15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90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34C15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91" name="textbox 391"/>
            <p:cNvSpPr/>
            <p:nvPr/>
          </p:nvSpPr>
          <p:spPr>
            <a:xfrm>
              <a:off x="314824" y="218001"/>
              <a:ext cx="3071495" cy="15125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671"/>
                </a:lnSpc>
              </a:pPr>
              <a:endParaRPr lang="Arial" altLang="Arial" sz="100"/>
            </a:p>
            <a:p>
              <a:pPr marL="23917" algn="l" rtl="0" eaLnBrk="0">
                <a:lnSpc>
                  <a:spcPct val="90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库设计技巧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667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掌握一些实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用的数据库设计技巧，如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的数据类型选择、索引设计、视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图和存储过程的使用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392" name="textbox 392"/>
          <p:cNvSpPr/>
          <p:nvPr/>
        </p:nvSpPr>
        <p:spPr>
          <a:xfrm>
            <a:off x="442263" y="318468"/>
            <a:ext cx="4599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7914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库设计方法与技巧</a:t>
            </a:r>
            <a:endParaRPr lang="Microsoft YaHei" altLang="Microsoft YaHei" sz="3000"/>
          </a:p>
        </p:txBody>
      </p:sp>
      <p:grpSp>
        <p:nvGrpSpPr>
          <p:cNvPr id="96" name="group 9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https://d.book118.com/128110043021006046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2024-09-26T22:19:13.875</cp:lastPrinted>
  <dcterms:created xsi:type="dcterms:W3CDTF">2024-09-26T14:19:13Z</dcterms:created>
  <dcterms:modified xsi:type="dcterms:W3CDTF">2024-09-26T14:19:15Z</dcterms:modified>
</cp:coreProperties>
</file>