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CKISVO+MS-UIGothic"/>
      <p:regular r:id="rId16"/>
    </p:embeddedFont>
    <p:embeddedFont>
      <p:font typeface="PBPPNK+VBJUEK+ArialMT"/>
      <p:regular r:id="rId17"/>
    </p:embeddedFont>
    <p:embeddedFont>
      <p:font typeface="GMRQVW+UKBBHQ+MicrosoftYaHei-Bold"/>
      <p:regular r:id="rId18"/>
    </p:embeddedFont>
    <p:embeddedFont>
      <p:font typeface="PUKROG+SREQDC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A40FB-6FA4-4797-A410-B575513A7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02479-6621-49AB-8DF3-8674132FE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2835B-E76C-4BE2-B41F-6ECCF2383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C2D69-32E9-4AD8-9B54-2E52F84B2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767358-C57B-41E8-9D5B-45F859DDE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C16399-2BBB-4B65-A7AA-734FEDB50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1D172C-B3BA-4BD0-B58C-828B8C00D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39D1C-9AD8-4AF7-BBF1-408F4E076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33EC9-E482-4BCE-92A9-768BB8A57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6CA7E-1086-46B9-B51F-0C798AC81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9FE36-733E-495B-A6D0-6C190C696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22052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452620" y="1759739"/>
            <a:ext cx="426375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CKISVO+MS-UIGothic"/>
                <a:cs typeface="CKISVO+MS-UIGothic"/>
              </a:rPr>
              <a:t>邢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5150" spc="25">
                <a:solidFill>
                  <a:srgbClr val="000000"/>
                </a:solidFill>
                <a:latin typeface="CKISVO+MS-UIGothic"/>
                <a:cs typeface="CKISVO+MS-UIGothic"/>
              </a:rPr>
              <a:t>耘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CKISVO+MS-UIGothic"/>
                <a:cs typeface="CKISV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BPPNK+VBJUEK+ArialMT"/>
                <a:cs typeface="PBPPNK+VBJUEK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CKISVO+MS-UIGothic"/>
                <a:cs typeface="CKISVO+MS-UIGothic"/>
              </a:rPr>
              <a:t>肩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难产</a:t>
            </a:r>
            <a:r>
              <a:rPr sz="2400">
                <a:solidFill>
                  <a:srgbClr val="AF79DE"/>
                </a:solidFill>
                <a:latin typeface="CKISVO+MS-UIGothic"/>
                <a:cs typeface="CKISVO+MS-UIGothic"/>
              </a:rPr>
              <a:t>的概述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BPPNK+VBJUEK+ArialMT"/>
                <a:cs typeface="PBPPNK+VBJUEK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CKISVO+MS-UIGothic"/>
                <a:cs typeface="CKISVO+MS-UIGothic"/>
              </a:rPr>
              <a:t>肩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难产</a:t>
            </a:r>
            <a:r>
              <a:rPr sz="2400">
                <a:solidFill>
                  <a:srgbClr val="AF79DE"/>
                </a:solidFill>
                <a:latin typeface="CKISVO+MS-UIGothic"/>
                <a:cs typeface="CKISVO+MS-UIGothic"/>
              </a:rPr>
              <a:t>的危害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3404572" cy="18809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BPPNK+VBJUEK+ArialMT"/>
                <a:cs typeface="PBPPNK+VBJUEK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CKISVO+MS-UIGothic"/>
                <a:cs typeface="CKISVO+MS-UIGothic"/>
              </a:rPr>
              <a:t>肩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难产</a:t>
            </a:r>
            <a:r>
              <a:rPr sz="2400">
                <a:solidFill>
                  <a:srgbClr val="AF79DE"/>
                </a:solidFill>
                <a:latin typeface="CKISVO+MS-UIGothic"/>
                <a:cs typeface="CKISVO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AF79DE"/>
                </a:solidFill>
                <a:latin typeface="CKISVO+MS-UIGothic"/>
                <a:cs typeface="CKISVO+MS-UIGothic"/>
              </a:rPr>
              <a:t>理方法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BPPNK+VBJUEK+ArialMT"/>
                <a:cs typeface="PBPPNK+VBJUEK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CKISVO+MS-UIGothic"/>
                <a:cs typeface="CKISVO+MS-UIGothic"/>
              </a:rPr>
              <a:t>肩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难产</a:t>
            </a:r>
            <a:r>
              <a:rPr sz="2400">
                <a:solidFill>
                  <a:srgbClr val="AF79DE"/>
                </a:solidFill>
                <a:latin typeface="CKISVO+MS-UIGothic"/>
                <a:cs typeface="CKISVO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CKISVO+MS-UIGothic"/>
                <a:cs typeface="CKISVO+MS-UIGothic"/>
              </a:rPr>
              <a:t>防与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CKISVO+MS-UIGothic"/>
                <a:cs typeface="CKISVO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BPPNK+VBJUEK+ArialMT"/>
                <a:cs typeface="PBPPNK+VBJUEK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CKISVO+MS-UIGothic"/>
                <a:cs typeface="CKISVO+MS-UIGothic"/>
              </a:rPr>
              <a:t>肩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难产</a:t>
            </a:r>
            <a:r>
              <a:rPr sz="2400">
                <a:solidFill>
                  <a:srgbClr val="AF79DE"/>
                </a:solidFill>
                <a:latin typeface="CKISVO+MS-UIGothic"/>
                <a:cs typeface="CKISVO+MS-UIGothic"/>
              </a:rPr>
              <a:t>的案例分析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AF79DE"/>
                </a:solidFill>
                <a:latin typeface="CKISVO+MS-UIGothic"/>
                <a:cs typeface="CKISVO+MS-UIGothic"/>
              </a:rPr>
              <a:t>目</a:t>
            </a:r>
            <a:r>
              <a:rPr sz="9200">
                <a:solidFill>
                  <a:srgbClr val="AF79D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GMRQVW+UKBBHQ+MicrosoftYaHei-Bold"/>
                <a:cs typeface="GMRQVW+UKBBH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9945" y="376839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CKISVO+MS-UIGothic"/>
                <a:cs typeface="CKISVO+MS-UIGothic"/>
              </a:rPr>
              <a:t>肩</a:t>
            </a: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3800" spc="25">
                <a:solidFill>
                  <a:srgbClr val="000000"/>
                </a:solidFill>
                <a:latin typeface="CKISVO+MS-UIGothic"/>
                <a:cs typeface="CKISVO+MS-UIGothic"/>
              </a:rPr>
              <a:t>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CKISVO+MS-UIGothic"/>
                <a:cs typeface="CKISVO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CKISVO+MS-UIGothic"/>
                <a:cs typeface="CKISVO+MS-UIGothic"/>
              </a:rPr>
              <a:t>与分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CKISVO+MS-UIGothic"/>
                <a:cs typeface="CKISVO+MS-UIGothic"/>
              </a:rPr>
              <a:t>定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是一种分娩并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症，指胎儿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部已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经顺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利通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道，但肩膀却卡在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中无法娩出。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CKISVO+MS-UIGothic"/>
                <a:cs typeface="CKISVO+MS-UIGothic"/>
              </a:rPr>
              <a:t>分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生原因，肩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性肩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继发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性肩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。原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性肩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常是由于胎儿本身的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，如巨大儿、肩部肌肉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达等；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继发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性肩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难产则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是因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为产妇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骨盆狭窄、胎位不正、胎儿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重等因素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CKISVO+MS-UIGothic"/>
                <a:cs typeface="CKISVO+MS-UIGothic"/>
              </a:rPr>
              <a:t>生原因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MRQVW+UKBBHQ+MicrosoftYaHei-Bold"/>
                <a:cs typeface="GMRQVW+UKBBH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MRQVW+UKBBHQ+MicrosoftYaHei-Bold"/>
                <a:cs typeface="GMRQVW+UKBBH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MRQVW+UKBBHQ+MicrosoftYaHei-Bold"/>
                <a:cs typeface="GMRQVW+UKBBH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CKISVO+MS-UIGothic"/>
                <a:cs typeface="CKISVO+MS-UIGothic"/>
              </a:rPr>
              <a:t>胎儿因素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CKISVO+MS-UIGothic"/>
                <a:cs typeface="CKISVO+MS-UIGothic"/>
              </a:rPr>
              <a:t>母体因素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CKISVO+MS-UIGothic"/>
                <a:cs typeface="CKISVO+MS-UIGothic"/>
              </a:rPr>
              <a:t>其他因素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胎儿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重、肩部肌肉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达、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胎位不正等是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致肩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的主要原因之一。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骨盆狭窄、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道异常、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等因素也可能引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起肩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龄产妇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、多胎妊娠、妊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娠期糖尿病等也可能增加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AF79DE"/>
                </a:solidFill>
                <a:latin typeface="CKISVO+MS-UIGothic"/>
                <a:cs typeface="CKISVO+MS-UIGothic"/>
              </a:rPr>
              <a:t>断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F79DE"/>
                </a:solidFill>
                <a:latin typeface="CKISVO+MS-UIGothic"/>
                <a:cs typeface="CKISVO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AF79DE"/>
                </a:solidFill>
                <a:latin typeface="CKISVO+MS-UIGothic"/>
                <a:cs typeface="CKISVO+MS-UIGothic"/>
              </a:rPr>
              <a:t>程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进</a:t>
            </a:r>
            <a:r>
              <a:rPr sz="2300" spc="23">
                <a:solidFill>
                  <a:srgbClr val="AF79DE"/>
                </a:solidFill>
                <a:latin typeface="CKISVO+MS-UIGothic"/>
                <a:cs typeface="CKISVO+MS-UIGothic"/>
              </a:rPr>
              <a:t>展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缓</a:t>
            </a:r>
            <a:r>
              <a:rPr sz="2300">
                <a:solidFill>
                  <a:srgbClr val="AF79DE"/>
                </a:solidFill>
                <a:latin typeface="CKISVO+MS-UIGothic"/>
                <a:cs typeface="CKISVO+MS-UIGothic"/>
              </a:rPr>
              <a:t>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CKISVO+MS-UIGothic"/>
                <a:cs typeface="CKISVO+MS-UIGothic"/>
              </a:rPr>
              <a:t>胎儿出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AF79DE"/>
                </a:solidFill>
                <a:latin typeface="CKISVO+MS-UIGothic"/>
                <a:cs typeface="CKISVO+MS-UIGothic"/>
              </a:rPr>
              <a:t>异常情况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AF79DE"/>
                </a:solidFill>
                <a:latin typeface="CKISVO+MS-UIGothic"/>
                <a:cs typeface="CKISVO+MS-UIGothic"/>
              </a:rPr>
              <a:t>道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在第二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程中，胎儿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经顺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利娩出，但肩膀却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无法娩出，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如胎儿呼吸困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、心率下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降等异常情况，可能提示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生肩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察到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胎儿肩膀是否卡在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道中，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从而确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GMRQVW+UKBBHQ+MicrosoftYaHei-Bold"/>
                <a:cs typeface="GMRQVW+UKBBH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9945" y="376839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CKISVO+MS-UIGothic"/>
                <a:cs typeface="CKISVO+MS-UIGothic"/>
              </a:rPr>
              <a:t>肩</a:t>
            </a: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3800" spc="25">
                <a:solidFill>
                  <a:srgbClr val="000000"/>
                </a:solidFill>
                <a:latin typeface="CKISVO+MS-UIGothic"/>
                <a:cs typeface="CKISVO+MS-UIGothic"/>
              </a:rPr>
              <a:t>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AF79DE"/>
                </a:solidFill>
                <a:latin typeface="CKISVO+MS-UIGothic"/>
                <a:cs typeface="CKISVO+MS-UIGothic"/>
              </a:rPr>
              <a:t>胎儿的影响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KISVO+MS-UIGothic"/>
                <a:cs typeface="CKISVO+MS-UIGothic"/>
              </a:rPr>
              <a:t>胎儿窒息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KISVO+MS-UIGothic"/>
                <a:cs typeface="CKISVO+MS-UIGothic"/>
              </a:rPr>
              <a:t>胎儿骨折和神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经损伤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致胎儿出生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窒息，影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响大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脑发</a:t>
            </a: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育和生命安全。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难产过</a:t>
            </a: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程中可能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生胎儿骨折和神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经损伤</a:t>
            </a: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，影响胎儿的生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长发</a:t>
            </a: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育。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KISVO+MS-UIGothic"/>
                <a:cs typeface="CKISVO+MS-UIGothic"/>
              </a:rPr>
              <a:t>新生儿肺炎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胎儿在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道中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滞留，可能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吸入胎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粪</a:t>
            </a: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或羊水，引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CKISVO+MS-UIGothic"/>
                <a:cs typeface="CKISVO+MS-UIGothic"/>
              </a:rPr>
              <a:t>新生儿肺炎。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AF79DE"/>
                </a:solidFill>
                <a:latin typeface="CKISVO+MS-UIGothic"/>
                <a:cs typeface="CKISVO+MS-UIGothic"/>
              </a:rPr>
              <a:t>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亲</a:t>
            </a:r>
            <a:r>
              <a:rPr sz="3000">
                <a:solidFill>
                  <a:srgbClr val="AF79DE"/>
                </a:solidFill>
                <a:latin typeface="CKISVO+MS-UIGothic"/>
                <a:cs typeface="CKISVO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AF79DE"/>
                </a:solidFill>
                <a:latin typeface="CKISVO+MS-UIGothic"/>
                <a:cs typeface="CKISVO+MS-UIGothic"/>
              </a:rPr>
              <a:t>后出血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致母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后出血，影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后恢复。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AF79DE"/>
                </a:solidFill>
                <a:latin typeface="CKISVO+MS-UIGothic"/>
                <a:cs typeface="CKISVO+MS-UIGothic"/>
              </a:rPr>
              <a:t>道裂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难产时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，母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道可能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生裂</a:t>
            </a:r>
          </a:p>
          <a:p>
            <a:pPr marL="761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缝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合手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CKISVO+MS-UIGothic"/>
                <a:cs typeface="CKISVO+MS-UIGothic"/>
              </a:rPr>
              <a:t>心理影响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致母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生焦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、抑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郁等心理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，影响身心健康。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AF79DE"/>
                </a:solidFill>
                <a:latin typeface="CKISVO+MS-UIGothic"/>
                <a:cs typeface="CKISVO+MS-UIGothic"/>
              </a:rPr>
              <a:t>家庭的影响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经济负</a:t>
            </a:r>
            <a:r>
              <a:rPr sz="2000">
                <a:solidFill>
                  <a:srgbClr val="AF79DE"/>
                </a:solidFill>
                <a:latin typeface="CKISVO+MS-UIGothic"/>
                <a:cs typeface="CKISVO+MS-UIGothic"/>
              </a:rPr>
              <a:t>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CKISVO+MS-UIGothic"/>
                <a:cs typeface="CKISVO+MS-UIGothic"/>
              </a:rPr>
              <a:t>情感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压</a:t>
            </a:r>
            <a:r>
              <a:rPr sz="2000">
                <a:solidFill>
                  <a:srgbClr val="AF79DE"/>
                </a:solidFill>
                <a:latin typeface="CKISVO+MS-UIGothic"/>
                <a:cs typeface="CKISVO+MS-UIGothic"/>
              </a:rPr>
              <a:t>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CKISVO+MS-UIGothic"/>
                <a:cs typeface="CKISVO+MS-UIGothic"/>
              </a:rPr>
              <a:t>照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顾负</a:t>
            </a:r>
            <a:r>
              <a:rPr sz="2000">
                <a:solidFill>
                  <a:srgbClr val="AF79DE"/>
                </a:solidFill>
                <a:latin typeface="CKISVO+MS-UIGothic"/>
                <a:cs typeface="CKISVO+MS-UIGothic"/>
              </a:rPr>
              <a:t>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致新生儿需要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的医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疗护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理和治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，增加家庭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济负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担。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致家庭成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情感上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力和焦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，影响家庭关系。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致新生儿需要更多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的照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理，增加家庭成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的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顾负</a:t>
            </a:r>
            <a:r>
              <a:rPr sz="1500">
                <a:solidFill>
                  <a:srgbClr val="000000"/>
                </a:solidFill>
                <a:latin typeface="CKISVO+MS-UIGothic"/>
                <a:cs typeface="CKISVO+MS-UIGothic"/>
              </a:rPr>
              <a:t>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GMRQVW+UKBBHQ+MicrosoftYaHei-Bold"/>
                <a:cs typeface="GMRQVW+UKBBHQ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4170" y="376839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CKISVO+MS-UIGothic"/>
                <a:cs typeface="CKISVO+MS-UIGothic"/>
              </a:rPr>
              <a:t>肩</a:t>
            </a: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难产</a:t>
            </a:r>
            <a:r>
              <a:rPr sz="3800" spc="23">
                <a:solidFill>
                  <a:srgbClr val="000000"/>
                </a:solidFill>
                <a:latin typeface="CKISVO+MS-UIGothic"/>
                <a:cs typeface="CKISVO+MS-UIGothic"/>
              </a:rPr>
              <a:t>的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3800" spc="25">
                <a:solidFill>
                  <a:srgbClr val="000000"/>
                </a:solidFill>
                <a:latin typeface="CKISVO+MS-UIGothic"/>
                <a:cs typeface="CKISVO+MS-UIGothic"/>
              </a:rPr>
              <a:t>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https://d.book118.com/128122052070006042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CKISVO+MS-UIGothic</vt:lpstr>
      <vt:lpstr>SimSun</vt:lpstr>
      <vt:lpstr>PBPPNK+VBJUEK+ArialMT</vt:lpstr>
      <vt:lpstr>Times New Roman</vt:lpstr>
      <vt:lpstr>GMRQVW+UKBBHQ+MicrosoftYaHei-Bold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2024-09-21T16:41:12.215</cp:lastPrinted>
  <dcterms:created xsi:type="dcterms:W3CDTF">2024-09-21T08:41:12Z</dcterms:created>
  <dcterms:modified xsi:type="dcterms:W3CDTF">2024-09-21T08:41:13Z</dcterms:modified>
</cp:coreProperties>
</file>