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6A3723-F613-4D23-9EA1-8C76A88192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EB7F7F-8766-46F0-B540-253B88C8B8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9655B2-52BA-46FA-9CE7-47829F4E95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984230-2396-44E3-AFA6-8AF1EAAF0E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653225-3BDB-4D43-892B-56449423A0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828C7E-3C64-4CB4-A402-09D68A67D6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2F41F2-4197-4358-8EF2-705EDFEE03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A95E0A-49B3-43D5-9890-053E8EEBE9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0D4031-012A-4D0C-8728-8412D99D72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592238-E30B-4C78-B1FB-75E1EA808F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E37F99-C47C-4DA6-A66C-A207CF6221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emf" /><Relationship Id="rId3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12401103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高中政治统编版选修2《法律与生活》51家和万事兴\n## 1.家庭与婚姻法律制度概述\n### 1.1家庭法律制度的定义与基本原则\n### 1.2婚姻法律制度的定义与基本原则\n### 1.3家庭与婚姻法律制度的现实意义\n## 2.家庭成员间的权利与义务\n### 2.1父母与子女间的权利与义务\n### 2.2夫妻间的权利与义务\n### 2.3其他家庭成员间的权利与义务\n## 3.婚姻家庭纠纷的解决途径\n### 3.1婚姻家庭纠纷的调解与仲裁\n### 3.2婚姻家庭纠纷的诉讼与审判\n### 3.3婚姻家庭纠纷的非诉讼解决方式\n## 4.家庭财产的法律保护\n### 4.1家庭财产的界定与分类\n### 4.2家庭财产的法律保护措施\n### 4.3家庭财产纠纷的解决途径\n## 5.家庭成员个人权益的法律保护\n### 5.1家庭成员个人权益的界定与分类\n### 5.2家庭成员个人权益的法律保护措施\n### 5.3家庭成员个人权益纠纷的解决途径\n## 6.家庭与社会的关系\n### 6.1家庭在社会中的作用与地位\n### 6.2家庭与社会关系的法律调整\n### 6.3家庭与社会关系的和谐发展\n## 7.家和万事兴：家庭和谐的实现\n### 7.1家庭和谐的内涵与要求\n### 7.2家庭和谐的法律保障\n### 7.3家庭和谐的社会支持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4800"/>
              <a:t>高中政治统编版选修2《法律与生活》51家和万事兴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 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2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33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34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家庭与婚姻法律制度概述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3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74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75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76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规范家庭成员之间权利与义务的法律制度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保障家庭成员个人权益的法律制度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调整家庭与社会关系的法律制度</a:t>
                </a:r>
                <a:endParaRPr/>
              </a:p>
            </p:txBody>
          </p:sp>
          <p:sp>
            <p:nvSpPr>
              <p:cNvPr id="27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家庭法律制度的定义</a:t>
                </a:r>
                <a:endParaRPr/>
              </a:p>
            </p:txBody>
          </p:sp>
        </p:grpSp>
        <p:grpSp>
          <p:nvGrpSpPr>
            <p:cNvPr id="279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80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尊重家庭成员的人格尊严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保障家庭成员的合法权益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维护家庭和谐稳定</a:t>
                </a:r>
                <a:endParaRPr/>
              </a:p>
            </p:txBody>
          </p:sp>
          <p:sp>
            <p:nvSpPr>
              <p:cNvPr id="281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家庭法律制度的基本原则</a:t>
                </a:r>
                <a:endParaRPr/>
              </a:p>
            </p:txBody>
          </p:sp>
          <p:sp>
            <p:nvSpPr>
              <p:cNvPr id="282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83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84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涵盖家庭成员间的权利与义务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涵盖婚姻家庭纠纷的解决途径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涵盖家庭财产的法律保护</a:t>
                </a:r>
                <a:endParaRPr/>
              </a:p>
            </p:txBody>
          </p:sp>
          <p:sp>
            <p:nvSpPr>
              <p:cNvPr id="285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家庭法律制度的适用范围</a:t>
                </a:r>
                <a:endParaRPr/>
              </a:p>
            </p:txBody>
          </p:sp>
          <p:sp>
            <p:nvSpPr>
              <p:cNvPr id="286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家庭法律制度的定义与基本原则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3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94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95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96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7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婚姻法律制度的定义</a:t>
                </a:r>
                <a:endParaRPr/>
              </a:p>
            </p:txBody>
          </p:sp>
          <p:sp>
            <p:nvSpPr>
              <p:cNvPr id="298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规范婚姻关系及其相关问题的法律制度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保障婚姻关系中双方权利与义务的法律制度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调整婚姻关系与社会关系的法律制度</a:t>
                </a:r>
                <a:endParaRPr/>
              </a:p>
            </p:txBody>
          </p:sp>
        </p:grpSp>
        <p:grpSp>
          <p:nvGrpSpPr>
            <p:cNvPr id="299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300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1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婚姻法律制度的基本原则</a:t>
                </a:r>
                <a:endParaRPr/>
              </a:p>
            </p:txBody>
          </p:sp>
          <p:sp>
            <p:nvSpPr>
              <p:cNvPr id="302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保障婚姻自由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保障一夫一妻制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平等对待夫妻双方</a:t>
                </a:r>
                <a:endParaRPr/>
              </a:p>
            </p:txBody>
          </p:sp>
        </p:grpSp>
        <p:grpSp>
          <p:nvGrpSpPr>
            <p:cNvPr id="303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304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5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婚姻法律制度的适用范围</a:t>
                </a:r>
                <a:endParaRPr/>
              </a:p>
            </p:txBody>
          </p:sp>
          <p:sp>
            <p:nvSpPr>
              <p:cNvPr id="306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涵盖夫妻间的权利与义务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涵盖婚姻家庭纠纷的解决途径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涵盖家庭财产的法律保护</a:t>
                </a:r>
                <a:endParaRPr/>
              </a:p>
            </p:txBody>
          </p:sp>
        </p:grpSp>
      </p:grpSp>
      <p:sp>
        <p:nvSpPr>
          <p:cNvPr id="3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婚姻法律制度的定义与基本原则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家庭与婚姻法律制度的现实意义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1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311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312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维护家庭成员的合法权益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保障家庭成员的人格尊严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保障家庭成员的财产权益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保障家庭成员的个人权益</a:t>
                </a:r>
                <a:endParaRPr/>
              </a:p>
            </p:txBody>
          </p:sp>
          <p:pic>
            <p:nvPicPr>
              <p:cNvPr id="31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16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317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维护家庭和谐稳定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规范家庭成员间的权利与义务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调整家庭与社会关系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促进家庭和谐发展</a:t>
                </a:r>
                <a:endParaRPr/>
              </a:p>
            </p:txBody>
          </p:sp>
          <p:pic>
            <p:nvPicPr>
              <p:cNvPr id="32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21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322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促进社会和谐发展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通过家庭和谐促进社会和谐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通过家庭法律制度调整社会关系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通过家庭法律制度保障社会公正</a:t>
                </a:r>
                <a:endParaRPr/>
              </a:p>
            </p:txBody>
          </p:sp>
          <p:pic>
            <p:nvPicPr>
              <p:cNvPr id="32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2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2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32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家庭成员间的权利与义务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父母与子女间的权利与义务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3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3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3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父母的权利与义务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权利：抚养教育子女、管教子女、要求子女赡养等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义务：抚养教育子女、尊重子女的人格尊严、保护子女的合法权益等</a:t>
                </a:r>
                <a:endParaRPr/>
              </a:p>
            </p:txBody>
          </p:sp>
          <p:pic>
            <p:nvPicPr>
              <p:cNvPr id="33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3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3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子女的权利与义务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权利：接受父母抚养教育、要求父母履行抚养教育义务等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义务：尊敬父母、赡养父母、保护父母的合法权益等</a:t>
                </a:r>
                <a:endParaRPr/>
              </a:p>
            </p:txBody>
          </p:sp>
          <p:pic>
            <p:nvPicPr>
              <p:cNvPr id="34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44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夫妻间的权利与义务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345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夫妻的权利与义务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权利：平等对待、相互扶养、继承遗产等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义务：忠实于对方、相互尊重、相互扶持等</a:t>
            </a:r>
            <a:endParaRPr/>
          </a:p>
        </p:txBody>
      </p:sp>
      <p:cxnSp>
        <p:nvCxnSpPr>
          <p:cNvPr id="346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47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49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50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其他家庭成员间的权利与义务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351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Low">
              <a:lnSpc>
                <a:spcPct val="130000"/>
              </a:lnSpc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-兄弟姐妹间的权利与义务     - 权利：相互关心、相互帮助、继承遗产等
    - 义务：尊敬长辈、关爱年幼、保护兄弟姐妹的合法权益等</a:t>
            </a:r>
            <a:endParaRPr lang="en-US" sz="120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微软雅黑"/>
              <a:ea typeface="微软雅黑"/>
            </a:endParaRPr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祖父母、外祖父母与孙子女、外孙子女间的权利与义务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权利：抚养教育孙子女、要求孙子女赡养等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义务：抚养教育孙子女、尊重孙子女的人格尊严、保护孙子女的合法权益等</a:t>
            </a:r>
            <a:endParaRPr/>
          </a:p>
        </p:txBody>
      </p:sp>
      <p:cxnSp>
        <p:nvCxnSpPr>
          <p:cNvPr id="352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53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婚姻家庭纠纷的解决途径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婚姻家庭纠纷的调解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通过家庭成员、亲友、基层组织等进行调解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调解原则：自愿、合法、公正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婚姻家庭纠纷的仲裁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通过婚姻家庭仲裁委员会进行仲裁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仲裁原则：自愿、合法、公正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婚姻家庭纠纷的调解与仲裁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婚姻家庭纠纷的诉讼与审判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婚姻家庭纠纷的诉讼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向人民法院提起诉讼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诉讼原则：公平、公正、公开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婚姻家庭纠纷的审判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人民法院进行审理并作出判决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审判原则：以事实为依据、以法律为准绳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3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44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4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通过协商达成和解协议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和解原则：自愿、合法、公正</a:t>
                </a:r>
                <a:endParaRPr/>
              </a:p>
            </p:txBody>
          </p:sp>
          <p:sp>
            <p:nvSpPr>
              <p:cNvPr id="4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和解</a:t>
                </a:r>
                <a:endParaRPr/>
              </a:p>
            </p:txBody>
          </p:sp>
        </p:grpSp>
        <p:grpSp>
          <p:nvGrpSpPr>
            <p:cNvPr id="47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4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通过家庭成员、亲友、基层组织等进行调解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调解原则：自愿、合法、公正</a:t>
                </a:r>
                <a:endParaRPr/>
              </a:p>
            </p:txBody>
          </p:sp>
          <p:sp>
            <p:nvSpPr>
              <p:cNvPr id="4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调解</a:t>
                </a:r>
                <a:endParaRPr/>
              </a:p>
            </p:txBody>
          </p:sp>
        </p:grpSp>
        <p:grpSp>
          <p:nvGrpSpPr>
            <p:cNvPr id="50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5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通过婚姻家庭仲裁委员会进行仲裁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仲裁原则：自愿、合法、公正</a:t>
                </a:r>
                <a:endParaRPr/>
              </a:p>
            </p:txBody>
          </p:sp>
          <p:sp>
            <p:nvSpPr>
              <p:cNvPr id="5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仲裁</a:t>
                </a:r>
                <a:endParaRPr/>
              </a:p>
            </p:txBody>
          </p:sp>
        </p:grpSp>
      </p:grpSp>
      <p:pic>
        <p:nvPicPr>
          <p:cNvPr id="53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54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55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56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婚姻家庭纠纷的非诉讼解决方式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9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60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61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家庭财产的法律保护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6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6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6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6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家庭财产的界定</a:t>
                </a:r>
                <a:endParaRPr/>
              </a:p>
            </p:txBody>
          </p:sp>
          <p:sp>
            <p:nvSpPr>
              <p:cNvPr id="6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家庭成员共同拥有的财产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家庭成员个人拥有的财产</a:t>
                </a:r>
                <a:endParaRPr/>
              </a:p>
            </p:txBody>
          </p:sp>
          <p:sp>
            <p:nvSpPr>
              <p:cNvPr id="6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7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7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家庭财产的分类</a:t>
                </a:r>
                <a:endParaRPr/>
              </a:p>
            </p:txBody>
          </p:sp>
          <p:sp>
            <p:nvSpPr>
              <p:cNvPr id="7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固定资产：房屋、车辆等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流动资产：现金、银行存款等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知识产权：著作权、专利权等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其他财产：有价证券、收藏品等</a:t>
                </a:r>
                <a:endParaRPr/>
              </a:p>
            </p:txBody>
          </p:sp>
          <p:sp>
            <p:nvSpPr>
              <p:cNvPr id="7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家庭财产的界定与分类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https://d.book118.com/128124011033006041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高中政治统编版选修2《法律与生活》51家和万事兴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2024-09-19T22:46:16.985</cp:lastPrinted>
  <dcterms:created xsi:type="dcterms:W3CDTF">2024-09-19T14:46:17Z</dcterms:created>
  <dcterms:modified xsi:type="dcterms:W3CDTF">2024-09-19T14:46:18Z</dcterms:modified>
</cp:coreProperties>
</file>