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B5163E-16D8-44D9-A293-5D14B7D778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37DB63-BE29-4758-BC6B-53BEC01AE3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C73143-AF29-4E14-BA46-F0F31D13D9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2B520C-989F-4302-A986-82B2A784E3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A25CCE-F28A-4C44-A715-3FC62B95AF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110C07A-707C-4B6A-B937-BD779E8A1B3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7D146EC-7D9C-4DDC-99A4-8CF9FF4B11E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DE11D0-22E3-4621-8E0C-64677F5A77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7EB8E0-2DC4-434E-9870-4D372A0613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96C310-6DED-49B1-8732-BF9D678B74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B72586-2DE5-4A03-B4BA-4469BA6F4F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8133136057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空间计量经济学模型及其应用</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空间计量经济学模型介绍
 空间相关性的概念与度量
 空间面板数据模型构建
 空间误差模型的设定与估计
 空间杜宾模型的应用分析
 GIS与空间统计软件在实证研究中的应用
 空间计量经济学模型的优势与局限性
 空间计量经济学模型未来发展方向</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空间计量经济学模型介绍</a:t>
            </a:r>
          </a:p>
        </p:txBody>
      </p:sp>
      <p:sp>
        <p:nvSpPr>
          <p:cNvPr id="3" name="Subtitle 2"/>
          <p:cNvSpPr>
            <a:spLocks noGrp="1"/>
          </p:cNvSpPr>
          <p:nvPr>
            <p:ph type="subTitle" idx="1"/>
          </p:nvPr>
        </p:nvSpPr>
        <p:spPr/>
        <p:txBody>
          <a:bodyPr/>
          <a:lstStyle/>
          <a:p>
            <a:r>
              <a:t>空间计量经济学模型及其应用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空间计量经济学模型介绍</a:t>
            </a:r>
          </a:p>
        </p:txBody>
      </p:sp>
      <p:sp>
        <p:nvSpPr>
          <p:cNvPr id="3" name="Text Placeholder 2"/>
          <p:cNvSpPr>
            <a:spLocks noGrp="1"/>
          </p:cNvSpPr>
          <p:nvPr>
            <p:ph type="body" idx="1"/>
          </p:nvPr>
        </p:nvSpPr>
        <p:spPr/>
        <p:txBody>
          <a:bodyPr/>
          <a:lstStyle/>
          <a:p>
            <a:r>
              <a:t>【空间滞后模型】：,</a:t>
            </a:r>
          </a:p>
        </p:txBody>
      </p:sp>
      <p:sp>
        <p:nvSpPr>
          <p:cNvPr id="4" name="Content Placeholder 3"/>
          <p:cNvSpPr>
            <a:spLocks noGrp="1"/>
          </p:cNvSpPr>
          <p:nvPr>
            <p:ph sz="half" idx="2"/>
          </p:nvPr>
        </p:nvSpPr>
        <p:spPr/>
        <p:txBody>
          <a:bodyPr/>
          <a:lstStyle/>
          <a:p>
            <a:r>
              <a:t>1.考虑了空间相关性，即相邻地区的经济变量之间存在相互影响；</a:t>
            </a:r>
          </a:p>
          <a:p>
            <a:r>
              <a:t>2.引入空间权重矩阵以量化地区之间的空间关系；</a:t>
            </a:r>
          </a:p>
          <a:p>
            <a:r>
              <a:t>3.模型估计方法包括最大似然法、普通最小二乘法等。</a:t>
            </a:r>
          </a:p>
          <a:p>
            <a:r>
              <a:t>,</a:t>
            </a:r>
          </a:p>
          <a:p>
            <a:r>
              <a:t>【空间误差模型】：</a:t>
            </a:r>
          </a:p>
          <a:p>
            <a:r>
              <a:t>,</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空间相关性的概念与度量</a:t>
            </a:r>
          </a:p>
        </p:txBody>
      </p:sp>
      <p:sp>
        <p:nvSpPr>
          <p:cNvPr id="3" name="Subtitle 2"/>
          <p:cNvSpPr>
            <a:spLocks noGrp="1"/>
          </p:cNvSpPr>
          <p:nvPr>
            <p:ph type="subTitle" idx="1"/>
          </p:nvPr>
        </p:nvSpPr>
        <p:spPr/>
        <p:txBody>
          <a:bodyPr/>
          <a:lstStyle/>
          <a:p>
            <a:r>
              <a:t>空间计量经济学模型及其应用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空间相关性的概念与度量</a:t>
            </a:r>
          </a:p>
        </p:txBody>
      </p:sp>
      <p:sp>
        <p:nvSpPr>
          <p:cNvPr id="3" name="Text Placeholder 2"/>
          <p:cNvSpPr>
            <a:spLocks noGrp="1"/>
          </p:cNvSpPr>
          <p:nvPr>
            <p:ph type="body" idx="1"/>
          </p:nvPr>
        </p:nvSpPr>
        <p:spPr/>
        <p:txBody>
          <a:bodyPr/>
          <a:lstStyle/>
          <a:p>
            <a:r>
              <a:t>【空间相关性的概念】：</a:t>
            </a:r>
          </a:p>
        </p:txBody>
      </p:sp>
      <p:sp>
        <p:nvSpPr>
          <p:cNvPr id="4" name="Content Placeholder 3"/>
          <p:cNvSpPr>
            <a:spLocks noGrp="1"/>
          </p:cNvSpPr>
          <p:nvPr>
            <p:ph sz="half" idx="2"/>
          </p:nvPr>
        </p:nvSpPr>
        <p:spPr/>
        <p:txBody>
          <a:bodyPr/>
          <a:lstStyle/>
          <a:p>
            <a:r>
              <a:t>1.定义：空间相关性是指地理空间上的数据之间存在的一种统计关系，即一个区域的变量值与相邻区域的变量值之间存在着某种关联性。</a:t>
            </a:r>
          </a:p>
          <a:p>
            <a:r>
              <a:t>2.类型：空间相关性可分为正相关、负相关和不相关三种类型。正相关表示两个区域的变量值朝着相同的方向变化；负相关表示两个区域的变量值朝着相反的方向变化；而不相关则表示两个区域的变量值没有明显的关联性。</a:t>
            </a:r>
          </a:p>
          <a:p>
            <a:r>
              <a:t>3.应用：空间相关性的研究有助于理解地理空间上数据的分布规律和特征，为区域规划、资源管理等提供科学依据。</a:t>
            </a:r>
          </a:p>
          <a:p>
            <a:r>
              <a:t>【空间相关性的度量方法】：</a:t>
            </a:r>
          </a:p>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空间面板数据模型构建</a:t>
            </a:r>
          </a:p>
        </p:txBody>
      </p:sp>
      <p:sp>
        <p:nvSpPr>
          <p:cNvPr id="3" name="Subtitle 2"/>
          <p:cNvSpPr>
            <a:spLocks noGrp="1"/>
          </p:cNvSpPr>
          <p:nvPr>
            <p:ph type="subTitle" idx="1"/>
          </p:nvPr>
        </p:nvSpPr>
        <p:spPr/>
        <p:txBody>
          <a:bodyPr/>
          <a:lstStyle/>
          <a:p>
            <a:r>
              <a:t>空间计量经济学模型及其应用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空间面板数据模型构建</a:t>
            </a:r>
          </a:p>
        </p:txBody>
      </p:sp>
      <p:sp>
        <p:nvSpPr>
          <p:cNvPr id="3" name="Content Placeholder 2"/>
          <p:cNvSpPr>
            <a:spLocks noGrp="1"/>
          </p:cNvSpPr>
          <p:nvPr>
            <p:ph sz="half" idx="2"/>
          </p:nvPr>
        </p:nvSpPr>
        <p:spPr/>
        <p:txBody>
          <a:bodyPr/>
          <a:lstStyle/>
          <a:p>
            <a:r>
              <a:t>1.定义与类型：空间面板数据模型是一种处理包含时间和空间维度数据的统计分析工具。根据模型中空间效应的性质和结构，可分为固定效应模型、随机效应模型、混合效应模型等。</a:t>
            </a:r>
          </a:p>
          <a:p>
            <a:r>
              <a:t>2.空间权重矩阵：空间权重矩阵是空间面板数据模型构建的基础，它反映了不同区域单元之间的空间相关性。常用的构建方法有邻接矩阵法、距离矩阵法、地理加权回归等。</a:t>
            </a:r>
          </a:p>
          <a:p>
            <a:r>
              <a:t>3.模型估计方法：空间面板数据模型的估计方法主要包括最小二乘法、广义矩估计法、极大似然估计法等。其中，极大似然估计法能够有效处理异方差性、自相关性等问题。</a:t>
            </a:r>
          </a:p>
          <a:p>
            <a:r>
              <a:t>【空间滞后模型】：</a:t>
            </a:r>
          </a:p>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【空间面板数据模型构建】：</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空间误差模型的设定与估计</a:t>
            </a:r>
          </a:p>
        </p:txBody>
      </p:sp>
      <p:sp>
        <p:nvSpPr>
          <p:cNvPr id="3" name="Subtitle 2"/>
          <p:cNvSpPr>
            <a:spLocks noGrp="1"/>
          </p:cNvSpPr>
          <p:nvPr>
            <p:ph type="subTitle" idx="1"/>
          </p:nvPr>
        </p:nvSpPr>
        <p:spPr/>
        <p:txBody>
          <a:bodyPr/>
          <a:lstStyle/>
          <a:p>
            <a:r>
              <a:t>空间计量经济学模型及其应用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空间误差模型的设定与估计</a:t>
            </a:r>
          </a:p>
        </p:txBody>
      </p:sp>
      <p:sp>
        <p:nvSpPr>
          <p:cNvPr id="3" name="Text Placeholder 2"/>
          <p:cNvSpPr>
            <a:spLocks noGrp="1"/>
          </p:cNvSpPr>
          <p:nvPr>
            <p:ph type="body" idx="1"/>
          </p:nvPr>
        </p:nvSpPr>
        <p:spPr/>
        <p:txBody>
          <a:bodyPr/>
          <a:lstStyle/>
          <a:p>
            <a:r>
              <a:t>空间误差模型的定义与特点</a:t>
            </a:r>
          </a:p>
        </p:txBody>
      </p:sp>
      <p:sp>
        <p:nvSpPr>
          <p:cNvPr id="4" name="Content Placeholder 3"/>
          <p:cNvSpPr>
            <a:spLocks noGrp="1"/>
          </p:cNvSpPr>
          <p:nvPr>
            <p:ph sz="half" idx="2"/>
          </p:nvPr>
        </p:nvSpPr>
        <p:spPr/>
        <p:txBody>
          <a:bodyPr/>
          <a:lstStyle/>
          <a:p>
            <a:r>
              <a:t>1.定义：空间误差模型是一种考虑了空间相关性的经济计量模型，其中观测数据存在空间依赖性。</a:t>
            </a:r>
          </a:p>
          <a:p>
            <a:r>
              <a:t>2.特点：该模型假设误差项之间存在空间相关性，这种相关性可以通过空间权重矩阵来刻画。此外，空间误差模型还可以分为自回归误差模型和混合误差模型。</a:t>
            </a:r>
          </a:p>
          <a:p/>
        </p:txBody>
      </p:sp>
      <p:sp>
        <p:nvSpPr>
          <p:cNvPr id="5" name="Text Placeholder 4"/>
          <p:cNvSpPr>
            <a:spLocks noGrp="1"/>
          </p:cNvSpPr>
          <p:nvPr>
            <p:ph type="body" idx="3"/>
          </p:nvPr>
        </p:nvSpPr>
        <p:spPr/>
        <p:txBody>
          <a:bodyPr/>
          <a:lstStyle/>
          <a:p>
            <a:r>
              <a:t>空间误差模型的设定</a:t>
            </a:r>
          </a:p>
        </p:txBody>
      </p:sp>
      <p:sp>
        <p:nvSpPr>
          <p:cNvPr id="6" name="Content Placeholder 5"/>
          <p:cNvSpPr>
            <a:spLocks noGrp="1"/>
          </p:cNvSpPr>
          <p:nvPr>
            <p:ph sz="half" idx="4"/>
          </p:nvPr>
        </p:nvSpPr>
        <p:spPr/>
        <p:txBody>
          <a:bodyPr/>
          <a:lstStyle/>
          <a:p>
            <a:r>
              <a:t>1.设定方式：空间误差模型可以采用不同的设定方式，包括固定效应模型、随机效应模型和混合效应模型等。</a:t>
            </a:r>
          </a:p>
          <a:p>
            <a:r>
              <a:t>2.参数估计：在进行参数估计时，需要考虑到空间误差项的相关性，并选择合适的估计方法。</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空间误差模型的设定与估计</a:t>
            </a:r>
          </a:p>
        </p:txBody>
      </p:sp>
      <p:sp>
        <p:nvSpPr>
          <p:cNvPr id="3" name="Text Placeholder 2"/>
          <p:cNvSpPr>
            <a:spLocks noGrp="1"/>
          </p:cNvSpPr>
          <p:nvPr>
            <p:ph type="body" idx="1"/>
          </p:nvPr>
        </p:nvSpPr>
        <p:spPr/>
        <p:txBody>
          <a:bodyPr/>
          <a:lstStyle/>
          <a:p>
            <a:r>
              <a:t>空间误差模型的估计方法</a:t>
            </a:r>
          </a:p>
        </p:txBody>
      </p:sp>
      <p:sp>
        <p:nvSpPr>
          <p:cNvPr id="4" name="Content Placeholder 3"/>
          <p:cNvSpPr>
            <a:spLocks noGrp="1"/>
          </p:cNvSpPr>
          <p:nvPr>
            <p:ph sz="half" idx="2"/>
          </p:nvPr>
        </p:nvSpPr>
        <p:spPr/>
        <p:txBody>
          <a:bodyPr/>
          <a:lstStyle/>
          <a:p>
            <a:r>
              <a:t>1.常用方法：常用的空间误差模型估计方法包括最大似然估计法、广义最小二乘法和贝叶斯估计法等。</a:t>
            </a:r>
          </a:p>
          <a:p>
            <a:r>
              <a:t>2.比较分析：不同估计方法有不同的优缺点，在实际应用中需要根据具体情况进行选择。</a:t>
            </a:r>
          </a:p>
          <a:p/>
        </p:txBody>
      </p:sp>
      <p:sp>
        <p:nvSpPr>
          <p:cNvPr id="5" name="Text Placeholder 4"/>
          <p:cNvSpPr>
            <a:spLocks noGrp="1"/>
          </p:cNvSpPr>
          <p:nvPr>
            <p:ph type="body" idx="3"/>
          </p:nvPr>
        </p:nvSpPr>
        <p:spPr/>
        <p:txBody>
          <a:bodyPr/>
          <a:lstStyle/>
          <a:p>
            <a:r>
              <a:t>空间误差模型的检验</a:t>
            </a:r>
          </a:p>
        </p:txBody>
      </p:sp>
      <p:sp>
        <p:nvSpPr>
          <p:cNvPr id="6" name="Content Placeholder 5"/>
          <p:cNvSpPr>
            <a:spLocks noGrp="1"/>
          </p:cNvSpPr>
          <p:nvPr>
            <p:ph sz="half" idx="4"/>
          </p:nvPr>
        </p:nvSpPr>
        <p:spPr/>
        <p:txBody>
          <a:bodyPr/>
          <a:lstStyle/>
          <a:p>
            <a:r>
              <a:t>1.检验方法：常用的检验方法包括拉格朗日乘子检验和怀特检验等。</a:t>
            </a:r>
          </a:p>
          <a:p>
            <a:r>
              <a:t>2.检验结果：通过检验可以确定是否存在空间相关性，以及选用哪种类型的空间误差模型。</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空间误差模型的设定与估计</a:t>
            </a:r>
          </a:p>
        </p:txBody>
      </p:sp>
      <p:sp>
        <p:nvSpPr>
          <p:cNvPr id="3" name="Text Placeholder 2"/>
          <p:cNvSpPr>
            <a:spLocks noGrp="1"/>
          </p:cNvSpPr>
          <p:nvPr>
            <p:ph type="body" idx="1"/>
          </p:nvPr>
        </p:nvSpPr>
        <p:spPr/>
        <p:txBody>
          <a:bodyPr/>
          <a:lstStyle/>
          <a:p>
            <a:r>
              <a:t>空间误差模型的应用</a:t>
            </a:r>
          </a:p>
        </p:txBody>
      </p:sp>
      <p:sp>
        <p:nvSpPr>
          <p:cNvPr id="4" name="Content Placeholder 3"/>
          <p:cNvSpPr>
            <a:spLocks noGrp="1"/>
          </p:cNvSpPr>
          <p:nvPr>
            <p:ph sz="half" idx="2"/>
          </p:nvPr>
        </p:nvSpPr>
        <p:spPr/>
        <p:txBody>
          <a:bodyPr/>
          <a:lstStyle/>
          <a:p>
            <a:r>
              <a:t>1.应用领域：空间误差模型广泛应用于城市规划、区域经济学、环境科学等领域。</a:t>
            </a:r>
          </a:p>
          <a:p>
            <a:r>
              <a:t>2.应用效果：通过对空间误差模型的研究，可以更准确地解释和预测变量之间的关系。</a:t>
            </a:r>
          </a:p>
          <a:p/>
        </p:txBody>
      </p:sp>
      <p:sp>
        <p:nvSpPr>
          <p:cNvPr id="5" name="Text Placeholder 4"/>
          <p:cNvSpPr>
            <a:spLocks noGrp="1"/>
          </p:cNvSpPr>
          <p:nvPr>
            <p:ph type="body" idx="3"/>
          </p:nvPr>
        </p:nvSpPr>
        <p:spPr/>
        <p:txBody>
          <a:bodyPr/>
          <a:lstStyle/>
          <a:p>
            <a:r>
              <a:t>空间误差模型的发展趋势</a:t>
            </a:r>
          </a:p>
        </p:txBody>
      </p:sp>
      <p:sp>
        <p:nvSpPr>
          <p:cNvPr id="6" name="Content Placeholder 5"/>
          <p:cNvSpPr>
            <a:spLocks noGrp="1"/>
          </p:cNvSpPr>
          <p:nvPr>
            <p:ph sz="half" idx="4"/>
          </p:nvPr>
        </p:nvSpPr>
        <p:spPr/>
        <p:txBody>
          <a:bodyPr/>
          <a:lstStyle/>
          <a:p>
            <a:r>
              <a:t>1.研究热点：目前，空间误差模型的研究热点主要包括如何处理异方差性和非线性问题，以及如何提高模型的预测精度。</a:t>
            </a:r>
          </a:p>
          <a:p>
            <a:r>
              <a:t>2.发展前景：随着大数据时代的到来，空间误差模型将会有更广阔的应用前景。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空间杜宾模型的应用分析</a:t>
            </a:r>
          </a:p>
        </p:txBody>
      </p:sp>
      <p:sp>
        <p:nvSpPr>
          <p:cNvPr id="3" name="Subtitle 2"/>
          <p:cNvSpPr>
            <a:spLocks noGrp="1"/>
          </p:cNvSpPr>
          <p:nvPr>
            <p:ph type="subTitle" idx="1"/>
          </p:nvPr>
        </p:nvSpPr>
        <p:spPr/>
        <p:txBody>
          <a:bodyPr/>
          <a:lstStyle/>
          <a:p>
            <a:r>
              <a:t>空间计量经济学模型及其应用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https://d.book118.com/128133136057006046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14</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14</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空间计量经济学模型介绍</vt:lpstr>
      <vt:lpstr> 空间计量经济学模型介绍</vt:lpstr>
      <vt:lpstr> 空间相关性的概念与度量</vt:lpstr>
      <vt:lpstr> 空间相关性的概念与度量</vt:lpstr>
      <vt:lpstr> 空间面板数据模型构建</vt:lpstr>
      <vt:lpstr> 空间面板数据模型构建</vt:lpstr>
      <vt:lpstr> 空间误差模型的设定与估计</vt:lpstr>
      <vt:lpstr> 空间误差模型的设定与估计</vt:lpstr>
      <vt:lpstr> 空间误差模型的设定与估计</vt:lpstr>
      <vt:lpstr> 空间误差模型的设定与估计</vt:lpstr>
      <vt:lpstr> 空间杜宾模型的应用分析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2024-09-27T07:18:31.786</cp:lastPrinted>
  <dcterms:created xsi:type="dcterms:W3CDTF">2024-09-26T23:18:31Z</dcterms:created>
  <dcterms:modified xsi:type="dcterms:W3CDTF">2024-09-26T23:18:33Z</dcterms:modified>
</cp:coreProperties>
</file>