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9526541-DBD1-4B6B-B0A9-2D35A1B16D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131C8D-27F9-41F4-ACA4-69B476323A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5AC88B5-61B4-4236-B05B-879A92B429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269ADB2-BB7C-42AD-AF81-99AF4A04060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5692857-7E34-4497-B3D6-6DD9C7AF4C2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25EC096-A90F-473A-A5FD-C96B6420A30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652E230-5DF8-4548-83C6-609C0B6F045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F5A795A-8735-40B9-B06B-41D4B2BD3A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8BE5EF1-70F7-4F04-ABC6-A46E4FB8BD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96AD6D-B22F-4F24-A74C-557F96EF38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EB1CD9-CA98-4355-B886-C20A965A5F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17.jpeg" /><Relationship Id="rId6"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1.jpeg" /><Relationship Id="rId6"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28140040137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88841" y="1601801"/>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lt1">
                    <a:lumMod val="65000"/>
                    <a:alpha val="100000"/>
                  </a:schemeClr>
                </a:solidFill>
                <a:latin typeface="Microsoft Yahei"/>
                <a:ea typeface="Microsoft Yahei"/>
                <a:cs typeface="Microsoft Yahei"/>
              </a:rPr>
              <a:t>食品卫生与微生物</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食品卫生基本概念与重要性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微生物基础知识概述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食品加工过程中卫生控制措施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贮存运输过程中卫生保障策略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食品安全检测方法与技术应用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食品安全事故预防与应对方案</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食品卫生基本概念与重要性</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食品卫生定义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食品卫生是指为确保食品安全性和适合性在食物链的所有阶段采取的一切条件和措施。这包括食物的生产、加工、储存、分配、制备和消费等各个环节。</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食品卫生意义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保证食品的安全性，预防食源性疾病的发生，保障消费者的健康；维护食品的营养价值和感官性状，提高食品的食用价值和市场竞争力；促进食品工业的健康发展，提高食品生产企业的经济效益和社会效益。</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3250" r="23250"/>
          <a:stretch>
            <a:fillRect/>
          </a:stretch>
        </p:blipFill>
        <p:spPr>
          <a:xfrm>
            <a:off x="7803289" y="1299241"/>
            <a:ext cx="3679823"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食品卫生定义及意义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中国颁布了《中华人民共和国食品安全法》等一系列法律法规，对食品生产、加工、销售等环节进行了严格规定，确保食品质量和安全。</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国内食品卫生法规</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国际标准化组织（ISO）制定了多项食品卫生相关标准，如ISO 22000食品安全管理体系等，为各国制定和实施食品卫生法规提供了参考和依据。</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国际食品卫生标准</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国内外食品卫生标准在制定目的、基本原则和主要内容等方面存在相似之处，但在具体指标和限量等方面可能存在差异。</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国内外食品卫生标准对比</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国内外食品卫生法规与标准</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2688" r="22688"/>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生物性污染</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包括细菌、病毒、寄生虫等微生物污染，以及昆虫、鼠类等动物性污染。这些污染物可能导致食源性疾病的发生，危害人体健康。</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化学性污染</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包括农药残留、兽药残留、重金属、食品添加剂等有毒有害物质污染。这些污染物可能对人体造成慢性或急性毒性作用，甚至具有致癌、致畸、致突变等风险。</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物理性污染</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包括放射性污染和异物污染等。放射性污染可能对人体造成辐射损伤，异物污染则可能引发消费者食用过程中的安全问题。</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食品污染类型及危害</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微生物基础知识概述</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细菌</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霉菌</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酵母菌</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病毒</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微生物种类与特点</a:t>
              </a:r>
            </a:p>
          </p:txBody>
        </p:sp>
      </p:grpSp>
      <p:pic>
        <p:nvPicPr>
          <p:cNvPr id="28" name="Picture 28"/>
          <p:cNvPicPr>
            <a:picLocks noChangeAspect="1"/>
          </p:cNvPicPr>
          <p:nvPr/>
        </p:nvPicPr>
        <p:blipFill>
          <a:blip r:embed="rId2"/>
          <a:srcRect l="16647" r="16647"/>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3025" b="3025"/>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24942" r="24942"/>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4567" r="14567"/>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单细胞微生物，种类繁多，形态各异，广泛分布于自然界中，对食品卫生有重要影响。</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多细胞真菌，常见于食品表面，引起食品腐败变质，产生有毒代谢产物。</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单细胞真菌，常用于食品发酵工业，但过量繁殖也可导致食品腐败。</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非细胞微生物，寄生于活细胞内，可通过食品传播引起人类疾病。</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476" r="12476"/>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25000" r="25000"/>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营养物质</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水分</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温度</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酸碱度</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微生物生长繁殖条件</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微生物生长需要碳源、氮源、无机盐、生长因子等营养物质。</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不同微生物对温度的要求不同，但一般都在适温范围内生长繁殖最快。</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水是微生物细胞的重要组成成分，也是微生物代谢的必要条件。</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微生物对酸碱度敏感，不同微生物有其最适酸碱度范围。</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8583" r="8583"/>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食品原料在生长、采摘、加工、运输过程中受到微生物污染。</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原料污染</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加工过程污染</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包装污染</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储存销售污染</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食品加工过程中，设备、容器、工具等清洗消毒不彻底，导致微生物残留。</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食品包装材料不卫生或包装过程中受到微生物污染。</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食品在储存销售过程中，受到温度、湿度、光照等环境因素影响，微生物大量繁殖。</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常见食品中微生物污染来源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食品加工过程中卫生控制措施</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589" r="16589"/>
          <a:stretch>
            <a:fillRect/>
          </a:stretch>
        </p:blipFill>
        <p:spPr>
          <a:xfrm>
            <a:off x="882858" y="1563009"/>
            <a:ext cx="2465519" cy="2459823"/>
          </a:xfrm>
          <a:prstGeom prst="rect">
            <a:avLst/>
          </a:prstGeom>
        </p:spPr>
      </p:pic>
      <p:pic>
        <p:nvPicPr>
          <p:cNvPr id="3" name="Picture 3"/>
          <p:cNvPicPr>
            <a:picLocks noChangeAspect="1"/>
          </p:cNvPicPr>
          <p:nvPr/>
        </p:nvPicPr>
        <p:blipFill>
          <a:blip r:embed="rId3"/>
          <a:srcRect l="18302" r="18302"/>
          <a:stretch>
            <a:fillRect/>
          </a:stretch>
        </p:blipFill>
        <p:spPr>
          <a:xfrm>
            <a:off x="3561054" y="1563009"/>
            <a:ext cx="2465519" cy="2459823"/>
          </a:xfrm>
          <a:prstGeom prst="rect">
            <a:avLst/>
          </a:prstGeom>
        </p:spPr>
      </p:pic>
      <p:pic>
        <p:nvPicPr>
          <p:cNvPr id="4" name="Picture 4"/>
          <p:cNvPicPr>
            <a:picLocks noChangeAspect="1"/>
          </p:cNvPicPr>
          <p:nvPr/>
        </p:nvPicPr>
        <p:blipFill>
          <a:blip r:embed="rId4"/>
          <a:srcRect t="2693" b="2693"/>
          <a:stretch>
            <a:fillRect/>
          </a:stretch>
        </p:blipFill>
        <p:spPr>
          <a:xfrm>
            <a:off x="6239251" y="1563009"/>
            <a:ext cx="2465519" cy="2459823"/>
          </a:xfrm>
          <a:prstGeom prst="rect">
            <a:avLst/>
          </a:prstGeom>
        </p:spPr>
      </p:pic>
      <p:pic>
        <p:nvPicPr>
          <p:cNvPr id="5" name="Picture 5"/>
          <p:cNvPicPr>
            <a:picLocks noChangeAspect="1"/>
          </p:cNvPicPr>
          <p:nvPr/>
        </p:nvPicPr>
        <p:blipFill>
          <a:blip r:embed="rId5"/>
          <a:srcRect l="12413" r="12413"/>
          <a:stretch>
            <a:fillRect/>
          </a:stretch>
        </p:blipFill>
        <p:spPr>
          <a:xfrm>
            <a:off x="8917447" y="1563009"/>
            <a:ext cx="2465519" cy="2459823"/>
          </a:xfrm>
          <a:prstGeom prst="rect">
            <a:avLst/>
          </a:prstGeom>
        </p:spPr>
      </p:pic>
      <p:sp>
        <p:nvSpPr>
          <p:cNvPr id="6" name="AutoShape 6"/>
          <p:cNvSpPr/>
          <p:nvPr/>
        </p:nvSpPr>
        <p:spPr>
          <a:xfrm>
            <a:off x="1401243" y="3336168"/>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079439" y="3336168"/>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66032" y="3336168"/>
            <a:ext cx="1368351" cy="146042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757636" y="3336168"/>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7981" y="5054414"/>
            <a:ext cx="2415273" cy="1117978"/>
          </a:xfrm>
          <a:prstGeom prst="rect">
            <a:avLst/>
          </a:prstGeom>
          <a:noFill/>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原料应来自安全可靠的供应商，并具备相应的质量证明文件。</a:t>
            </a:r>
            <a:endParaRPr lang="en-US" sz="1100"/>
          </a:p>
        </p:txBody>
      </p:sp>
      <p:sp>
        <p:nvSpPr>
          <p:cNvPr id="11" name="AutoShape 11"/>
          <p:cNvSpPr/>
          <p:nvPr/>
        </p:nvSpPr>
        <p:spPr>
          <a:xfrm>
            <a:off x="3586178" y="5054414"/>
            <a:ext cx="2415273" cy="1118235"/>
          </a:xfrm>
          <a:prstGeom prst="rect">
            <a:avLst/>
          </a:prstGeom>
          <a:noFill/>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原料在运输和储存过程中应避免受到污染。</a:t>
            </a:r>
            <a:endParaRPr lang="en-US" sz="1100"/>
          </a:p>
        </p:txBody>
      </p:sp>
      <p:sp>
        <p:nvSpPr>
          <p:cNvPr id="12" name="AutoShape 12"/>
          <p:cNvSpPr/>
          <p:nvPr/>
        </p:nvSpPr>
        <p:spPr>
          <a:xfrm>
            <a:off x="6264374" y="5054414"/>
            <a:ext cx="2415273" cy="1118235"/>
          </a:xfrm>
          <a:prstGeom prst="rect">
            <a:avLst/>
          </a:prstGeom>
          <a:noFill/>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原料在使用前应进行必要的预处理，如清洗、去皮、去骨等，以去除可能存在的污垢和微生物。</a:t>
            </a:r>
            <a:endParaRPr lang="en-US" sz="1100"/>
          </a:p>
        </p:txBody>
      </p:sp>
      <p:sp>
        <p:nvSpPr>
          <p:cNvPr id="13" name="AutoShape 13"/>
          <p:cNvSpPr/>
          <p:nvPr/>
        </p:nvSpPr>
        <p:spPr>
          <a:xfrm>
            <a:off x="8942570" y="5054414"/>
            <a:ext cx="2415273" cy="1118235"/>
          </a:xfrm>
          <a:prstGeom prst="rect">
            <a:avLst/>
          </a:prstGeom>
          <a:noFill/>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对于易腐败的原料，应采取适当的保鲜措施，如低温储存、真空包装等。</a:t>
            </a:r>
            <a:endParaRPr lang="en-US" sz="1100"/>
          </a:p>
        </p:txBody>
      </p:sp>
      <p:sp>
        <p:nvSpPr>
          <p:cNvPr id="14" name="TextBox 14"/>
          <p:cNvSpPr txBox="1"/>
          <p:nvPr/>
        </p:nvSpPr>
        <p:spPr>
          <a:xfrm>
            <a:off x="1431442" y="3725383"/>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15" name="TextBox 15"/>
          <p:cNvSpPr txBox="1"/>
          <p:nvPr/>
        </p:nvSpPr>
        <p:spPr>
          <a:xfrm>
            <a:off x="4111824"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16" name="TextBox 16"/>
          <p:cNvSpPr txBox="1"/>
          <p:nvPr/>
        </p:nvSpPr>
        <p:spPr>
          <a:xfrm>
            <a:off x="6790020"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17" name="TextBox 17"/>
          <p:cNvSpPr txBox="1"/>
          <p:nvPr/>
        </p:nvSpPr>
        <p:spPr>
          <a:xfrm>
            <a:off x="9468217"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原料选择与预处理要求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919" r="17919"/>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6989" r="16989"/>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7552" r="17552"/>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7027" r="17027"/>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TextBox 15"/>
          <p:cNvSpPr txBox="1"/>
          <p:nvPr/>
        </p:nvSpPr>
        <p:spPr>
          <a:xfrm>
            <a:off x="705451"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01</a:t>
            </a:r>
          </a:p>
        </p:txBody>
      </p:sp>
      <p:sp>
        <p:nvSpPr>
          <p:cNvPr id="16" name="TextBox 16"/>
          <p:cNvSpPr txBox="1"/>
          <p:nvPr/>
        </p:nvSpPr>
        <p:spPr>
          <a:xfrm>
            <a:off x="3571418" y="3467100"/>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02</a:t>
            </a:r>
          </a:p>
        </p:txBody>
      </p:sp>
      <p:sp>
        <p:nvSpPr>
          <p:cNvPr id="17" name="TextBox 17"/>
          <p:cNvSpPr txBox="1"/>
          <p:nvPr/>
        </p:nvSpPr>
        <p:spPr>
          <a:xfrm>
            <a:off x="9265251" y="3471017"/>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04</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加工设备及环境清洁消毒方法</a:t>
              </a:r>
            </a:p>
          </p:txBody>
        </p:sp>
      </p:grpSp>
      <p:sp>
        <p:nvSpPr>
          <p:cNvPr id="40" name="TextBox 40"/>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加工设备应定期进行清洗和消毒，确保设备表面清洁卫生。</a:t>
            </a:r>
          </a:p>
        </p:txBody>
      </p:sp>
      <p:sp>
        <p:nvSpPr>
          <p:cNvPr id="41" name="TextBox 41"/>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加工环境应保持整洁，地面、墙壁、天花板等应无污渍、无霉斑。</a:t>
            </a:r>
          </a:p>
        </p:txBody>
      </p:sp>
      <p:sp>
        <p:nvSpPr>
          <p:cNvPr id="42" name="TextBox 42"/>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定期对加工环境进行空气消毒，以减少空气中的微生物含量。</a:t>
            </a:r>
          </a:p>
        </p:txBody>
      </p:sp>
      <p:sp>
        <p:nvSpPr>
          <p:cNvPr id="43" name="TextBox 43"/>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对于与食品直接接触的设备和工具，应使用符合食品安全标准的消毒剂进行消毒。</a:t>
            </a:r>
          </a:p>
        </p:txBody>
      </p:sp>
      <p:sp>
        <p:nvSpPr>
          <p:cNvPr id="44" name="TextBox 44"/>
          <p:cNvSpPr txBox="1"/>
          <p:nvPr/>
        </p:nvSpPr>
        <p:spPr>
          <a:xfrm>
            <a:off x="6416218"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https://d.book118.com/128140040137006035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2024-09-14T22:42:08.350</cp:lastPrinted>
  <dcterms:created xsi:type="dcterms:W3CDTF">2024-09-14T14:42:08Z</dcterms:created>
  <dcterms:modified xsi:type="dcterms:W3CDTF">2024-09-14T14:42:10Z</dcterms:modified>
</cp:coreProperties>
</file>