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369096-0960-4462-A77C-D6122822D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B93A29-77A2-4E14-BF06-2070541DC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D83E3E-4C0F-486E-B9C6-6579C437B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377D10-0E50-42E3-926B-B52EE41C8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0E1F6E-F8AB-437F-A8F1-4806E6DCD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858DFA-5D44-4225-8015-9B86B9BD1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8C5531-BBB9-4D00-9017-D5E7C8783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60174B-D397-46EC-B0D6-80EE52A8A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A8666D-C7AD-4EDE-8D8C-A2D2BED92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C85A70-6155-4FAF-B295-4C7ECF687A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D76E32-8283-4353-8153-F6A0CC132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142003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《网络拓扑结构》ppt课件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网络拓扑结构概述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常见网络拓扑结构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网络拓扑结构的优势与局限性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网络拓扑结构的应用场景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网络拓扑结构的未来发展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网络拓扑结构概述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77" r="314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394" r="2639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网络拓扑结构是指网络中各个节点（计算机、路由器等）的连接方式和布局。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常见的网络拓扑结构有星型、总线型、环形和网状等。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不同的拓扑结构对网络可靠性的影响不同，如环形拓扑结构可能导致网络风暴。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3340" r="2334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扩展性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拓扑结构应便于网络的扩展和维护，能够适应未来网络规模的变化。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拓扑结构的选择应考虑建设和维护成本，选择性价比高的方案。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拓扑结构的选择因素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采用简单的星型或总线型拓扑结构，易于实现和维护。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随着技术的发展，出现了更为复杂的拓扑结构，如环形和网状拓扑结构，以满足更高的网络性能和可靠性需求。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拓扑结构的发展历程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现代网络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早期网络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常见网络拓扑结构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扩展性较差，增加或减少节点都需要对中心节点进行操作。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定义：星型拓扑结构中，所有节点都连接到一个中心节点上。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结构简单，易于管理和维护。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适用于点对点通信或少量节点的网络。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星型拓扑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环形拓扑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定义：环形拓扑结构中，节点在环路上按顺序连接，形成一个闭环。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数据传输方向单一，通信效率高。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存在单点故障风险，整个网络可能因一个节点的故障而瘫痪。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85351" y="23114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01051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985351" y="38100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373884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5133094" y="2670493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33094" y="4178618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48794" y="3390900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21627" y="3400425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总线型拓扑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324381" y="1566850"/>
            <a:ext cx="2553340" cy="1269499"/>
            <a:chOff x="2324381" y="1566850"/>
            <a:chExt cx="2553340" cy="1269499"/>
          </a:xfrm>
        </p:grpSpPr>
        <p:sp>
          <p:nvSpPr>
            <p:cNvPr id="33" name="TextBox 33"/>
            <p:cNvSpPr txBox="1"/>
            <p:nvPr/>
          </p:nvSpPr>
          <p:spPr>
            <a:xfrm>
              <a:off x="2324381" y="1566850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定义：总线型拓扑结构中，所有节点都连接到一条共享的总线上。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852893" y="1566850"/>
            <a:ext cx="2553340" cy="1269499"/>
            <a:chOff x="6852893" y="1566850"/>
            <a:chExt cx="2553340" cy="1269499"/>
          </a:xfrm>
        </p:grpSpPr>
        <p:sp>
          <p:nvSpPr>
            <p:cNvPr id="35" name="TextBox 35"/>
            <p:cNvSpPr txBox="1"/>
            <p:nvPr/>
          </p:nvSpPr>
          <p:spPr>
            <a:xfrm>
              <a:off x="6852893" y="1566850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324381" y="4677185"/>
            <a:ext cx="2553340" cy="1269499"/>
            <a:chOff x="2324381" y="4677185"/>
            <a:chExt cx="2553340" cy="1269499"/>
          </a:xfrm>
        </p:grpSpPr>
        <p:sp>
          <p:nvSpPr>
            <p:cNvPr id="37" name="TextBox 37"/>
            <p:cNvSpPr txBox="1"/>
            <p:nvPr/>
          </p:nvSpPr>
          <p:spPr>
            <a:xfrm>
              <a:off x="2324381" y="4677185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扩展性较好，增加或减少节点对总线的影响较小。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852893" y="4780006"/>
            <a:ext cx="2553340" cy="1269499"/>
            <a:chOff x="6852893" y="4780006"/>
            <a:chExt cx="2553340" cy="1269499"/>
          </a:xfrm>
        </p:grpSpPr>
        <p:sp>
          <p:nvSpPr>
            <p:cNvPr id="39" name="TextBox 39"/>
            <p:cNvSpPr txBox="1"/>
            <p:nvPr/>
          </p:nvSpPr>
          <p:spPr>
            <a:xfrm>
              <a:off x="6852893" y="4780006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结构简单，成本低。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灵活性高，可以根据需要建立任意节点之间的连接。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适用于大型、复杂的网络环境。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管理复杂度高，需要配置和维护大量的连接关系。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定义：网状拓扑结构中，节点之间的连接是不规则的，没有固定的形状。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网状拓扑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3186" y="29998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87182" y="37985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717128" y="40993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0144125" y="29998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0897172" y="37985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1227117" y="40993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树状拓扑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524844" y="1229116"/>
            <a:ext cx="5184172" cy="1981390"/>
            <a:chOff x="3524844" y="1229116"/>
            <a:chExt cx="5184172" cy="1981390"/>
          </a:xfrm>
        </p:grpSpPr>
        <p:sp>
          <p:nvSpPr>
            <p:cNvPr id="44" name="AutoShape 44"/>
            <p:cNvSpPr/>
            <p:nvPr/>
          </p:nvSpPr>
          <p:spPr>
            <a:xfrm>
              <a:off x="3524844" y="1237593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734007" y="1229116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3769335" y="1640377"/>
              <a:ext cx="1483930" cy="1313401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979546" y="1640377"/>
              <a:ext cx="1483930" cy="1313401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扩展性较好，可以方便地增加或减少节点。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4317284" y="1303481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7510249" y="1303481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0" name="Group 50"/>
          <p:cNvGrpSpPr/>
          <p:nvPr/>
        </p:nvGrpSpPr>
        <p:grpSpPr>
          <a:xfrm>
            <a:off x="1894865" y="4099322"/>
            <a:ext cx="8342567" cy="1994058"/>
            <a:chOff x="1894865" y="4099322"/>
            <a:chExt cx="8342567" cy="1994058"/>
          </a:xfrm>
        </p:grpSpPr>
        <p:sp>
          <p:nvSpPr>
            <p:cNvPr id="51" name="AutoShape 51"/>
            <p:cNvSpPr/>
            <p:nvPr/>
          </p:nvSpPr>
          <p:spPr>
            <a:xfrm>
              <a:off x="1894865" y="4101417"/>
              <a:ext cx="1975009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080787" y="4099322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8262423" y="4120467"/>
              <a:ext cx="1975009" cy="1972913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chemeClr val="accent6">
                  <a:alpha val="100000"/>
                </a:schemeClr>
              </a:solidFill>
              <a:prstDash val="solid"/>
            </a:ln>
          </p:spPr>
          <p:style>
            <a:lnRef idx="0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8550364" y="5075158"/>
              <a:ext cx="1346359" cy="7086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2155278" y="4547616"/>
              <a:ext cx="1483930" cy="1300224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定义：树状拓扑结构是星型和总线型拓扑的结合，节点按层次进行连接。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5326327" y="4547616"/>
              <a:ext cx="1483930" cy="1300224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层次结构清晰，便于管理和维护。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8507962" y="4547616"/>
              <a:ext cx="1483930" cy="1300224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适用于大型、层次化的网络结构，如企业网络或校园网。</a:t>
              </a:r>
            </a:p>
          </p:txBody>
        </p:sp>
        <p:sp>
          <p:nvSpPr>
            <p:cNvPr id="58" name="Freeform 58"/>
            <p:cNvSpPr/>
            <p:nvPr/>
          </p:nvSpPr>
          <p:spPr>
            <a:xfrm>
              <a:off x="2688988" y="4208478"/>
              <a:ext cx="386763" cy="386763"/>
            </a:xfrm>
            <a:custGeom>
              <a:rect l="l" t="t" r="r" b="b"/>
              <a:pathLst>
                <a:path w="304800" h="304800">
                  <a:moveTo>
                    <a:pt x="60960" y="167640"/>
                  </a:moveTo>
                  <a:lnTo>
                    <a:pt x="30480" y="167640"/>
                  </a:lnTo>
                  <a:cubicBezTo>
                    <a:pt x="13649" y="167640"/>
                    <a:pt x="0" y="153991"/>
                    <a:pt x="0" y="137160"/>
                  </a:cubicBezTo>
                  <a:lnTo>
                    <a:pt x="0" y="137160"/>
                  </a:lnTo>
                  <a:lnTo>
                    <a:pt x="0" y="76200"/>
                  </a:lnTo>
                  <a:cubicBezTo>
                    <a:pt x="0" y="59436"/>
                    <a:pt x="13716" y="45720"/>
                    <a:pt x="30480" y="45720"/>
                  </a:cubicBezTo>
                  <a:lnTo>
                    <a:pt x="60960" y="45720"/>
                  </a:lnTo>
                  <a:lnTo>
                    <a:pt x="60960" y="15240"/>
                  </a:lnTo>
                  <a:lnTo>
                    <a:pt x="274320" y="15240"/>
                  </a:lnTo>
                  <a:lnTo>
                    <a:pt x="274320" y="167640"/>
                  </a:lnTo>
                  <a:cubicBezTo>
                    <a:pt x="274320" y="201311"/>
                    <a:pt x="247031" y="228600"/>
                    <a:pt x="213360" y="228600"/>
                  </a:cubicBezTo>
                  <a:lnTo>
                    <a:pt x="213360" y="228600"/>
                  </a:lnTo>
                  <a:lnTo>
                    <a:pt x="121920" y="228600"/>
                  </a:lnTo>
                  <a:cubicBezTo>
                    <a:pt x="88249" y="228600"/>
                    <a:pt x="60960" y="201311"/>
                    <a:pt x="60960" y="167640"/>
                  </a:cubicBezTo>
                  <a:lnTo>
                    <a:pt x="60960" y="167640"/>
                  </a:lnTo>
                  <a:close/>
                  <a:moveTo>
                    <a:pt x="60960" y="137160"/>
                  </a:moveTo>
                  <a:lnTo>
                    <a:pt x="60960" y="76200"/>
                  </a:lnTo>
                  <a:lnTo>
                    <a:pt x="30480" y="76200"/>
                  </a:lnTo>
                  <a:lnTo>
                    <a:pt x="30480" y="137160"/>
                  </a:lnTo>
                  <a:lnTo>
                    <a:pt x="60960" y="137160"/>
                  </a:lnTo>
                  <a:close/>
                  <a:moveTo>
                    <a:pt x="30480" y="259080"/>
                  </a:moveTo>
                  <a:lnTo>
                    <a:pt x="30480" y="243840"/>
                  </a:lnTo>
                  <a:lnTo>
                    <a:pt x="304800" y="243840"/>
                  </a:lnTo>
                  <a:lnTo>
                    <a:pt x="304800" y="259080"/>
                  </a:lnTo>
                  <a:lnTo>
                    <a:pt x="243840" y="289560"/>
                  </a:lnTo>
                  <a:lnTo>
                    <a:pt x="91440" y="289560"/>
                  </a:lnTo>
                  <a:lnTo>
                    <a:pt x="30480" y="25908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5895832" y="4231042"/>
              <a:ext cx="344918" cy="344918"/>
            </a:xfrm>
            <a:custGeom>
              <a:rect l="l" t="t" r="r" b="b"/>
              <a:pathLst>
                <a:path w="304800" h="304800">
                  <a:moveTo>
                    <a:pt x="20031" y="114795"/>
                  </a:moveTo>
                  <a:lnTo>
                    <a:pt x="147647" y="273187"/>
                  </a:lnTo>
                  <a:lnTo>
                    <a:pt x="96469" y="114795"/>
                  </a:lnTo>
                  <a:lnTo>
                    <a:pt x="20031" y="114795"/>
                  </a:lnTo>
                  <a:close/>
                  <a:moveTo>
                    <a:pt x="110338" y="114795"/>
                  </a:moveTo>
                  <a:lnTo>
                    <a:pt x="155534" y="273510"/>
                  </a:lnTo>
                  <a:lnTo>
                    <a:pt x="194424" y="114795"/>
                  </a:lnTo>
                  <a:lnTo>
                    <a:pt x="110338" y="114795"/>
                  </a:lnTo>
                  <a:close/>
                  <a:moveTo>
                    <a:pt x="162411" y="273187"/>
                  </a:moveTo>
                  <a:lnTo>
                    <a:pt x="285264" y="114795"/>
                  </a:lnTo>
                  <a:lnTo>
                    <a:pt x="209417" y="114795"/>
                  </a:lnTo>
                  <a:lnTo>
                    <a:pt x="162411" y="273187"/>
                  </a:lnTo>
                  <a:close/>
                  <a:moveTo>
                    <a:pt x="285550" y="104432"/>
                  </a:moveTo>
                  <a:lnTo>
                    <a:pt x="248717" y="41453"/>
                  </a:lnTo>
                  <a:lnTo>
                    <a:pt x="211865" y="104432"/>
                  </a:lnTo>
                  <a:lnTo>
                    <a:pt x="285550" y="104432"/>
                  </a:lnTo>
                  <a:close/>
                  <a:moveTo>
                    <a:pt x="237134" y="37843"/>
                  </a:moveTo>
                  <a:lnTo>
                    <a:pt x="163449" y="37843"/>
                  </a:lnTo>
                  <a:lnTo>
                    <a:pt x="200282" y="102984"/>
                  </a:lnTo>
                  <a:lnTo>
                    <a:pt x="237134" y="37843"/>
                  </a:lnTo>
                  <a:close/>
                  <a:moveTo>
                    <a:pt x="188957" y="104432"/>
                  </a:moveTo>
                  <a:lnTo>
                    <a:pt x="152124" y="41453"/>
                  </a:lnTo>
                  <a:lnTo>
                    <a:pt x="115281" y="104432"/>
                  </a:lnTo>
                  <a:lnTo>
                    <a:pt x="188957" y="104432"/>
                  </a:lnTo>
                  <a:close/>
                  <a:moveTo>
                    <a:pt x="141341" y="37843"/>
                  </a:moveTo>
                  <a:lnTo>
                    <a:pt x="67666" y="37843"/>
                  </a:lnTo>
                  <a:lnTo>
                    <a:pt x="104508" y="102984"/>
                  </a:lnTo>
                  <a:lnTo>
                    <a:pt x="141341" y="37843"/>
                  </a:lnTo>
                  <a:close/>
                  <a:moveTo>
                    <a:pt x="56093" y="41453"/>
                  </a:moveTo>
                  <a:lnTo>
                    <a:pt x="19260" y="104432"/>
                  </a:lnTo>
                  <a:lnTo>
                    <a:pt x="92935" y="104432"/>
                  </a:lnTo>
                  <a:lnTo>
                    <a:pt x="56093" y="4145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9047288" y="4278392"/>
              <a:ext cx="405279" cy="405279"/>
            </a:xfrm>
            <a:custGeom>
              <a:rect l="l" t="t" r="r" b="b"/>
              <a:pathLst>
                <a:path w="304800" h="304800">
                  <a:moveTo>
                    <a:pt x="190033" y="152400"/>
                  </a:moveTo>
                  <a:cubicBezTo>
                    <a:pt x="190033" y="90992"/>
                    <a:pt x="221771" y="56493"/>
                    <a:pt x="221771" y="56493"/>
                  </a:cubicBezTo>
                  <a:cubicBezTo>
                    <a:pt x="221771" y="56493"/>
                    <a:pt x="193758" y="33766"/>
                    <a:pt x="151924" y="33766"/>
                  </a:cubicBezTo>
                  <a:cubicBezTo>
                    <a:pt x="110090" y="33766"/>
                    <a:pt x="82067" y="56512"/>
                    <a:pt x="82067" y="56512"/>
                  </a:cubicBezTo>
                  <a:cubicBezTo>
                    <a:pt x="82067" y="56512"/>
                    <a:pt x="114376" y="82753"/>
                    <a:pt x="114376" y="152400"/>
                  </a:cubicBezTo>
                  <a:cubicBezTo>
                    <a:pt x="114376" y="219608"/>
                    <a:pt x="81858" y="248145"/>
                    <a:pt x="81858" y="248145"/>
                  </a:cubicBezTo>
                  <a:cubicBezTo>
                    <a:pt x="81858" y="248145"/>
                    <a:pt x="115662" y="271034"/>
                    <a:pt x="151924" y="271034"/>
                  </a:cubicBezTo>
                  <a:cubicBezTo>
                    <a:pt x="189043" y="271034"/>
                    <a:pt x="221799" y="248269"/>
                    <a:pt x="221799" y="248269"/>
                  </a:cubicBezTo>
                  <a:cubicBezTo>
                    <a:pt x="221799" y="248269"/>
                    <a:pt x="190033" y="218503"/>
                    <a:pt x="190033" y="152400"/>
                  </a:cubicBezTo>
                  <a:close/>
                  <a:moveTo>
                    <a:pt x="74095" y="62789"/>
                  </a:moveTo>
                  <a:cubicBezTo>
                    <a:pt x="74095" y="62789"/>
                    <a:pt x="34633" y="86839"/>
                    <a:pt x="34633" y="152800"/>
                  </a:cubicBezTo>
                  <a:cubicBezTo>
                    <a:pt x="34633" y="218751"/>
                    <a:pt x="74533" y="240335"/>
                    <a:pt x="74533" y="240335"/>
                  </a:cubicBezTo>
                  <a:cubicBezTo>
                    <a:pt x="74533" y="240335"/>
                    <a:pt x="103613" y="218742"/>
                    <a:pt x="103613" y="152800"/>
                  </a:cubicBezTo>
                  <a:cubicBezTo>
                    <a:pt x="103613" y="86839"/>
                    <a:pt x="74095" y="62789"/>
                    <a:pt x="74095" y="62789"/>
                  </a:cubicBezTo>
                  <a:close/>
                  <a:moveTo>
                    <a:pt x="229753" y="64570"/>
                  </a:moveTo>
                  <a:cubicBezTo>
                    <a:pt x="229753" y="64570"/>
                    <a:pt x="200244" y="86839"/>
                    <a:pt x="200244" y="152800"/>
                  </a:cubicBezTo>
                  <a:cubicBezTo>
                    <a:pt x="200244" y="218751"/>
                    <a:pt x="229305" y="240335"/>
                    <a:pt x="229305" y="240335"/>
                  </a:cubicBezTo>
                  <a:cubicBezTo>
                    <a:pt x="229305" y="240335"/>
                    <a:pt x="270158" y="218742"/>
                    <a:pt x="270158" y="152800"/>
                  </a:cubicBezTo>
                  <a:cubicBezTo>
                    <a:pt x="270158" y="86839"/>
                    <a:pt x="229753" y="64570"/>
                    <a:pt x="229753" y="6457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网络拓扑结构的优势与局限性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结构简单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星型拓扑结构简单明了，易于理解和实现。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故障隔离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如果中心节点发生故障，其他节点不会受到影响。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星型拓扑的优势与局限性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方便扩展：可以方便地添加或删除节点，对其他节点无影响。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489" r="11489"/>
          <a:stretch>
            <a:fillRect/>
          </a:stretch>
        </p:blipFill>
        <p:spPr>
          <a:xfrm>
            <a:off x="763829" y="2145985"/>
            <a:ext cx="4887638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星型拓扑的优势与局限性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整个网络依赖于中心节点，如果中心节点发生故障，整个网络将瘫痪。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依赖中心节点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818" r="1381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所有节点都通过中心节点连接，带宽受到限制。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带宽限制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需要更多的连接线和网络设备。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成本较高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星型拓扑的优势与局限性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https://d.book118.com/128142003035006025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2024-09-01T19:46:42.056</cp:lastPrinted>
  <dcterms:created xsi:type="dcterms:W3CDTF">2024-09-01T11:46:42Z</dcterms:created>
  <dcterms:modified xsi:type="dcterms:W3CDTF">2024-09-01T11:46:44Z</dcterms:modified>
</cp:coreProperties>
</file>