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D83C8F-128E-4A23-B368-C35E2AEE52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7EF6A1-8240-44B9-A912-CFAA5408AC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111FD1-FD35-4C8E-8DF4-4CB0DF1820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704DD6-9120-443F-82BC-4923840F27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B0905D-9C85-475F-96DA-0D97A73389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0D767A-ED03-4CB1-A42C-F2A0B4B0C0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3F760A-34BF-4291-9DB2-605A32324D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8C625A-7196-47F2-AA66-5CB0D5CCEA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65ECBB-B7BF-4C91-9465-648A1DD2E0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884E18-3AE2-4617-87C7-18FAC1FD0D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38B055-D393-4757-A5D4-6CF2C6A816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14312003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牙槽突炎的预后评估与随访研究</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牙槽突炎的定义和概述
 预后评估的重要性
 预后评估的方法
 随访研究的设计
 随访研究的执行过程
 预后评估的结果分析
 结果的临床意义与应用
 结论与未来研究方向</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牙槽突炎的定义和概述</a:t>
            </a:r>
          </a:p>
        </p:txBody>
      </p:sp>
      <p:sp>
        <p:nvSpPr>
          <p:cNvPr id="3" name="Subtitle 2"/>
          <p:cNvSpPr>
            <a:spLocks noGrp="1"/>
          </p:cNvSpPr>
          <p:nvPr>
            <p:ph type="subTitle" idx="1"/>
          </p:nvPr>
        </p:nvSpPr>
        <p:spPr/>
        <p:txBody>
          <a:bodyPr/>
          <a:lstStyle/>
          <a:p>
            <a:r>
              <a:t>牙槽突炎的预后评估与随访研究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牙槽突炎的定义和概述</a:t>
            </a:r>
          </a:p>
        </p:txBody>
      </p:sp>
      <p:sp>
        <p:nvSpPr>
          <p:cNvPr id="3" name="Text Placeholder 2"/>
          <p:cNvSpPr>
            <a:spLocks noGrp="1"/>
          </p:cNvSpPr>
          <p:nvPr>
            <p:ph type="body" idx="1"/>
          </p:nvPr>
        </p:nvSpPr>
        <p:spPr/>
        <p:txBody>
          <a:bodyPr/>
          <a:lstStyle/>
          <a:p>
            <a:r>
              <a:t>牙槽突炎的定义</a:t>
            </a:r>
          </a:p>
        </p:txBody>
      </p:sp>
      <p:sp>
        <p:nvSpPr>
          <p:cNvPr id="4" name="Content Placeholder 3"/>
          <p:cNvSpPr>
            <a:spLocks noGrp="1"/>
          </p:cNvSpPr>
          <p:nvPr>
            <p:ph sz="half" idx="2"/>
          </p:nvPr>
        </p:nvSpPr>
        <p:spPr/>
        <p:txBody>
          <a:bodyPr/>
          <a:lstStyle/>
          <a:p>
            <a:r>
              <a:t>1.牙槽突炎是一种发生在牙槽骨中的感染性疾病，主要由细菌感染引起，常见于口腔手术后或牙周病患者。</a:t>
            </a:r>
          </a:p>
          <a:p>
            <a:r>
              <a:t>2.牙槽突炎的主要症状是局部疼痛、肿胀、发热和不适，严重时可导致牙齿松动和脱落。</a:t>
            </a:r>
          </a:p>
          <a:p>
            <a:r>
              <a:t>3.牙槽突炎的诊断主要通过临床表现和影像学检查进行确诊。</a:t>
            </a:r>
          </a:p>
          <a:p/>
        </p:txBody>
      </p:sp>
      <p:sp>
        <p:nvSpPr>
          <p:cNvPr id="5" name="Text Placeholder 4"/>
          <p:cNvSpPr>
            <a:spLocks noGrp="1"/>
          </p:cNvSpPr>
          <p:nvPr>
            <p:ph type="body" idx="3"/>
          </p:nvPr>
        </p:nvSpPr>
        <p:spPr/>
        <p:txBody>
          <a:bodyPr/>
          <a:lstStyle/>
          <a:p>
            <a:r>
              <a:t>牙槽突炎的概述</a:t>
            </a:r>
          </a:p>
        </p:txBody>
      </p:sp>
      <p:sp>
        <p:nvSpPr>
          <p:cNvPr id="6" name="Content Placeholder 5"/>
          <p:cNvSpPr>
            <a:spLocks noGrp="1"/>
          </p:cNvSpPr>
          <p:nvPr>
            <p:ph sz="half" idx="4"/>
          </p:nvPr>
        </p:nvSpPr>
        <p:spPr/>
        <p:txBody>
          <a:bodyPr/>
          <a:lstStyle/>
          <a:p>
            <a:r>
              <a:t>1.牙槽突炎是口腔颌面部常见的感染性疾病之一，对患者的口腔健康和生活质量造成严重影响。</a:t>
            </a:r>
          </a:p>
          <a:p>
            <a:r>
              <a:t>2.随着口腔医学的发展和技术的不断进步，牙槽突炎的治疗方法和预后评估也在不断改善。</a:t>
            </a:r>
          </a:p>
          <a:p>
            <a:r>
              <a:t>3.正确的诊断和治疗牙槽突炎，有助于减少患者的痛苦和提高口腔健康水平。因此，对牙槽突炎的深入研究具有重要的临床意义和社会价值。</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预后评估的重要性</a:t>
            </a:r>
          </a:p>
        </p:txBody>
      </p:sp>
      <p:sp>
        <p:nvSpPr>
          <p:cNvPr id="3" name="Subtitle 2"/>
          <p:cNvSpPr>
            <a:spLocks noGrp="1"/>
          </p:cNvSpPr>
          <p:nvPr>
            <p:ph type="subTitle" idx="1"/>
          </p:nvPr>
        </p:nvSpPr>
        <p:spPr/>
        <p:txBody>
          <a:bodyPr/>
          <a:lstStyle/>
          <a:p>
            <a:r>
              <a:t>牙槽突炎的预后评估与随访研究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预后评估的重要性</a:t>
            </a:r>
          </a:p>
        </p:txBody>
      </p:sp>
      <p:sp>
        <p:nvSpPr>
          <p:cNvPr id="3" name="Text Placeholder 2"/>
          <p:cNvSpPr>
            <a:spLocks noGrp="1"/>
          </p:cNvSpPr>
          <p:nvPr>
            <p:ph type="body" idx="1"/>
          </p:nvPr>
        </p:nvSpPr>
        <p:spPr/>
        <p:txBody>
          <a:bodyPr/>
          <a:lstStyle/>
          <a:p>
            <a:r>
              <a:t>预后评估的重要性</a:t>
            </a:r>
          </a:p>
        </p:txBody>
      </p:sp>
      <p:sp>
        <p:nvSpPr>
          <p:cNvPr id="4" name="Content Placeholder 3"/>
          <p:cNvSpPr>
            <a:spLocks noGrp="1"/>
          </p:cNvSpPr>
          <p:nvPr>
            <p:ph sz="half" idx="2"/>
          </p:nvPr>
        </p:nvSpPr>
        <p:spPr/>
        <p:txBody>
          <a:bodyPr/>
          <a:lstStyle/>
          <a:p>
            <a:r>
              <a:t>1.提供准确预后信息：预后评估能够为医生和患者提供关于牙槽突炎可能的发展趋势和预后情况，帮助双方作出更为明智的决策。</a:t>
            </a:r>
          </a:p>
          <a:p>
            <a:r>
              <a:t>2.指导治疗方案：根据预后评估，医生可以针对性地选择最合适的治疗方案，提高治疗效果。</a:t>
            </a:r>
          </a:p>
          <a:p>
            <a:r>
              <a:t>3.帮助患者心理调适：预后评估能够帮助患者理解和接受疾病的发展情况，有利于心理调适和配合治疗。</a:t>
            </a:r>
          </a:p>
          <a:p/>
        </p:txBody>
      </p:sp>
      <p:sp>
        <p:nvSpPr>
          <p:cNvPr id="5" name="Text Placeholder 4"/>
          <p:cNvSpPr>
            <a:spLocks noGrp="1"/>
          </p:cNvSpPr>
          <p:nvPr>
            <p:ph type="body" idx="3"/>
          </p:nvPr>
        </p:nvSpPr>
        <p:spPr/>
        <p:txBody>
          <a:bodyPr/>
          <a:lstStyle/>
          <a:p>
            <a:r>
              <a:t>预后评估的临床价值</a:t>
            </a:r>
          </a:p>
        </p:txBody>
      </p:sp>
      <p:sp>
        <p:nvSpPr>
          <p:cNvPr id="6" name="Content Placeholder 5"/>
          <p:cNvSpPr>
            <a:spLocks noGrp="1"/>
          </p:cNvSpPr>
          <p:nvPr>
            <p:ph sz="half" idx="4"/>
          </p:nvPr>
        </p:nvSpPr>
        <p:spPr/>
        <p:txBody>
          <a:bodyPr/>
          <a:lstStyle/>
          <a:p>
            <a:r>
              <a:t>1.改善患者生活质量：准确的预后评估能够指导治疗，有效改善患者的生活质量。</a:t>
            </a:r>
          </a:p>
          <a:p>
            <a:r>
              <a:t>2.提升医疗资源利用效率：通过预后评估，可以避免不必要的治疗和检查，提高医疗资源的利用效率。</a:t>
            </a:r>
          </a:p>
          <a:p>
            <a:r>
              <a:t>3.推动口腔医学发展：预后评估的研究和应用可以推动口腔医学的发展，为更多患者带来福音。</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预后评估的重要性</a:t>
            </a:r>
          </a:p>
        </p:txBody>
      </p:sp>
      <p:sp>
        <p:nvSpPr>
          <p:cNvPr id="3" name="Text Placeholder 2"/>
          <p:cNvSpPr>
            <a:spLocks noGrp="1"/>
          </p:cNvSpPr>
          <p:nvPr>
            <p:ph type="body" idx="1"/>
          </p:nvPr>
        </p:nvSpPr>
        <p:spPr/>
        <p:txBody>
          <a:bodyPr/>
          <a:lstStyle/>
          <a:p>
            <a:r>
              <a:t>预后评估的方法与技术</a:t>
            </a:r>
          </a:p>
        </p:txBody>
      </p:sp>
      <p:sp>
        <p:nvSpPr>
          <p:cNvPr id="4" name="Content Placeholder 3"/>
          <p:cNvSpPr>
            <a:spLocks noGrp="1"/>
          </p:cNvSpPr>
          <p:nvPr>
            <p:ph sz="half" idx="2"/>
          </p:nvPr>
        </p:nvSpPr>
        <p:spPr/>
        <p:txBody>
          <a:bodyPr/>
          <a:lstStyle/>
          <a:p>
            <a:r>
              <a:t>1.多元化评估方法：包括临床检查、影像学检查、实验室检查等多种方法，综合评估患者的预后情况。</a:t>
            </a:r>
          </a:p>
          <a:p>
            <a:r>
              <a:t>2.先进技术应用：如人工智能、生物标志物等前沿技术的应用，可以提高预后评估的准确性和效率。</a:t>
            </a:r>
          </a:p>
          <a:p/>
        </p:txBody>
      </p:sp>
      <p:sp>
        <p:nvSpPr>
          <p:cNvPr id="5" name="Text Placeholder 4"/>
          <p:cNvSpPr>
            <a:spLocks noGrp="1"/>
          </p:cNvSpPr>
          <p:nvPr>
            <p:ph type="body" idx="3"/>
          </p:nvPr>
        </p:nvSpPr>
        <p:spPr/>
        <p:txBody>
          <a:bodyPr/>
          <a:lstStyle/>
          <a:p>
            <a:r>
              <a:t>预后评估的挑战与未来发展</a:t>
            </a:r>
          </a:p>
        </p:txBody>
      </p:sp>
      <p:sp>
        <p:nvSpPr>
          <p:cNvPr id="6" name="Content Placeholder 5"/>
          <p:cNvSpPr>
            <a:spLocks noGrp="1"/>
          </p:cNvSpPr>
          <p:nvPr>
            <p:ph sz="half" idx="4"/>
          </p:nvPr>
        </p:nvSpPr>
        <p:spPr/>
        <p:txBody>
          <a:bodyPr/>
          <a:lstStyle/>
          <a:p>
            <a:r>
              <a:t>1.疾病复杂性：牙槽突炎的病因和发展具有复杂性，给预后评估带来一定的挑战。</a:t>
            </a:r>
          </a:p>
          <a:p>
            <a:r>
              <a:t>2.个体差异性：不同患者的身体状况和反应存在差异，需要个体化的评估和处理。</a:t>
            </a:r>
          </a:p>
          <a:p>
            <a:r>
              <a:t>3.科研进展：随着科研的深入，未来可能会有更为准确、高效的预后评估方法和技术出现。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预后评估的方法</a:t>
            </a:r>
          </a:p>
        </p:txBody>
      </p:sp>
      <p:sp>
        <p:nvSpPr>
          <p:cNvPr id="3" name="Subtitle 2"/>
          <p:cNvSpPr>
            <a:spLocks noGrp="1"/>
          </p:cNvSpPr>
          <p:nvPr>
            <p:ph type="subTitle" idx="1"/>
          </p:nvPr>
        </p:nvSpPr>
        <p:spPr/>
        <p:txBody>
          <a:bodyPr/>
          <a:lstStyle/>
          <a:p>
            <a:r>
              <a:t>牙槽突炎的预后评估与随访研究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预后评估的方法</a:t>
            </a:r>
          </a:p>
        </p:txBody>
      </p:sp>
      <p:sp>
        <p:nvSpPr>
          <p:cNvPr id="3" name="Text Placeholder 2"/>
          <p:cNvSpPr>
            <a:spLocks noGrp="1"/>
          </p:cNvSpPr>
          <p:nvPr>
            <p:ph type="body" idx="1"/>
          </p:nvPr>
        </p:nvSpPr>
        <p:spPr/>
        <p:txBody>
          <a:bodyPr/>
          <a:lstStyle/>
          <a:p>
            <a:r>
              <a:t>临床检查</a:t>
            </a:r>
          </a:p>
        </p:txBody>
      </p:sp>
      <p:sp>
        <p:nvSpPr>
          <p:cNvPr id="4" name="Content Placeholder 3"/>
          <p:cNvSpPr>
            <a:spLocks noGrp="1"/>
          </p:cNvSpPr>
          <p:nvPr>
            <p:ph sz="half" idx="2"/>
          </p:nvPr>
        </p:nvSpPr>
        <p:spPr/>
        <p:txBody>
          <a:bodyPr/>
          <a:lstStyle/>
          <a:p>
            <a:r>
              <a:t>1.全面的口腔检查：包括对牙齿、牙龈、牙周组织的观察与评估，以确定炎症的程度和范围。</a:t>
            </a:r>
          </a:p>
          <a:p>
            <a:r>
              <a:t>2.影像学评估：通过X光或CT等影像学技术，可以清晰地观察到牙槽突炎对骨组织的影响，为预后评估提供重要依据。</a:t>
            </a:r>
          </a:p>
          <a:p/>
        </p:txBody>
      </p:sp>
      <p:sp>
        <p:nvSpPr>
          <p:cNvPr id="5" name="Text Placeholder 4"/>
          <p:cNvSpPr>
            <a:spLocks noGrp="1"/>
          </p:cNvSpPr>
          <p:nvPr>
            <p:ph type="body" idx="3"/>
          </p:nvPr>
        </p:nvSpPr>
        <p:spPr/>
        <p:txBody>
          <a:bodyPr/>
          <a:lstStyle/>
          <a:p>
            <a:r>
              <a:t>实验室检测</a:t>
            </a:r>
          </a:p>
        </p:txBody>
      </p:sp>
      <p:sp>
        <p:nvSpPr>
          <p:cNvPr id="6" name="Content Placeholder 5"/>
          <p:cNvSpPr>
            <a:spLocks noGrp="1"/>
          </p:cNvSpPr>
          <p:nvPr>
            <p:ph sz="half" idx="4"/>
          </p:nvPr>
        </p:nvSpPr>
        <p:spPr/>
        <p:txBody>
          <a:bodyPr/>
          <a:lstStyle/>
          <a:p>
            <a:r>
              <a:t>1.炎症反应指标：通过血液检测，了解白细胞计数、C反应蛋白等炎症反应指标，以评估炎症的活动程度。</a:t>
            </a:r>
          </a:p>
          <a:p>
            <a:r>
              <a:t>2.病原菌检测：通过采集病灶样本进行培养，可以明确病原菌类型，为针对性的治疗提供指导。</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预后评估的方法</a:t>
            </a:r>
          </a:p>
        </p:txBody>
      </p:sp>
      <p:sp>
        <p:nvSpPr>
          <p:cNvPr id="3" name="Text Placeholder 2"/>
          <p:cNvSpPr>
            <a:spLocks noGrp="1"/>
          </p:cNvSpPr>
          <p:nvPr>
            <p:ph type="body" idx="1"/>
          </p:nvPr>
        </p:nvSpPr>
        <p:spPr/>
        <p:txBody>
          <a:bodyPr/>
          <a:lstStyle/>
          <a:p>
            <a:r>
              <a:t>病史询问</a:t>
            </a:r>
          </a:p>
        </p:txBody>
      </p:sp>
      <p:sp>
        <p:nvSpPr>
          <p:cNvPr id="4" name="Content Placeholder 3"/>
          <p:cNvSpPr>
            <a:spLocks noGrp="1"/>
          </p:cNvSpPr>
          <p:nvPr>
            <p:ph sz="half" idx="2"/>
          </p:nvPr>
        </p:nvSpPr>
        <p:spPr/>
        <p:txBody>
          <a:bodyPr/>
          <a:lstStyle/>
          <a:p>
            <a:r>
              <a:t>1.了解患者的全身健康状况：包括是否患有全身性疾病、使用药物情况等，以综合评估预后。</a:t>
            </a:r>
          </a:p>
          <a:p>
            <a:r>
              <a:t>2.了解患者的生活习惯：如吸烟、饮酒、口腔卫生习惯等，这些因素均可能影响预后。</a:t>
            </a:r>
          </a:p>
          <a:p/>
        </p:txBody>
      </p:sp>
      <p:sp>
        <p:nvSpPr>
          <p:cNvPr id="5" name="Text Placeholder 4"/>
          <p:cNvSpPr>
            <a:spLocks noGrp="1"/>
          </p:cNvSpPr>
          <p:nvPr>
            <p:ph type="body" idx="3"/>
          </p:nvPr>
        </p:nvSpPr>
        <p:spPr/>
        <p:txBody>
          <a:bodyPr/>
          <a:lstStyle/>
          <a:p>
            <a:r>
              <a:t>治疗响应观察</a:t>
            </a:r>
          </a:p>
        </p:txBody>
      </p:sp>
      <p:sp>
        <p:nvSpPr>
          <p:cNvPr id="6" name="Content Placeholder 5"/>
          <p:cNvSpPr>
            <a:spLocks noGrp="1"/>
          </p:cNvSpPr>
          <p:nvPr>
            <p:ph sz="half" idx="4"/>
          </p:nvPr>
        </p:nvSpPr>
        <p:spPr/>
        <p:txBody>
          <a:bodyPr/>
          <a:lstStyle/>
          <a:p>
            <a:r>
              <a:t>1.治疗初期响应：观察患者在治疗开始后的症状改善情况，如疼痛减轻、肿胀消退等，以初步评估治疗效果。</a:t>
            </a:r>
          </a:p>
          <a:p>
            <a:r>
              <a:t>2.长期治疗效果：观察患者在治疗结束后的恢复情况，以及是否出现复发，以全面评估预后。</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预后评估的方法</a:t>
            </a:r>
          </a:p>
        </p:txBody>
      </p:sp>
      <p:sp>
        <p:nvSpPr>
          <p:cNvPr id="3" name="Text Placeholder 2"/>
          <p:cNvSpPr>
            <a:spLocks noGrp="1"/>
          </p:cNvSpPr>
          <p:nvPr>
            <p:ph type="body" idx="1"/>
          </p:nvPr>
        </p:nvSpPr>
        <p:spPr/>
        <p:txBody>
          <a:bodyPr/>
          <a:lstStyle/>
          <a:p>
            <a:r>
              <a:t>统计模型分析</a:t>
            </a:r>
          </a:p>
        </p:txBody>
      </p:sp>
      <p:sp>
        <p:nvSpPr>
          <p:cNvPr id="4" name="Content Placeholder 3"/>
          <p:cNvSpPr>
            <a:spLocks noGrp="1"/>
          </p:cNvSpPr>
          <p:nvPr>
            <p:ph sz="half" idx="2"/>
          </p:nvPr>
        </p:nvSpPr>
        <p:spPr/>
        <p:txBody>
          <a:bodyPr/>
          <a:lstStyle/>
          <a:p>
            <a:r>
              <a:t>1.利用统计模型：结合患者的各项临床数据，进行预后评估，可以提高评估的准确性和客观性。</a:t>
            </a:r>
          </a:p>
          <a:p>
            <a:r>
              <a:t>2.数据挖掘：通过对大量临床数据的挖掘和分析，可以发现影响预后的关键因素，为改善预后提供指导。</a:t>
            </a:r>
          </a:p>
          <a:p/>
        </p:txBody>
      </p:sp>
      <p:sp>
        <p:nvSpPr>
          <p:cNvPr id="5" name="Text Placeholder 4"/>
          <p:cNvSpPr>
            <a:spLocks noGrp="1"/>
          </p:cNvSpPr>
          <p:nvPr>
            <p:ph type="body" idx="3"/>
          </p:nvPr>
        </p:nvSpPr>
        <p:spPr/>
        <p:txBody>
          <a:bodyPr/>
          <a:lstStyle/>
          <a:p>
            <a:r>
              <a:t>患者随访</a:t>
            </a:r>
          </a:p>
        </p:txBody>
      </p:sp>
      <p:sp>
        <p:nvSpPr>
          <p:cNvPr id="6" name="Content Placeholder 5"/>
          <p:cNvSpPr>
            <a:spLocks noGrp="1"/>
          </p:cNvSpPr>
          <p:nvPr>
            <p:ph sz="half" idx="4"/>
          </p:nvPr>
        </p:nvSpPr>
        <p:spPr/>
        <p:txBody>
          <a:bodyPr/>
          <a:lstStyle/>
          <a:p>
            <a:r>
              <a:t>1.定期随访：对患者进行定期的随访观察，可以及时了解患者的病情变化和恢复情况。</a:t>
            </a:r>
          </a:p>
          <a:p>
            <a:r>
              <a:t>2.患者反馈：收集患者的反馈意见，了解治疗过程中的问题和需求，为改善预后提供参考。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随访研究的设计</a:t>
            </a:r>
          </a:p>
        </p:txBody>
      </p:sp>
      <p:sp>
        <p:nvSpPr>
          <p:cNvPr id="3" name="Subtitle 2"/>
          <p:cNvSpPr>
            <a:spLocks noGrp="1"/>
          </p:cNvSpPr>
          <p:nvPr>
            <p:ph type="subTitle" idx="1"/>
          </p:nvPr>
        </p:nvSpPr>
        <p:spPr/>
        <p:txBody>
          <a:bodyPr/>
          <a:lstStyle/>
          <a:p>
            <a:r>
              <a:t>牙槽突炎的预后评估与随访研究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随访研究的设计</a:t>
            </a:r>
          </a:p>
        </p:txBody>
      </p:sp>
      <p:sp>
        <p:nvSpPr>
          <p:cNvPr id="3" name="Text Placeholder 2"/>
          <p:cNvSpPr>
            <a:spLocks noGrp="1"/>
          </p:cNvSpPr>
          <p:nvPr>
            <p:ph type="body" idx="1"/>
          </p:nvPr>
        </p:nvSpPr>
        <p:spPr/>
        <p:txBody>
          <a:bodyPr/>
          <a:lstStyle/>
          <a:p>
            <a:r>
              <a:t>随访研究设计的重要性</a:t>
            </a:r>
          </a:p>
        </p:txBody>
      </p:sp>
      <p:sp>
        <p:nvSpPr>
          <p:cNvPr id="4" name="Content Placeholder 3"/>
          <p:cNvSpPr>
            <a:spLocks noGrp="1"/>
          </p:cNvSpPr>
          <p:nvPr>
            <p:ph sz="half" idx="2"/>
          </p:nvPr>
        </p:nvSpPr>
        <p:spPr/>
        <p:txBody>
          <a:bodyPr/>
          <a:lstStyle/>
          <a:p>
            <a:r>
              <a:t>1.随访研究能够对牙槽突炎患者的预后进行长期、系统的观察，为预后评估提供有力依据。</a:t>
            </a:r>
          </a:p>
          <a:p>
            <a:r>
              <a:t>2.合理的随访研究设计能够确保数据的准确性和可靠性，提高研究结果的可信度。</a:t>
            </a:r>
          </a:p>
          <a:p>
            <a:r>
              <a:t>3.根据疾病特点和研究目的，选择合适的随访方式和时间间隔，以充分收集患者的预后信息。</a:t>
            </a:r>
          </a:p>
          <a:p/>
        </p:txBody>
      </p:sp>
      <p:sp>
        <p:nvSpPr>
          <p:cNvPr id="5" name="Text Placeholder 4"/>
          <p:cNvSpPr>
            <a:spLocks noGrp="1"/>
          </p:cNvSpPr>
          <p:nvPr>
            <p:ph type="body" idx="3"/>
          </p:nvPr>
        </p:nvSpPr>
        <p:spPr/>
        <p:txBody>
          <a:bodyPr/>
          <a:lstStyle/>
          <a:p>
            <a:r>
              <a:t>随访研究设计的类型</a:t>
            </a:r>
          </a:p>
        </p:txBody>
      </p:sp>
      <p:sp>
        <p:nvSpPr>
          <p:cNvPr id="6" name="Content Placeholder 5"/>
          <p:cNvSpPr>
            <a:spLocks noGrp="1"/>
          </p:cNvSpPr>
          <p:nvPr>
            <p:ph sz="half" idx="4"/>
          </p:nvPr>
        </p:nvSpPr>
        <p:spPr/>
        <p:txBody>
          <a:bodyPr/>
          <a:lstStyle/>
          <a:p>
            <a:r>
              <a:t>1.前瞻性随访研究能够动态收集患者的数据，更准确地反映疾病的发展过程。</a:t>
            </a:r>
          </a:p>
          <a:p>
            <a:r>
              <a:t>2.回顾性随访研究利用已有病历资料进行分析，具有省时、省力的优点，但需确保数据完整性。</a:t>
            </a:r>
          </a:p>
          <a:p>
            <a:r>
              <a:t>3.结合实际情况，选择合适的随访研究类型，以确保研究的可行性和有效性。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随访研究的设计</a:t>
            </a:r>
          </a:p>
        </p:txBody>
      </p:sp>
      <p:sp>
        <p:nvSpPr>
          <p:cNvPr id="3" name="Content Placeholder 2"/>
          <p:cNvSpPr>
            <a:spLocks noGrp="1"/>
          </p:cNvSpPr>
          <p:nvPr>
            <p:ph sz="half" idx="2"/>
          </p:nvPr>
        </p:nvSpPr>
        <p:spPr/>
        <p:txBody>
          <a:bodyPr/>
          <a:lstStyle/>
          <a:p>
            <a:r>
              <a:t>1.确保患者知情权，详细告知随访目的、过程及可能的风险。</a:t>
            </a:r>
          </a:p>
          <a:p>
            <a:r>
              <a:t>2.保护患者隐私，确保患者个人信息的安全和保密。</a:t>
            </a:r>
          </a:p>
          <a:p>
            <a:r>
              <a:t>3.遵循伦理规范，确保随访研究过程的公正、公平，尊重患者的权益。</a:t>
            </a:r>
          </a:p>
          <a:p/>
        </p:txBody>
      </p:sp>
      <p:sp>
        <p:nvSpPr>
          <p:cNvPr id="4" name="Text Placeholder 3"/>
          <p:cNvSpPr>
            <a:spLocks noGrp="1"/>
          </p:cNvSpPr>
          <p:nvPr>
            <p:ph type="body" idx="3"/>
          </p:nvPr>
        </p:nvSpPr>
        <p:spPr/>
        <p:txBody>
          <a:bodyPr/>
          <a:lstStyle/>
          <a:p>
            <a:r>
              <a:t>随访研究的数据分析方法</a:t>
            </a:r>
          </a:p>
        </p:txBody>
      </p:sp>
      <p:sp>
        <p:nvSpPr>
          <p:cNvPr id="5" name="Content Placeholder 4"/>
          <p:cNvSpPr>
            <a:spLocks noGrp="1"/>
          </p:cNvSpPr>
          <p:nvPr>
            <p:ph sz="half" idx="4"/>
          </p:nvPr>
        </p:nvSpPr>
        <p:spPr/>
        <p:txBody>
          <a:bodyPr/>
          <a:lstStyle/>
          <a:p>
            <a:r>
              <a:t>1.根据研究目的和数据特点，选择合适的统计分析方法，确保结果的准确性。</a:t>
            </a:r>
          </a:p>
          <a:p>
            <a:r>
              <a:t>2.运用现代数据处理技术，如人工智能和机器学习，提高数据分析效率和准确性。</a:t>
            </a:r>
          </a:p>
          <a:p>
            <a:r>
              <a:t>3.对数据分析结果进行充分解读，为预后评估和随访研究提供有力支持。</a:t>
            </a:r>
          </a:p>
          <a:p/>
        </p:txBody>
      </p:sp>
      <p:sp>
        <p:nvSpPr>
          <p:cNvPr id="6" name="Text Placeholder 5"/>
          <p:cNvSpPr>
            <a:spLocks noGrp="1"/>
          </p:cNvSpPr>
          <p:nvPr>
            <p:ph type="body" idx="1"/>
          </p:nvPr>
        </p:nvSpPr>
        <p:spPr/>
        <p:txBody>
          <a:bodyPr/>
          <a:lstStyle/>
          <a:p>
            <a:r>
              <a:t>随访研究的伦理考虑</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https://d.book118.com/128143120034006040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牙槽突炎的定义和概述</vt:lpstr>
      <vt:lpstr> 牙槽突炎的定义和概述</vt:lpstr>
      <vt:lpstr> 预后评估的重要性</vt:lpstr>
      <vt:lpstr> 预后评估的重要性</vt:lpstr>
      <vt:lpstr> 预后评估的重要性</vt:lpstr>
      <vt:lpstr> 预后评估的方法</vt:lpstr>
      <vt:lpstr> 预后评估的方法</vt:lpstr>
      <vt:lpstr> 预后评估的方法</vt:lpstr>
      <vt:lpstr> 预后评估的方法</vt:lpstr>
      <vt:lpstr> 随访研究的设计</vt:lpstr>
      <vt:lpstr> 随访研究的设计</vt:lpstr>
      <vt:lpstr> 随访研究的设计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2024-09-18T12:58:07.705</cp:lastPrinted>
  <dcterms:created xsi:type="dcterms:W3CDTF">2024-09-18T04:58:07Z</dcterms:created>
  <dcterms:modified xsi:type="dcterms:W3CDTF">2024-09-18T04:58:10Z</dcterms:modified>
</cp:coreProperties>
</file>