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51ABAF-D968-4397-822B-8F3D8C342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8DC9E-8ECE-4EE3-B5E2-94C56523D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4702CD-0F39-4F2C-8D6A-B2B7CC251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12AD67-BD57-47DA-B3B6-0A950F4F5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8B1118-F8E0-4FB5-B4E8-6DF49578C9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B60672-2D7A-4D23-919D-F251727853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5AF920-6EB1-4070-BECD-FE952CA3D6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9DEB3-501F-40A1-B059-031200B2D8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08FCD-52D6-4EC1-803B-9688F8080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E2574-14B2-49F4-A2D8-A0D671C2D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A6CE5-22C2-4616-A5B7-F782108B3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12311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预防脓毒症运动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脓毒症介绍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脓毒症的预防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脓毒症的治疗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脓毒症的预防运动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脓毒症的未来展望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脓毒症介绍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它可能由任何部位的感染引起，如肺部、泌尿道、皮肤等，也可由非感染因素如烧伤、创伤等引发。</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脓毒症的严重程度可从轻微症状到危及生命的休克和多器官功能衰竭。</a:t>
            </a:r>
          </a:p>
        </p:txBody>
      </p:sp>
      <p:pic>
        <p:nvPicPr>
          <p:cNvPr id="7" name="Picture 7"/>
          <p:cNvPicPr>
            <a:picLocks noChangeAspect="1"/>
          </p:cNvPicPr>
          <p:nvPr/>
        </p:nvPicPr>
        <p:blipFill>
          <a:blip r:embed="rId2"/>
          <a:srcRect l="1238" r="123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238" r="123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脓毒症是指由感染引起的全身炎症反应综合征，通常伴随体温异常、心率加快、呼吸急促等症状。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脓毒症的定义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0703" b="1070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脓毒症的病因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细菌、病毒或其他微生物的感染是脓毒症最常见的原因。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免疫系统受损或虚弱的人群更容易发生脓毒症。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严重的创伤或大手术可能导致感染和脓毒症的风险增加。</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某些慢性疾病如糖尿病、慢性阻塞性肺病等也可能增加脓毒症的风险。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感染</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免疫系统受损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创伤或手术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其他疾病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432561" y="2784179"/>
            <a:ext cx="1273427" cy="1556942"/>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a:off x="9116329" y="2818276"/>
            <a:ext cx="1273427" cy="1556942"/>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7299682" y="2820130"/>
            <a:ext cx="1248366" cy="1520990"/>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3531701" y="2820130"/>
            <a:ext cx="1248366" cy="1520990"/>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733933" y="2784179"/>
            <a:ext cx="1273427" cy="1556942"/>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2056" y="2289942"/>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高热或低热持续不退。</a:t>
            </a:r>
          </a:p>
        </p:txBody>
      </p:sp>
      <p:sp>
        <p:nvSpPr>
          <p:cNvPr id="8" name="TextBox 8"/>
          <p:cNvSpPr txBox="1"/>
          <p:nvPr/>
        </p:nvSpPr>
        <p:spPr>
          <a:xfrm>
            <a:off x="147269" y="1824542"/>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体温异常</a:t>
            </a:r>
          </a:p>
        </p:txBody>
      </p:sp>
      <p:sp>
        <p:nvSpPr>
          <p:cNvPr id="9" name="AutoShape 9"/>
          <p:cNvSpPr/>
          <p:nvPr/>
        </p:nvSpPr>
        <p:spPr>
          <a:xfrm>
            <a:off x="706810" y="4071686"/>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28856" y="4196424"/>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70430" y="4341120"/>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634626" y="1824542"/>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756672" y="1949281"/>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898246" y="2093977"/>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371111" y="1824542"/>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493157" y="1949281"/>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634731" y="2093977"/>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968254" y="1824542"/>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090300" y="1949281"/>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231874" y="2093977"/>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067622" y="2279638"/>
            <a:ext cx="421843" cy="379171"/>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0324065" y="2266016"/>
            <a:ext cx="554736" cy="4425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164561" y="4548285"/>
            <a:ext cx="365760" cy="377952"/>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181214" y="4071686"/>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303261" y="4196424"/>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444835" y="4341120"/>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6818362" y="2278208"/>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10409" y="4071686"/>
            <a:ext cx="1290743" cy="1319209"/>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632455" y="4196424"/>
            <a:ext cx="1046650" cy="1069733"/>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774029" y="4341120"/>
            <a:ext cx="763503" cy="7803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967414" y="4557922"/>
            <a:ext cx="376733" cy="376733"/>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15680" y="4542536"/>
            <a:ext cx="408085" cy="4080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脓毒症的症状</a:t>
              </a:r>
            </a:p>
          </p:txBody>
        </p:sp>
      </p:grpSp>
      <p:sp>
        <p:nvSpPr>
          <p:cNvPr id="55" name="TextBox 55"/>
          <p:cNvSpPr txBox="1"/>
          <p:nvPr/>
        </p:nvSpPr>
        <p:spPr>
          <a:xfrm>
            <a:off x="2202341" y="4590795"/>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心率超过90次/分钟。</a:t>
            </a:r>
          </a:p>
        </p:txBody>
      </p:sp>
      <p:sp>
        <p:nvSpPr>
          <p:cNvPr id="56" name="TextBox 56"/>
          <p:cNvSpPr txBox="1"/>
          <p:nvPr/>
        </p:nvSpPr>
        <p:spPr>
          <a:xfrm>
            <a:off x="1997553" y="4125396"/>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心跳加快</a:t>
            </a:r>
          </a:p>
        </p:txBody>
      </p:sp>
      <p:sp>
        <p:nvSpPr>
          <p:cNvPr id="57" name="TextBox 57"/>
          <p:cNvSpPr txBox="1"/>
          <p:nvPr/>
        </p:nvSpPr>
        <p:spPr>
          <a:xfrm>
            <a:off x="4130157" y="2289942"/>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呼吸频率超过20次/分钟。</a:t>
            </a:r>
          </a:p>
        </p:txBody>
      </p:sp>
      <p:sp>
        <p:nvSpPr>
          <p:cNvPr id="58" name="TextBox 58"/>
          <p:cNvSpPr txBox="1"/>
          <p:nvPr/>
        </p:nvSpPr>
        <p:spPr>
          <a:xfrm>
            <a:off x="3925369" y="1824542"/>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呼吸急促</a:t>
            </a:r>
          </a:p>
        </p:txBody>
      </p:sp>
      <p:sp>
        <p:nvSpPr>
          <p:cNvPr id="59" name="TextBox 59"/>
          <p:cNvSpPr txBox="1"/>
          <p:nvPr/>
        </p:nvSpPr>
        <p:spPr>
          <a:xfrm>
            <a:off x="7790441" y="2343651"/>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无法解释的极度疲劳和乏力。</a:t>
            </a:r>
          </a:p>
        </p:txBody>
      </p:sp>
      <p:sp>
        <p:nvSpPr>
          <p:cNvPr id="60" name="TextBox 60"/>
          <p:cNvSpPr txBox="1"/>
          <p:nvPr/>
        </p:nvSpPr>
        <p:spPr>
          <a:xfrm>
            <a:off x="7585654" y="1878252"/>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明显疲乏</a:t>
            </a:r>
          </a:p>
        </p:txBody>
      </p:sp>
      <p:sp>
        <p:nvSpPr>
          <p:cNvPr id="61" name="TextBox 61"/>
          <p:cNvSpPr txBox="1"/>
          <p:nvPr/>
        </p:nvSpPr>
        <p:spPr>
          <a:xfrm>
            <a:off x="6004751" y="4590795"/>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反应迟钝、昏迷或烦躁不安。</a:t>
            </a:r>
          </a:p>
        </p:txBody>
      </p:sp>
      <p:sp>
        <p:nvSpPr>
          <p:cNvPr id="62" name="TextBox 62"/>
          <p:cNvSpPr txBox="1"/>
          <p:nvPr/>
        </p:nvSpPr>
        <p:spPr>
          <a:xfrm>
            <a:off x="5799964" y="4125396"/>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神志改变</a:t>
            </a:r>
          </a:p>
        </p:txBody>
      </p:sp>
      <p:sp>
        <p:nvSpPr>
          <p:cNvPr id="63" name="TextBox 63"/>
          <p:cNvSpPr txBox="1"/>
          <p:nvPr/>
        </p:nvSpPr>
        <p:spPr>
          <a:xfrm>
            <a:off x="9676745" y="4537086"/>
            <a:ext cx="2000250" cy="800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alpha val="100000"/>
                  </a:schemeClr>
                </a:solidFill>
                <a:latin typeface="Microsoft Yahei"/>
                <a:ea typeface="Microsoft Yahei"/>
                <a:cs typeface="Microsoft Yahei"/>
              </a:rPr>
              <a:t>四肢、关节等部位出现明显肿胀。</a:t>
            </a:r>
          </a:p>
        </p:txBody>
      </p:sp>
      <p:sp>
        <p:nvSpPr>
          <p:cNvPr id="64" name="TextBox 64"/>
          <p:cNvSpPr txBox="1"/>
          <p:nvPr/>
        </p:nvSpPr>
        <p:spPr>
          <a:xfrm>
            <a:off x="9471957" y="4071686"/>
            <a:ext cx="2409825"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800" b="1">
                <a:solidFill>
                  <a:schemeClr val="accent1">
                    <a:alpha val="100000"/>
                  </a:schemeClr>
                </a:solidFill>
                <a:latin typeface="Microsoft Yahei"/>
                <a:ea typeface="Microsoft Yahei"/>
                <a:cs typeface="Microsoft Yahei"/>
              </a:rPr>
              <a:t>明显肿胀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脓毒症的预防</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提高免疫力</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均衡饮食</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保证摄入足够的营养物质，包括维生素、矿物质和蛋白质，以维持免疫系统的正常功能。</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充足睡眠</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保证充足的睡眠时间，有助于恢复体力和免疫力。</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适量运动</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定期进行适度的体育锻炼，增强体质和提高免疫力。</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避免疲劳</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合理安排工作和休息时间，避免过度疲劳和压力。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经常用肥皂和流动水洗手，特别是在接触公共场所物品后。</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勤洗手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每天刷牙两次，使用牙线清洁牙缝，定期洗牙。</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保持口腔卫生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定期洗澡，保持皮肤清洁干燥，避免皮肤感染。</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保持皮肤清洁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勤换洗内衣裤和袜子，清洗衣物时加入适量洗衣消毒液。</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注意衣物卫生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注意个人卫生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避免接触病人</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尽量避免与患有感染性疾病的人接触，特别是流感、肺炎等高发季节。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注意环境卫生</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保持室内空气流通，定期清洁和消毒家居物品表面。</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避免接触动物</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尽量减少与动物接触，特别是流浪动物和病原体携带者。</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注意医疗操作安全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在进行医疗操作时，遵守医院规定，避免交叉感染。</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避免接触感染源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关注身体状况，一旦出现发热、寒战、呼吸急促等疑似脓毒症症状，及时就医。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及时发现症状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67" r="3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遵循医嘱治疗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000" r="18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关注慢性疾病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292" r="23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一旦确诊为脓毒症，应遵循医生的建议和治疗方案，按时服药和复查。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患有慢性疾病的人群应积极治疗和控制病情，降低脓毒症发生的风险。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及时就医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脓毒症的治疗</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https://d.book118.com/135012311220011042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2024-09-03T22:08:36.662</cp:lastPrinted>
  <dcterms:created xsi:type="dcterms:W3CDTF">2024-09-03T14:08:36Z</dcterms:created>
  <dcterms:modified xsi:type="dcterms:W3CDTF">2024-09-03T14:08:38Z</dcterms:modified>
</cp:coreProperties>
</file>