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681FDF-1CFB-4FEE-AAAC-F746FA4C2C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741D9F-1883-4F7B-870E-10AB92BC02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80258A-8B42-4728-904F-D98AC9080B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302C941-2632-4159-9AF7-63D57CA1A3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7362329-FC29-4D61-B1A5-3D847CBD50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84A53B4-C207-490E-9615-3F11589B1A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82372D0-7BCA-4AC9-BF70-48608C9AC6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A96D862-1939-4769-A892-29AB8E7B0F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C792FF3-D747-432A-A6F1-5C2C77073F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09010F-D45E-4144-93C5-025845112F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9C9B53-4D81-4843-93F0-5C25FEAB70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35032023004011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oval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公司年度客户关系发展总结报告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937259" y="4058769"/>
            <a:ext cx="2317493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95215" y="4540734"/>
            <a:ext cx="3001580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客户关系现状分析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客户关系发展策略及实施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重点客户合作情况分析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客户关系发展团队建设与培训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未来客户关系发展规划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noFill/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回顾过去一年的客户关系发展情况，总结经验教训，为未来的客户关系管理提供指导。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分析客户需求变化和市场趋势，为公司战略制定和产品创新提供依据。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促进公司内部各部门之间的沟通与合作，提升客户满意度和忠诚度。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821867" y="3896294"/>
            <a:ext cx="2573020" cy="2567940"/>
          </a:xfrm>
          <a:custGeom>
            <a:rect l="l" t="t" r="r" b="b"/>
            <a:pathLst>
              <a:path w="110" h="110">
                <a:moveTo>
                  <a:pt x="56" y="0"/>
                </a:moveTo>
                <a:cubicBezTo>
                  <a:pt x="71" y="0"/>
                  <a:pt x="85" y="6"/>
                  <a:pt x="95" y="16"/>
                </a:cubicBezTo>
                <a:cubicBezTo>
                  <a:pt x="105" y="26"/>
                  <a:pt x="111" y="40"/>
                  <a:pt x="111" y="55"/>
                </a:cubicBezTo>
                <a:cubicBezTo>
                  <a:pt x="111" y="71"/>
                  <a:pt x="105" y="84"/>
                  <a:pt x="95" y="94"/>
                </a:cubicBezTo>
                <a:cubicBezTo>
                  <a:pt x="85" y="104"/>
                  <a:pt x="71" y="111"/>
                  <a:pt x="56" y="111"/>
                </a:cubicBezTo>
                <a:cubicBezTo>
                  <a:pt x="40" y="111"/>
                  <a:pt x="27" y="104"/>
                  <a:pt x="16" y="94"/>
                </a:cubicBezTo>
                <a:cubicBezTo>
                  <a:pt x="6" y="84"/>
                  <a:pt x="0" y="71"/>
                  <a:pt x="0" y="55"/>
                </a:cubicBezTo>
                <a:cubicBezTo>
                  <a:pt x="0" y="40"/>
                  <a:pt x="6" y="26"/>
                  <a:pt x="16" y="16"/>
                </a:cubicBezTo>
                <a:cubicBezTo>
                  <a:pt x="27" y="6"/>
                  <a:pt x="40" y="0"/>
                  <a:pt x="56" y="0"/>
                </a:cubicBezTo>
                <a:close/>
                <a:moveTo>
                  <a:pt x="51" y="100"/>
                </a:moveTo>
                <a:cubicBezTo>
                  <a:pt x="51" y="87"/>
                  <a:pt x="51" y="87"/>
                  <a:pt x="51" y="87"/>
                </a:cubicBezTo>
                <a:cubicBezTo>
                  <a:pt x="47" y="87"/>
                  <a:pt x="42" y="86"/>
                  <a:pt x="38" y="85"/>
                </a:cubicBezTo>
                <a:cubicBezTo>
                  <a:pt x="39" y="87"/>
                  <a:pt x="40" y="88"/>
                  <a:pt x="40" y="89"/>
                </a:cubicBezTo>
                <a:cubicBezTo>
                  <a:pt x="43" y="94"/>
                  <a:pt x="47" y="98"/>
                  <a:pt x="51" y="100"/>
                </a:cubicBezTo>
                <a:close/>
                <a:moveTo>
                  <a:pt x="51" y="77"/>
                </a:moveTo>
                <a:cubicBezTo>
                  <a:pt x="51" y="60"/>
                  <a:pt x="51" y="60"/>
                  <a:pt x="51" y="60"/>
                </a:cubicBezTo>
                <a:cubicBezTo>
                  <a:pt x="33" y="60"/>
                  <a:pt x="33" y="60"/>
                  <a:pt x="33" y="60"/>
                </a:cubicBezTo>
                <a:cubicBezTo>
                  <a:pt x="33" y="65"/>
                  <a:pt x="34" y="70"/>
                  <a:pt x="35" y="75"/>
                </a:cubicBezTo>
                <a:cubicBezTo>
                  <a:pt x="40" y="76"/>
                  <a:pt x="45" y="77"/>
                  <a:pt x="51" y="77"/>
                </a:cubicBezTo>
                <a:close/>
                <a:moveTo>
                  <a:pt x="51" y="50"/>
                </a:moveTo>
                <a:cubicBezTo>
                  <a:pt x="51" y="33"/>
                  <a:pt x="51" y="33"/>
                  <a:pt x="51" y="33"/>
                </a:cubicBezTo>
                <a:cubicBezTo>
                  <a:pt x="45" y="34"/>
                  <a:pt x="40" y="34"/>
                  <a:pt x="35" y="36"/>
                </a:cubicBezTo>
                <a:cubicBezTo>
                  <a:pt x="34" y="40"/>
                  <a:pt x="33" y="45"/>
                  <a:pt x="33" y="50"/>
                </a:cubicBezTo>
                <a:cubicBezTo>
                  <a:pt x="51" y="50"/>
                  <a:pt x="51" y="50"/>
                  <a:pt x="51" y="50"/>
                </a:cubicBezTo>
                <a:close/>
                <a:moveTo>
                  <a:pt x="51" y="24"/>
                </a:moveTo>
                <a:cubicBezTo>
                  <a:pt x="51" y="10"/>
                  <a:pt x="51" y="10"/>
                  <a:pt x="51" y="10"/>
                </a:cubicBezTo>
                <a:cubicBezTo>
                  <a:pt x="47" y="12"/>
                  <a:pt x="43" y="16"/>
                  <a:pt x="40" y="22"/>
                </a:cubicBezTo>
                <a:cubicBezTo>
                  <a:pt x="40" y="23"/>
                  <a:pt x="39" y="24"/>
                  <a:pt x="38" y="25"/>
                </a:cubicBezTo>
                <a:cubicBezTo>
                  <a:pt x="42" y="24"/>
                  <a:pt x="47" y="24"/>
                  <a:pt x="51" y="24"/>
                </a:cubicBezTo>
                <a:close/>
                <a:moveTo>
                  <a:pt x="61" y="10"/>
                </a:moveTo>
                <a:cubicBezTo>
                  <a:pt x="61" y="24"/>
                  <a:pt x="61" y="24"/>
                  <a:pt x="61" y="24"/>
                </a:cubicBezTo>
                <a:cubicBezTo>
                  <a:pt x="65" y="24"/>
                  <a:pt x="69" y="24"/>
                  <a:pt x="73" y="25"/>
                </a:cubicBezTo>
                <a:cubicBezTo>
                  <a:pt x="72" y="24"/>
                  <a:pt x="72" y="23"/>
                  <a:pt x="71" y="22"/>
                </a:cubicBezTo>
                <a:cubicBezTo>
                  <a:pt x="68" y="16"/>
                  <a:pt x="65" y="12"/>
                  <a:pt x="61" y="10"/>
                </a:cubicBezTo>
                <a:close/>
                <a:moveTo>
                  <a:pt x="61" y="33"/>
                </a:moveTo>
                <a:cubicBezTo>
                  <a:pt x="61" y="50"/>
                  <a:pt x="61" y="50"/>
                  <a:pt x="61" y="50"/>
                </a:cubicBezTo>
                <a:cubicBezTo>
                  <a:pt x="79" y="50"/>
                  <a:pt x="79" y="50"/>
                  <a:pt x="79" y="50"/>
                </a:cubicBezTo>
                <a:cubicBezTo>
                  <a:pt x="78" y="45"/>
                  <a:pt x="78" y="40"/>
                  <a:pt x="77" y="36"/>
                </a:cubicBezTo>
                <a:cubicBezTo>
                  <a:pt x="72" y="34"/>
                  <a:pt x="66" y="34"/>
                  <a:pt x="61" y="33"/>
                </a:cubicBezTo>
                <a:close/>
                <a:moveTo>
                  <a:pt x="61" y="60"/>
                </a:moveTo>
                <a:cubicBezTo>
                  <a:pt x="61" y="77"/>
                  <a:pt x="61" y="77"/>
                  <a:pt x="61" y="77"/>
                </a:cubicBezTo>
                <a:cubicBezTo>
                  <a:pt x="66" y="77"/>
                  <a:pt x="72" y="76"/>
                  <a:pt x="77" y="75"/>
                </a:cubicBezTo>
                <a:cubicBezTo>
                  <a:pt x="78" y="70"/>
                  <a:pt x="78" y="65"/>
                  <a:pt x="79" y="60"/>
                </a:cubicBezTo>
                <a:cubicBezTo>
                  <a:pt x="61" y="60"/>
                  <a:pt x="61" y="60"/>
                  <a:pt x="61" y="60"/>
                </a:cubicBezTo>
                <a:close/>
                <a:moveTo>
                  <a:pt x="61" y="87"/>
                </a:moveTo>
                <a:cubicBezTo>
                  <a:pt x="61" y="100"/>
                  <a:pt x="61" y="100"/>
                  <a:pt x="61" y="100"/>
                </a:cubicBezTo>
                <a:cubicBezTo>
                  <a:pt x="65" y="98"/>
                  <a:pt x="68" y="94"/>
                  <a:pt x="71" y="89"/>
                </a:cubicBezTo>
                <a:cubicBezTo>
                  <a:pt x="72" y="88"/>
                  <a:pt x="72" y="87"/>
                  <a:pt x="73" y="85"/>
                </a:cubicBezTo>
                <a:cubicBezTo>
                  <a:pt x="69" y="86"/>
                  <a:pt x="65" y="87"/>
                  <a:pt x="61" y="87"/>
                </a:cubicBezTo>
                <a:close/>
                <a:moveTo>
                  <a:pt x="11" y="50"/>
                </a:moveTo>
                <a:cubicBezTo>
                  <a:pt x="23" y="50"/>
                  <a:pt x="23" y="50"/>
                  <a:pt x="23" y="50"/>
                </a:cubicBezTo>
                <a:cubicBezTo>
                  <a:pt x="23" y="47"/>
                  <a:pt x="24" y="43"/>
                  <a:pt x="24" y="39"/>
                </a:cubicBezTo>
                <a:cubicBezTo>
                  <a:pt x="24" y="40"/>
                  <a:pt x="23" y="40"/>
                  <a:pt x="22" y="40"/>
                </a:cubicBezTo>
                <a:cubicBezTo>
                  <a:pt x="17" y="43"/>
                  <a:pt x="13" y="47"/>
                  <a:pt x="11" y="50"/>
                </a:cubicBezTo>
                <a:close/>
                <a:moveTo>
                  <a:pt x="88" y="50"/>
                </a:moveTo>
                <a:cubicBezTo>
                  <a:pt x="100" y="50"/>
                  <a:pt x="100" y="50"/>
                  <a:pt x="100" y="50"/>
                </a:cubicBezTo>
                <a:cubicBezTo>
                  <a:pt x="99" y="47"/>
                  <a:pt x="95" y="43"/>
                  <a:pt x="89" y="40"/>
                </a:cubicBezTo>
                <a:cubicBezTo>
                  <a:pt x="89" y="40"/>
                  <a:pt x="88" y="40"/>
                  <a:pt x="87" y="39"/>
                </a:cubicBezTo>
                <a:cubicBezTo>
                  <a:pt x="88" y="43"/>
                  <a:pt x="88" y="47"/>
                  <a:pt x="88" y="50"/>
                </a:cubicBezTo>
                <a:close/>
                <a:moveTo>
                  <a:pt x="100" y="60"/>
                </a:moveTo>
                <a:cubicBezTo>
                  <a:pt x="88" y="60"/>
                  <a:pt x="88" y="60"/>
                  <a:pt x="88" y="60"/>
                </a:cubicBezTo>
                <a:cubicBezTo>
                  <a:pt x="88" y="64"/>
                  <a:pt x="88" y="67"/>
                  <a:pt x="87" y="71"/>
                </a:cubicBezTo>
                <a:cubicBezTo>
                  <a:pt x="88" y="71"/>
                  <a:pt x="89" y="70"/>
                  <a:pt x="89" y="70"/>
                </a:cubicBezTo>
                <a:cubicBezTo>
                  <a:pt x="95" y="67"/>
                  <a:pt x="99" y="64"/>
                  <a:pt x="100" y="60"/>
                </a:cubicBezTo>
                <a:close/>
                <a:moveTo>
                  <a:pt x="23" y="60"/>
                </a:moveTo>
                <a:cubicBezTo>
                  <a:pt x="11" y="60"/>
                  <a:pt x="11" y="60"/>
                  <a:pt x="11" y="60"/>
                </a:cubicBezTo>
                <a:cubicBezTo>
                  <a:pt x="13" y="64"/>
                  <a:pt x="17" y="67"/>
                  <a:pt x="22" y="70"/>
                </a:cubicBezTo>
                <a:cubicBezTo>
                  <a:pt x="23" y="70"/>
                  <a:pt x="24" y="71"/>
                  <a:pt x="24" y="71"/>
                </a:cubicBezTo>
                <a:cubicBezTo>
                  <a:pt x="24" y="67"/>
                  <a:pt x="23" y="64"/>
                  <a:pt x="23" y="60"/>
                </a:cubicBezTo>
                <a:close/>
                <a:moveTo>
                  <a:pt x="96" y="77"/>
                </a:moveTo>
                <a:cubicBezTo>
                  <a:pt x="95" y="78"/>
                  <a:pt x="95" y="78"/>
                  <a:pt x="94" y="78"/>
                </a:cubicBezTo>
                <a:cubicBezTo>
                  <a:pt x="91" y="80"/>
                  <a:pt x="88" y="81"/>
                  <a:pt x="84" y="82"/>
                </a:cubicBezTo>
                <a:cubicBezTo>
                  <a:pt x="83" y="86"/>
                  <a:pt x="81" y="90"/>
                  <a:pt x="80" y="93"/>
                </a:cubicBezTo>
                <a:cubicBezTo>
                  <a:pt x="79" y="94"/>
                  <a:pt x="79" y="94"/>
                  <a:pt x="79" y="95"/>
                </a:cubicBezTo>
                <a:cubicBezTo>
                  <a:pt x="82" y="93"/>
                  <a:pt x="85" y="90"/>
                  <a:pt x="88" y="88"/>
                </a:cubicBezTo>
                <a:cubicBezTo>
                  <a:pt x="91" y="85"/>
                  <a:pt x="94" y="81"/>
                  <a:pt x="96" y="77"/>
                </a:cubicBezTo>
                <a:close/>
                <a:moveTo>
                  <a:pt x="27" y="82"/>
                </a:moveTo>
                <a:cubicBezTo>
                  <a:pt x="24" y="81"/>
                  <a:pt x="20" y="80"/>
                  <a:pt x="18" y="78"/>
                </a:cubicBezTo>
                <a:cubicBezTo>
                  <a:pt x="17" y="78"/>
                  <a:pt x="16" y="78"/>
                  <a:pt x="15" y="77"/>
                </a:cubicBezTo>
                <a:cubicBezTo>
                  <a:pt x="18" y="81"/>
                  <a:pt x="20" y="85"/>
                  <a:pt x="23" y="88"/>
                </a:cubicBezTo>
                <a:cubicBezTo>
                  <a:pt x="26" y="90"/>
                  <a:pt x="29" y="93"/>
                  <a:pt x="33" y="95"/>
                </a:cubicBezTo>
                <a:cubicBezTo>
                  <a:pt x="32" y="94"/>
                  <a:pt x="32" y="94"/>
                  <a:pt x="32" y="93"/>
                </a:cubicBezTo>
                <a:cubicBezTo>
                  <a:pt x="30" y="90"/>
                  <a:pt x="28" y="86"/>
                  <a:pt x="27" y="82"/>
                </a:cubicBezTo>
                <a:close/>
                <a:moveTo>
                  <a:pt x="15" y="33"/>
                </a:moveTo>
                <a:cubicBezTo>
                  <a:pt x="16" y="33"/>
                  <a:pt x="17" y="32"/>
                  <a:pt x="18" y="32"/>
                </a:cubicBezTo>
                <a:cubicBezTo>
                  <a:pt x="20" y="30"/>
                  <a:pt x="24" y="29"/>
                  <a:pt x="27" y="28"/>
                </a:cubicBezTo>
                <a:cubicBezTo>
                  <a:pt x="28" y="24"/>
                  <a:pt x="30" y="20"/>
                  <a:pt x="32" y="17"/>
                </a:cubicBezTo>
                <a:cubicBezTo>
                  <a:pt x="32" y="17"/>
                  <a:pt x="32" y="16"/>
                  <a:pt x="33" y="16"/>
                </a:cubicBezTo>
                <a:cubicBezTo>
                  <a:pt x="29" y="18"/>
                  <a:pt x="26" y="20"/>
                  <a:pt x="23" y="23"/>
                </a:cubicBezTo>
                <a:cubicBezTo>
                  <a:pt x="20" y="26"/>
                  <a:pt x="18" y="29"/>
                  <a:pt x="15" y="33"/>
                </a:cubicBezTo>
                <a:close/>
                <a:moveTo>
                  <a:pt x="84" y="28"/>
                </a:moveTo>
                <a:cubicBezTo>
                  <a:pt x="88" y="29"/>
                  <a:pt x="91" y="30"/>
                  <a:pt x="94" y="32"/>
                </a:cubicBezTo>
                <a:cubicBezTo>
                  <a:pt x="95" y="32"/>
                  <a:pt x="95" y="33"/>
                  <a:pt x="96" y="33"/>
                </a:cubicBezTo>
                <a:cubicBezTo>
                  <a:pt x="94" y="29"/>
                  <a:pt x="91" y="26"/>
                  <a:pt x="88" y="23"/>
                </a:cubicBezTo>
                <a:cubicBezTo>
                  <a:pt x="85" y="20"/>
                  <a:pt x="82" y="18"/>
                  <a:pt x="79" y="16"/>
                </a:cubicBezTo>
                <a:cubicBezTo>
                  <a:pt x="79" y="16"/>
                  <a:pt x="79" y="17"/>
                  <a:pt x="80" y="17"/>
                </a:cubicBezTo>
                <a:cubicBezTo>
                  <a:pt x="81" y="20"/>
                  <a:pt x="83" y="24"/>
                  <a:pt x="84" y="28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H="1">
            <a:off x="4362496" y="5185660"/>
            <a:ext cx="908728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>
            <a:off x="6118543" y="5185660"/>
            <a:ext cx="1756048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 flipV="1">
            <a:off x="6101402" y="3472461"/>
            <a:ext cx="0" cy="654844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H="1" flipV="1">
            <a:off x="4912508" y="3912538"/>
            <a:ext cx="494998" cy="363089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7" name="Connector 7"/>
          <p:cNvCxnSpPr/>
          <p:nvPr/>
        </p:nvCxnSpPr>
        <p:spPr>
          <a:xfrm flipV="1">
            <a:off x="6740069" y="3998248"/>
            <a:ext cx="501771" cy="242369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3160139" y="4638125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820875" y="2921071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594450" y="2268841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192587" y="2921071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339" y="4638125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378325" y="4638125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客户关系管理团队建设与培训情况。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1766" y="2377910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客户满意度调查结果分析。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07262" y="1101076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客户关系管理体系建设及实施情况。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445647" y="2446258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重点客户维护与发展情况。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210378" y="4554638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未来客户关系发展规划与目标。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报告范围</a:t>
              </a:r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5654863" y="2517610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272801" y="3169840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3901089" y="3169840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3240353" y="4886894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8077553" y="4886894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noFill/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客户关系现状分析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5462" r="546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5462" r="546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客户结构分析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客户类型分布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根据公司业务特点，将客户划分为不同类型，如大型企业、中小型企业、个人客户等，并分析各类客户的数量、占比及变化趋势。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客户行业分布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统计客户所属行业，分析行业分布特点，了解公司客户群体在不同行业的渗透情况。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客户地域分布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分析客户的地域分布特征，了解公司在不同地区的业务覆盖情况。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说明本次满意度调查采用的方法（如问卷调查、电话访谈等）及样本选择依据，确保调查结果具有代表性和可信度。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调查方法与样本选择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详细分析客户满意度调查结果，包括整体满意度、各项服务指标的满意度等，了解客户需求和期望。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调查结果分析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将本年度客户满意度调查结果与往年进行对比，分析客户满意度的变化趋势及原因。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与往年对比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客户满意度调查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分析在服务过程中出现的问题，如响应不及时、解决方案不合理等，提出改进措施。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服务质量不足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沟通不畅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缺乏个性化服务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总结与客户沟通中存在的障碍和问题，如信息传递不准确、沟通渠道不畅通等，提出优化建议。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针对客户需求多样化的特点，分析公司在提供个性化服务方面的不足，提出改进方案。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客户关系存在的问题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noFill/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客户关系发展策略及实施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通过签订长期合同、提供个性化服务等方式，与重要客户建立长期稳定的合作关系，确保公司业务持续稳定发展。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建立长期合作关系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深入了解客户需求，提供高品质的产品和服务，积极解决客户问题，提升客户满意度和忠诚度。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提升客户满意度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24" r="1252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通过市场调研和分析，了解行业动态和竞争对手情况，制定有针对性的营销策略，拓展新客户和市场。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拓展市场份额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客户关系发展策略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客户满意度提升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通过定期的客户满意度调查，收集客户反馈和建议，及时改进产品和服务质量，客户满意度得到显著提升。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长期合作关系建立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成功与多家重要客户签订长期合同，确保了公司业务的稳定性，并为后续业务拓展奠定了基础。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市场份额拓展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积极参加行业展会、研讨会等活动，加强与同行的交流和合作，成功拓展了新客户和市场。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5381" r="15381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2500" r="12500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2500" r="1250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策略实施情况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市场份额扩大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市场拓展策略的实施使公司成功拓展了新客户和市场，提高了公司的品牌知名度和竞争力。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业务稳定性增强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长期合作关系的建立确保了公司业务的稳定性，减少了客户流失的风险。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客户满意度提高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通过提升产品和服务质量，积极解决客户问题，客户满意度得到显著提高，增强了客户对公司的信任和认可。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实施效果评估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https://d.book118.com/135032023004011103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2024-09-12T04:27:15.405</cp:lastPrinted>
  <dcterms:created xsi:type="dcterms:W3CDTF">2024-09-11T20:27:15Z</dcterms:created>
  <dcterms:modified xsi:type="dcterms:W3CDTF">2024-09-11T20:27:17Z</dcterms:modified>
</cp:coreProperties>
</file>