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953EA-6260-4F5A-90A2-2436F4C18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03394-00D3-4D3D-9B33-B92B1C53A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E3F17-1CD4-4B75-8C79-1FF052D4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D495C-775B-40EB-B85B-D6261655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E027A5-7F02-42DE-BC38-D13D6FAF6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AC3E0-E9D3-4578-BDEA-5DCD63923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FB3CB-AEAB-4B4D-8F57-FA8ED2091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2879F-31FA-4BF4-A177-95B46F133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A23D1-9FA7-4933-A9DE-D15141DBA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31047-EB1E-4BDA-A798-7E332931E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2D101-FCD4-4D21-97B5-6539125BA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76" r:id="rId2"/>
    <p:sldLayoutId id="2147484977" r:id="rId3"/>
    <p:sldLayoutId id="2147484978" r:id="rId4"/>
    <p:sldLayoutId id="2147484979" r:id="rId5"/>
    <p:sldLayoutId id="2147484980" r:id="rId6"/>
    <p:sldLayoutId id="2147484981" r:id="rId7"/>
    <p:sldLayoutId id="2147484982" r:id="rId8"/>
    <p:sldLayoutId id="2147484983" r:id="rId9"/>
    <p:sldLayoutId id="2147484984" r:id="rId10"/>
    <p:sldLayoutId id="214748498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123112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克服恐惧症的心理咨询方法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了解恐惧症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恐惧症的定义和类型</a:t>
            </a:r>
            <a:endParaRPr lang="zh-CN" altLang="en-US"/>
          </a:p>
        </p:txBody>
      </p:sp>
      <p:sp>
        <p:nvSpPr>
          <p:cNvPr id="1048880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恐惧症是一种常见的心理疾病，表现为对特定事物或情境的过度恐惧和焦虑。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86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恐惧症的类型包括：社交恐惧症、广场恐惧症、特定恐惧症、广泛性焦虑症等。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92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恐惧症的症状包括：心跳加速、呼吸急促、出汗、颤抖、头晕、恶心等。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98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恐惧症的治疗方法包括：认知行为疗法、药物治疗、心理治疗等。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恐惧症的症状和影响</a:t>
            </a:r>
            <a:endParaRPr lang="zh-CN" altLang="en-US"/>
          </a:p>
        </p:txBody>
      </p:sp>
      <p:sp>
        <p:nvSpPr>
          <p:cNvPr id="1048938" name="弧形 57"/>
          <p:cNvSpPr/>
          <p:nvPr>
            <p:custDataLst>
              <p:tags r:id="rId2"/>
            </p:custDataLst>
          </p:nvPr>
        </p:nvSpPr>
        <p:spPr>
          <a:xfrm>
            <a:off x="2166567" y="1364400"/>
            <a:ext cx="4814314" cy="48143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椭圆 7"/>
          <p:cNvSpPr/>
          <p:nvPr>
            <p:custDataLst>
              <p:tags r:id="rId3"/>
            </p:custDataLst>
          </p:nvPr>
        </p:nvSpPr>
        <p:spPr>
          <a:xfrm>
            <a:off x="6293282" y="1746648"/>
            <a:ext cx="4048705" cy="404870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椭圆 9"/>
          <p:cNvSpPr/>
          <p:nvPr>
            <p:custDataLst>
              <p:tags r:id="rId4"/>
            </p:custDataLst>
          </p:nvPr>
        </p:nvSpPr>
        <p:spPr>
          <a:xfrm>
            <a:off x="6828949" y="1827258"/>
            <a:ext cx="546566" cy="54656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正文"/>
          <p:cNvSpPr txBox="1"/>
          <p:nvPr>
            <p:custDataLst>
              <p:tags r:id="rId5"/>
            </p:custDataLst>
          </p:nvPr>
        </p:nvSpPr>
        <p:spPr>
          <a:xfrm>
            <a:off x="6921260" y="2915493"/>
            <a:ext cx="2792504" cy="192083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恐惧症的影响：影响日常生活和工作，导致社交恐惧、焦虑、抑郁等心理问题，甚至影响身体健康，如失眠、头痛、心悸等。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46" name="椭圆 5"/>
          <p:cNvSpPr/>
          <p:nvPr>
            <p:custDataLst>
              <p:tags r:id="rId6"/>
            </p:custDataLst>
          </p:nvPr>
        </p:nvSpPr>
        <p:spPr>
          <a:xfrm>
            <a:off x="2535813" y="1746648"/>
            <a:ext cx="4048705" cy="404870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椭圆 4"/>
          <p:cNvSpPr/>
          <p:nvPr>
            <p:custDataLst>
              <p:tags r:id="rId7"/>
            </p:custDataLst>
          </p:nvPr>
        </p:nvSpPr>
        <p:spPr>
          <a:xfrm>
            <a:off x="3071480" y="1827258"/>
            <a:ext cx="546566" cy="54656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8"/>
            </p:custDataLst>
          </p:nvPr>
        </p:nvSpPr>
        <p:spPr>
          <a:xfrm>
            <a:off x="3163792" y="2915493"/>
            <a:ext cx="2792504" cy="192083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恐惧症的症状：对特定事物或情境的过度恐惧和焦虑，如对蛇、蜘蛛、高处、封闭空间等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弧形 11"/>
          <p:cNvSpPr/>
          <p:nvPr>
            <p:custDataLst>
              <p:tags r:id="rId9"/>
            </p:custDataLst>
          </p:nvPr>
        </p:nvSpPr>
        <p:spPr>
          <a:xfrm>
            <a:off x="5898033" y="1364400"/>
            <a:ext cx="4814314" cy="48143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恐惧症的成因分析</a:t>
            </a:r>
            <a:endParaRPr lang="zh-CN" altLang="en-US"/>
          </a:p>
        </p:txBody>
      </p:sp>
      <p:sp>
        <p:nvSpPr>
          <p:cNvPr id="1048988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0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2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遗传因素：家族中有恐惧症病史的人更容易患上恐惧症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6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8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0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心理因素：心理压力、焦虑、抑郁等心理问题可能导致恐惧症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4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6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8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社会因素：社会环境、人际关系、生活压力等社会因素也可能导致恐惧症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2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4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6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生理因素：大脑结构、神经递质、激素水平等生理因素也可能导致恐惧症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心理咨询方法</a:t>
            </a:r>
            <a:endParaRPr lang="zh-CN" altLang="en-US"/>
          </a:p>
        </p:txBody>
      </p:sp>
      <p:sp>
        <p:nvSpPr>
          <p:cNvPr id="10490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认知行为疗法</a:t>
            </a:r>
            <a:endParaRPr lang="zh-CN" altLang="en-US"/>
          </a:p>
        </p:txBody>
      </p:sp>
      <p:sp>
        <p:nvSpPr>
          <p:cNvPr id="1049082" name="剪去对角的矩形 3"/>
          <p:cNvSpPr/>
          <p:nvPr>
            <p:custDataLst>
              <p:tags r:id="rId2"/>
            </p:custDataLst>
          </p:nvPr>
        </p:nvSpPr>
        <p:spPr>
          <a:xfrm>
            <a:off x="1529126" y="1958419"/>
            <a:ext cx="650287" cy="632024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84" name="文本框 18"/>
          <p:cNvSpPr txBox="1"/>
          <p:nvPr>
            <p:custDataLst>
              <p:tags r:id="rId3"/>
            </p:custDataLst>
          </p:nvPr>
        </p:nvSpPr>
        <p:spPr>
          <a:xfrm>
            <a:off x="1528556" y="1974936"/>
            <a:ext cx="652244" cy="5994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086" name="矩形 14"/>
          <p:cNvSpPr/>
          <p:nvPr>
            <p:custDataLst>
              <p:tags r:id="rId4"/>
            </p:custDataLst>
          </p:nvPr>
        </p:nvSpPr>
        <p:spPr>
          <a:xfrm>
            <a:off x="2258145" y="1653142"/>
            <a:ext cx="3980352" cy="1243172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88" name="文本框 15"/>
          <p:cNvSpPr txBox="1"/>
          <p:nvPr>
            <p:custDataLst>
              <p:tags r:id="rId5"/>
            </p:custDataLst>
          </p:nvPr>
        </p:nvSpPr>
        <p:spPr>
          <a:xfrm>
            <a:off x="2376041" y="1686176"/>
            <a:ext cx="3725344" cy="118413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认知行为疗法是一种心理治疗方法，通过改变患者的认知和行为来改善其心理状态。</a:t>
            </a:r>
            <a:endParaRPr lang="zh-CN" altLang="en-US" sz="19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剪去对角的矩形 44"/>
          <p:cNvSpPr/>
          <p:nvPr>
            <p:custDataLst>
              <p:tags r:id="rId6"/>
            </p:custDataLst>
          </p:nvPr>
        </p:nvSpPr>
        <p:spPr>
          <a:xfrm>
            <a:off x="6645361" y="3449491"/>
            <a:ext cx="650287" cy="631372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92" name="文本框 47"/>
          <p:cNvSpPr txBox="1"/>
          <p:nvPr>
            <p:custDataLst>
              <p:tags r:id="rId7"/>
            </p:custDataLst>
          </p:nvPr>
        </p:nvSpPr>
        <p:spPr>
          <a:xfrm>
            <a:off x="6644221" y="3466008"/>
            <a:ext cx="652244" cy="5994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094" name="矩形 45"/>
          <p:cNvSpPr/>
          <p:nvPr>
            <p:custDataLst>
              <p:tags r:id="rId8"/>
            </p:custDataLst>
          </p:nvPr>
        </p:nvSpPr>
        <p:spPr>
          <a:xfrm>
            <a:off x="7373810" y="3144784"/>
            <a:ext cx="3980352" cy="1241436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96" name="文本框 46"/>
          <p:cNvSpPr txBox="1"/>
          <p:nvPr>
            <p:custDataLst>
              <p:tags r:id="rId9"/>
            </p:custDataLst>
          </p:nvPr>
        </p:nvSpPr>
        <p:spPr>
          <a:xfrm>
            <a:off x="7482594" y="3176678"/>
            <a:ext cx="3725344" cy="118413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暴露疗法可以帮助患者逐渐面对自己的恐惧和焦虑，从而逐渐减少恐惧和焦虑。</a:t>
            </a:r>
            <a:endParaRPr lang="zh-CN" altLang="en-US" sz="19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剪去对角的矩形 48"/>
          <p:cNvSpPr/>
          <p:nvPr>
            <p:custDataLst>
              <p:tags r:id="rId10"/>
            </p:custDataLst>
          </p:nvPr>
        </p:nvSpPr>
        <p:spPr>
          <a:xfrm>
            <a:off x="1525139" y="4967902"/>
            <a:ext cx="650287" cy="632024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00" name="文本框 51"/>
          <p:cNvSpPr txBox="1"/>
          <p:nvPr>
            <p:custDataLst>
              <p:tags r:id="rId11"/>
            </p:custDataLst>
          </p:nvPr>
        </p:nvSpPr>
        <p:spPr>
          <a:xfrm>
            <a:off x="1524000" y="4984418"/>
            <a:ext cx="652244" cy="5994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102" name="矩形 49"/>
          <p:cNvSpPr/>
          <p:nvPr>
            <p:custDataLst>
              <p:tags r:id="rId12"/>
            </p:custDataLst>
          </p:nvPr>
        </p:nvSpPr>
        <p:spPr>
          <a:xfrm>
            <a:off x="2253589" y="4662625"/>
            <a:ext cx="3980352" cy="1243172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04" name="文本框 50"/>
          <p:cNvSpPr txBox="1"/>
          <p:nvPr>
            <p:custDataLst>
              <p:tags r:id="rId13"/>
            </p:custDataLst>
          </p:nvPr>
        </p:nvSpPr>
        <p:spPr>
          <a:xfrm>
            <a:off x="2362942" y="4695089"/>
            <a:ext cx="3725344" cy="118413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认知行为疗法包括认知重建、暴露疗法和行为疗法等方法。</a:t>
            </a:r>
            <a:endParaRPr lang="zh-CN" altLang="en-US" sz="19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剪去对角的矩形 52"/>
          <p:cNvSpPr/>
          <p:nvPr>
            <p:custDataLst>
              <p:tags r:id="rId14"/>
            </p:custDataLst>
          </p:nvPr>
        </p:nvSpPr>
        <p:spPr>
          <a:xfrm>
            <a:off x="1525139" y="3467717"/>
            <a:ext cx="650287" cy="631372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08" name="文本框 55"/>
          <p:cNvSpPr txBox="1"/>
          <p:nvPr>
            <p:custDataLst>
              <p:tags r:id="rId15"/>
            </p:custDataLst>
          </p:nvPr>
        </p:nvSpPr>
        <p:spPr>
          <a:xfrm>
            <a:off x="1524000" y="3484233"/>
            <a:ext cx="652244" cy="5994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110" name="矩形 53"/>
          <p:cNvSpPr/>
          <p:nvPr>
            <p:custDataLst>
              <p:tags r:id="rId16"/>
            </p:custDataLst>
          </p:nvPr>
        </p:nvSpPr>
        <p:spPr>
          <a:xfrm>
            <a:off x="2253589" y="3163009"/>
            <a:ext cx="3980352" cy="1241436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12" name="文本框 54"/>
          <p:cNvSpPr txBox="1"/>
          <p:nvPr>
            <p:custDataLst>
              <p:tags r:id="rId17"/>
            </p:custDataLst>
          </p:nvPr>
        </p:nvSpPr>
        <p:spPr>
          <a:xfrm>
            <a:off x="2362942" y="3194334"/>
            <a:ext cx="3725344" cy="1184138"/>
          </a:xfrm>
          <a:prstGeom prst="rect">
            <a:avLst/>
          </a:prstGeom>
          <a:noFill/>
        </p:spPr>
        <p:txBody>
          <a:bodyPr wrap="square" rtlCol="0" anchor="ctr" anchorCtr="0">
            <a:normAutofit fontScale="8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认知行为疗法的主要目标是帮助患者识别和改变消极的思维模式，从而减少恐惧和焦虑。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剪去对角的矩形 56"/>
          <p:cNvSpPr/>
          <p:nvPr>
            <p:custDataLst>
              <p:tags r:id="rId18"/>
            </p:custDataLst>
          </p:nvPr>
        </p:nvSpPr>
        <p:spPr>
          <a:xfrm>
            <a:off x="6645361" y="1942471"/>
            <a:ext cx="650287" cy="631372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16" name="文本框 59"/>
          <p:cNvSpPr txBox="1"/>
          <p:nvPr>
            <p:custDataLst>
              <p:tags r:id="rId19"/>
            </p:custDataLst>
          </p:nvPr>
        </p:nvSpPr>
        <p:spPr>
          <a:xfrm>
            <a:off x="6644221" y="1957849"/>
            <a:ext cx="652244" cy="5994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118" name="矩形 57"/>
          <p:cNvSpPr/>
          <p:nvPr>
            <p:custDataLst>
              <p:tags r:id="rId20"/>
            </p:custDataLst>
          </p:nvPr>
        </p:nvSpPr>
        <p:spPr>
          <a:xfrm>
            <a:off x="7373810" y="1636625"/>
            <a:ext cx="3980352" cy="1241436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20" name="文本框 58"/>
          <p:cNvSpPr txBox="1"/>
          <p:nvPr>
            <p:custDataLst>
              <p:tags r:id="rId21"/>
            </p:custDataLst>
          </p:nvPr>
        </p:nvSpPr>
        <p:spPr>
          <a:xfrm>
            <a:off x="7482594" y="1668520"/>
            <a:ext cx="3725344" cy="118413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认知重建可以帮助患者重新认识自己的恐惧和焦虑，并找到积极的应对方式。</a:t>
            </a:r>
            <a:endParaRPr lang="zh-CN" altLang="en-US" sz="19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9"/>
          <p:cNvSpPr/>
          <p:nvPr>
            <p:custDataLst>
              <p:tags r:id="rId22"/>
            </p:custDataLst>
          </p:nvPr>
        </p:nvSpPr>
        <p:spPr>
          <a:xfrm>
            <a:off x="7373810" y="4644969"/>
            <a:ext cx="3980352" cy="1241436"/>
          </a:xfrm>
          <a:prstGeom prst="rect">
            <a:avLst/>
          </a:prstGeom>
          <a:noFill/>
          <a:ln w="63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24" name="文本框 10"/>
          <p:cNvSpPr txBox="1"/>
          <p:nvPr>
            <p:custDataLst>
              <p:tags r:id="rId23"/>
            </p:custDataLst>
          </p:nvPr>
        </p:nvSpPr>
        <p:spPr>
          <a:xfrm>
            <a:off x="7482594" y="4676863"/>
            <a:ext cx="3725344" cy="118413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行为疗法可以帮助患者建立积极的行为模式，从而减少恐惧和焦虑。</a:t>
            </a:r>
            <a:endParaRPr lang="zh-CN" altLang="en-US" sz="19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剪去对角的矩形 8"/>
          <p:cNvSpPr/>
          <p:nvPr>
            <p:custDataLst>
              <p:tags r:id="rId24"/>
            </p:custDataLst>
          </p:nvPr>
        </p:nvSpPr>
        <p:spPr>
          <a:xfrm>
            <a:off x="6645361" y="4950246"/>
            <a:ext cx="650287" cy="631372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28" name="文本框 11"/>
          <p:cNvSpPr txBox="1"/>
          <p:nvPr>
            <p:custDataLst>
              <p:tags r:id="rId25"/>
            </p:custDataLst>
          </p:nvPr>
        </p:nvSpPr>
        <p:spPr>
          <a:xfrm>
            <a:off x="6644221" y="4966762"/>
            <a:ext cx="652244" cy="5994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06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暴露疗法</a:t>
            </a:r>
            <a:endParaRPr lang="zh-CN" altLang="en-US"/>
          </a:p>
        </p:txBody>
      </p:sp>
      <p:sp>
        <p:nvSpPr>
          <p:cNvPr id="1049164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效果：经过一段时间的治疗，患者可以逐渐克服恐惧，恢复正常生活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4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注意事项：在专业心理咨询师的指导下进行，确保患者安全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实施步骤：从低到高，逐步增加恐惧情境的强度和持续时间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6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原理：通过逐步暴露于恐惧情境中，帮助患者逐渐适应并克服恐惧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心理动力疗法</a:t>
            </a:r>
            <a:endParaRPr lang="zh-CN" altLang="en-US"/>
          </a:p>
        </p:txBody>
      </p:sp>
      <p:sp>
        <p:nvSpPr>
          <p:cNvPr id="1049226" name="弧形 58"/>
          <p:cNvSpPr/>
          <p:nvPr>
            <p:custDataLst>
              <p:tags r:id="rId2"/>
            </p:custDataLst>
          </p:nvPr>
        </p:nvSpPr>
        <p:spPr>
          <a:xfrm>
            <a:off x="8825844" y="2507022"/>
            <a:ext cx="2528541" cy="252854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30"/>
          <p:cNvSpPr/>
          <p:nvPr>
            <p:custDataLst>
              <p:tags r:id="rId3"/>
            </p:custDataLst>
          </p:nvPr>
        </p:nvSpPr>
        <p:spPr>
          <a:xfrm>
            <a:off x="9027289" y="2707784"/>
            <a:ext cx="2126433" cy="212643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31"/>
          <p:cNvSpPr/>
          <p:nvPr>
            <p:custDataLst>
              <p:tags r:id="rId4"/>
            </p:custDataLst>
          </p:nvPr>
        </p:nvSpPr>
        <p:spPr>
          <a:xfrm>
            <a:off x="9307945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5"/>
            </p:custDataLst>
          </p:nvPr>
        </p:nvSpPr>
        <p:spPr>
          <a:xfrm>
            <a:off x="9357111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心理动力疗法通常需要较长时间的治疗，以帮助患者深入理解自己的潜意识动机和冲突。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弧形 57"/>
          <p:cNvSpPr/>
          <p:nvPr>
            <p:custDataLst>
              <p:tags r:id="rId6"/>
            </p:custDataLst>
          </p:nvPr>
        </p:nvSpPr>
        <p:spPr>
          <a:xfrm>
            <a:off x="1524000" y="2507022"/>
            <a:ext cx="2528541" cy="252854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22"/>
          <p:cNvSpPr/>
          <p:nvPr>
            <p:custDataLst>
              <p:tags r:id="rId7"/>
            </p:custDataLst>
          </p:nvPr>
        </p:nvSpPr>
        <p:spPr>
          <a:xfrm>
            <a:off x="7236142" y="2707784"/>
            <a:ext cx="2126433" cy="212643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椭圆 23"/>
          <p:cNvSpPr/>
          <p:nvPr>
            <p:custDataLst>
              <p:tags r:id="rId8"/>
            </p:custDataLst>
          </p:nvPr>
        </p:nvSpPr>
        <p:spPr>
          <a:xfrm>
            <a:off x="7516798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正文"/>
          <p:cNvSpPr txBox="1"/>
          <p:nvPr>
            <p:custDataLst>
              <p:tags r:id="rId9"/>
            </p:custDataLst>
          </p:nvPr>
        </p:nvSpPr>
        <p:spPr>
          <a:xfrm>
            <a:off x="7565964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心理动力疗法可以帮助患者理解自己的行为和情绪反应，并帮助他们改变不良的行为和情绪反应。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2" name="椭圆 24"/>
          <p:cNvSpPr/>
          <p:nvPr>
            <p:custDataLst>
              <p:tags r:id="rId10"/>
            </p:custDataLst>
          </p:nvPr>
        </p:nvSpPr>
        <p:spPr>
          <a:xfrm>
            <a:off x="5463431" y="2707784"/>
            <a:ext cx="2126433" cy="212643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25"/>
          <p:cNvSpPr/>
          <p:nvPr>
            <p:custDataLst>
              <p:tags r:id="rId11"/>
            </p:custDataLst>
          </p:nvPr>
        </p:nvSpPr>
        <p:spPr>
          <a:xfrm>
            <a:off x="5744771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12"/>
            </p:custDataLst>
          </p:nvPr>
        </p:nvSpPr>
        <p:spPr>
          <a:xfrm>
            <a:off x="5793254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心理动力疗法通常包括自由联想、梦的解析、移情和反移情等技术。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椭圆 7"/>
          <p:cNvSpPr/>
          <p:nvPr>
            <p:custDataLst>
              <p:tags r:id="rId13"/>
            </p:custDataLst>
          </p:nvPr>
        </p:nvSpPr>
        <p:spPr>
          <a:xfrm>
            <a:off x="3691404" y="2707784"/>
            <a:ext cx="2126433" cy="212643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9"/>
          <p:cNvSpPr/>
          <p:nvPr>
            <p:custDataLst>
              <p:tags r:id="rId14"/>
            </p:custDataLst>
          </p:nvPr>
        </p:nvSpPr>
        <p:spPr>
          <a:xfrm>
            <a:off x="3972061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15"/>
            </p:custDataLst>
          </p:nvPr>
        </p:nvSpPr>
        <p:spPr>
          <a:xfrm>
            <a:off x="4021227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心理动力疗法的主要目标是帮助患者理解自己的潜意识动机和冲突，并帮助他们找到解决问题的方法。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4" name="椭圆 5"/>
          <p:cNvSpPr/>
          <p:nvPr>
            <p:custDataLst>
              <p:tags r:id="rId16"/>
            </p:custDataLst>
          </p:nvPr>
        </p:nvSpPr>
        <p:spPr>
          <a:xfrm>
            <a:off x="1717933" y="2707784"/>
            <a:ext cx="2126433" cy="212643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4"/>
          <p:cNvSpPr/>
          <p:nvPr>
            <p:custDataLst>
              <p:tags r:id="rId17"/>
            </p:custDataLst>
          </p:nvPr>
        </p:nvSpPr>
        <p:spPr>
          <a:xfrm>
            <a:off x="1999272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18"/>
            </p:custDataLst>
          </p:nvPr>
        </p:nvSpPr>
        <p:spPr>
          <a:xfrm>
            <a:off x="2047755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心理动力疗法是一种通过探索和改变患者的潜意识动机和冲突，以解决心理问题的方法。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放松训练和深呼吸练习</a:t>
            </a:r>
            <a:endParaRPr lang="zh-CN" altLang="en-US"/>
          </a:p>
        </p:txBody>
      </p:sp>
      <p:sp>
        <p:nvSpPr>
          <p:cNvPr id="1049294" name="矩形 3"/>
          <p:cNvSpPr/>
          <p:nvPr>
            <p:custDataLst>
              <p:tags r:id="rId2"/>
            </p:custDataLst>
          </p:nvPr>
        </p:nvSpPr>
        <p:spPr>
          <a:xfrm>
            <a:off x="1850472" y="1893785"/>
            <a:ext cx="4407237" cy="11126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3"/>
          <p:cNvSpPr/>
          <p:nvPr>
            <p:custDataLst>
              <p:tags r:id="rId3"/>
            </p:custDataLst>
          </p:nvPr>
        </p:nvSpPr>
        <p:spPr>
          <a:xfrm>
            <a:off x="1524000" y="1893785"/>
            <a:ext cx="159213" cy="11126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4"/>
          <p:cNvSpPr txBox="1"/>
          <p:nvPr>
            <p:custDataLst>
              <p:tags r:id="rId4"/>
            </p:custDataLst>
          </p:nvPr>
        </p:nvSpPr>
        <p:spPr>
          <a:xfrm>
            <a:off x="2018881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放松训练：通过放松肌肉、调整呼吸等方式，帮助患者缓解紧张情绪。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39"/>
          <p:cNvSpPr/>
          <p:nvPr>
            <p:custDataLst>
              <p:tags r:id="rId5"/>
            </p:custDataLst>
          </p:nvPr>
        </p:nvSpPr>
        <p:spPr>
          <a:xfrm>
            <a:off x="1850472" y="3214618"/>
            <a:ext cx="4407237" cy="11126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6"/>
            </p:custDataLst>
          </p:nvPr>
        </p:nvSpPr>
        <p:spPr>
          <a:xfrm>
            <a:off x="1524000" y="3214618"/>
            <a:ext cx="159213" cy="11126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1"/>
          <p:cNvSpPr txBox="1"/>
          <p:nvPr>
            <p:custDataLst>
              <p:tags r:id="rId7"/>
            </p:custDataLst>
          </p:nvPr>
        </p:nvSpPr>
        <p:spPr>
          <a:xfrm>
            <a:off x="2018881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深呼吸练习：通过深呼吸练习，帮助患者调整呼吸节奏，缓解紧张情绪。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12"/>
          <p:cNvSpPr/>
          <p:nvPr>
            <p:custDataLst>
              <p:tags r:id="rId8"/>
            </p:custDataLst>
          </p:nvPr>
        </p:nvSpPr>
        <p:spPr>
          <a:xfrm>
            <a:off x="1850472" y="4535451"/>
            <a:ext cx="4407237" cy="11126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7"/>
          <p:cNvSpPr/>
          <p:nvPr>
            <p:custDataLst>
              <p:tags r:id="rId9"/>
            </p:custDataLst>
          </p:nvPr>
        </p:nvSpPr>
        <p:spPr>
          <a:xfrm>
            <a:off x="1524000" y="4535451"/>
            <a:ext cx="159213" cy="11126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19"/>
          <p:cNvSpPr txBox="1"/>
          <p:nvPr>
            <p:custDataLst>
              <p:tags r:id="rId10"/>
            </p:custDataLst>
          </p:nvPr>
        </p:nvSpPr>
        <p:spPr>
          <a:xfrm>
            <a:off x="2018881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冥想练习：通过冥想练习，帮助患者放松身心，缓解紧张情绪。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9"/>
          <p:cNvSpPr/>
          <p:nvPr>
            <p:custDataLst>
              <p:tags r:id="rId11"/>
            </p:custDataLst>
          </p:nvPr>
        </p:nvSpPr>
        <p:spPr>
          <a:xfrm>
            <a:off x="6946426" y="1893785"/>
            <a:ext cx="4407237" cy="11126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26"/>
          <p:cNvSpPr/>
          <p:nvPr>
            <p:custDataLst>
              <p:tags r:id="rId12"/>
            </p:custDataLst>
          </p:nvPr>
        </p:nvSpPr>
        <p:spPr>
          <a:xfrm>
            <a:off x="6619954" y="1893785"/>
            <a:ext cx="159213" cy="11126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27"/>
          <p:cNvSpPr txBox="1"/>
          <p:nvPr>
            <p:custDataLst>
              <p:tags r:id="rId13"/>
            </p:custDataLst>
          </p:nvPr>
        </p:nvSpPr>
        <p:spPr>
          <a:xfrm>
            <a:off x="7114835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心理暗示：通过心理暗示，帮助患者调整心态，缓解紧张情绪。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64"/>
          <p:cNvSpPr/>
          <p:nvPr>
            <p:custDataLst>
              <p:tags r:id="rId14"/>
            </p:custDataLst>
          </p:nvPr>
        </p:nvSpPr>
        <p:spPr>
          <a:xfrm>
            <a:off x="6946426" y="3214618"/>
            <a:ext cx="4407237" cy="11126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65"/>
          <p:cNvSpPr/>
          <p:nvPr>
            <p:custDataLst>
              <p:tags r:id="rId15"/>
            </p:custDataLst>
          </p:nvPr>
        </p:nvSpPr>
        <p:spPr>
          <a:xfrm>
            <a:off x="6619954" y="3214618"/>
            <a:ext cx="159213" cy="11126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66"/>
          <p:cNvSpPr txBox="1"/>
          <p:nvPr>
            <p:custDataLst>
              <p:tags r:id="rId16"/>
            </p:custDataLst>
          </p:nvPr>
        </p:nvSpPr>
        <p:spPr>
          <a:xfrm>
            <a:off x="7114835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认知行为疗法：通过认知行为疗法，帮助患者调整认知，缓解紧张情绪。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专业心理咨询师的指导</a:t>
            </a:r>
            <a:endParaRPr lang="zh-CN" altLang="en-US"/>
          </a:p>
        </p:txBody>
      </p:sp>
      <p:sp>
        <p:nvSpPr>
          <p:cNvPr id="10493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选择合适的心理咨询师</a:t>
            </a:r>
            <a:endParaRPr lang="zh-CN" altLang="en-US"/>
          </a:p>
        </p:txBody>
      </p:sp>
      <p:sp>
        <p:nvSpPr>
          <p:cNvPr id="1049386" name="矩形 38"/>
          <p:cNvSpPr/>
          <p:nvPr>
            <p:custDataLst>
              <p:tags r:id="rId2"/>
            </p:custDataLst>
          </p:nvPr>
        </p:nvSpPr>
        <p:spPr>
          <a:xfrm rot="204112">
            <a:off x="1524000" y="2034030"/>
            <a:ext cx="2918002" cy="152372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39"/>
          <p:cNvSpPr/>
          <p:nvPr>
            <p:custDataLst>
              <p:tags r:id="rId3"/>
            </p:custDataLst>
          </p:nvPr>
        </p:nvSpPr>
        <p:spPr>
          <a:xfrm>
            <a:off x="1527449" y="2034605"/>
            <a:ext cx="2918002" cy="15237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TextBox 2"/>
          <p:cNvSpPr txBox="1"/>
          <p:nvPr>
            <p:custDataLst>
              <p:tags r:id="rId4"/>
            </p:custDataLst>
          </p:nvPr>
        </p:nvSpPr>
        <p:spPr>
          <a:xfrm>
            <a:off x="1696432" y="2153583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专业背景：选择具有专业背景和丰富经验的心理咨询师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2" name="矩形 100"/>
          <p:cNvSpPr/>
          <p:nvPr>
            <p:custDataLst>
              <p:tags r:id="rId5"/>
            </p:custDataLst>
          </p:nvPr>
        </p:nvSpPr>
        <p:spPr>
          <a:xfrm rot="204112">
            <a:off x="4978397" y="2034030"/>
            <a:ext cx="2918002" cy="152372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101"/>
          <p:cNvSpPr/>
          <p:nvPr>
            <p:custDataLst>
              <p:tags r:id="rId6"/>
            </p:custDataLst>
          </p:nvPr>
        </p:nvSpPr>
        <p:spPr>
          <a:xfrm>
            <a:off x="4981846" y="2034605"/>
            <a:ext cx="2918002" cy="15237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TextBox 2"/>
          <p:cNvSpPr txBox="1"/>
          <p:nvPr>
            <p:custDataLst>
              <p:tags r:id="rId7"/>
            </p:custDataLst>
          </p:nvPr>
        </p:nvSpPr>
        <p:spPr>
          <a:xfrm>
            <a:off x="5151404" y="2153583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咨询方式：选择适合自己的咨询方式，如面对面、电话、视频等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8" name="矩形 122"/>
          <p:cNvSpPr/>
          <p:nvPr>
            <p:custDataLst>
              <p:tags r:id="rId8"/>
            </p:custDataLst>
          </p:nvPr>
        </p:nvSpPr>
        <p:spPr>
          <a:xfrm rot="204112">
            <a:off x="8432794" y="2034030"/>
            <a:ext cx="2918002" cy="152372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23"/>
          <p:cNvSpPr/>
          <p:nvPr>
            <p:custDataLst>
              <p:tags r:id="rId9"/>
            </p:custDataLst>
          </p:nvPr>
        </p:nvSpPr>
        <p:spPr>
          <a:xfrm>
            <a:off x="8436243" y="2034605"/>
            <a:ext cx="2918002" cy="1523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TextBox 2"/>
          <p:cNvSpPr txBox="1"/>
          <p:nvPr>
            <p:custDataLst>
              <p:tags r:id="rId10"/>
            </p:custDataLst>
          </p:nvPr>
        </p:nvSpPr>
        <p:spPr>
          <a:xfrm>
            <a:off x="8604652" y="2153583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咨询费用：考虑自己的经济状况，选择合适的咨询费用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4" name="矩形 89"/>
          <p:cNvSpPr/>
          <p:nvPr>
            <p:custDataLst>
              <p:tags r:id="rId11"/>
            </p:custDataLst>
          </p:nvPr>
        </p:nvSpPr>
        <p:spPr>
          <a:xfrm rot="204112">
            <a:off x="3251199" y="3984241"/>
            <a:ext cx="2918002" cy="152372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90"/>
          <p:cNvSpPr/>
          <p:nvPr>
            <p:custDataLst>
              <p:tags r:id="rId12"/>
            </p:custDataLst>
          </p:nvPr>
        </p:nvSpPr>
        <p:spPr>
          <a:xfrm>
            <a:off x="3254647" y="3984816"/>
            <a:ext cx="2918002" cy="15237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TextBox 2"/>
          <p:cNvSpPr txBox="1"/>
          <p:nvPr>
            <p:custDataLst>
              <p:tags r:id="rId13"/>
            </p:custDataLst>
          </p:nvPr>
        </p:nvSpPr>
        <p:spPr>
          <a:xfrm>
            <a:off x="3423631" y="4103795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咨询时间：选择适合自己的咨询时间，如白天、晚上、周末等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0" name="矩形 111"/>
          <p:cNvSpPr/>
          <p:nvPr>
            <p:custDataLst>
              <p:tags r:id="rId14"/>
            </p:custDataLst>
          </p:nvPr>
        </p:nvSpPr>
        <p:spPr>
          <a:xfrm rot="204112">
            <a:off x="6705596" y="3984241"/>
            <a:ext cx="2918002" cy="152372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12"/>
          <p:cNvSpPr/>
          <p:nvPr>
            <p:custDataLst>
              <p:tags r:id="rId15"/>
            </p:custDataLst>
          </p:nvPr>
        </p:nvSpPr>
        <p:spPr>
          <a:xfrm>
            <a:off x="6709044" y="3984816"/>
            <a:ext cx="2918002" cy="15237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14" name="TextBox 2"/>
          <p:cNvSpPr txBox="1"/>
          <p:nvPr>
            <p:custDataLst>
              <p:tags r:id="rId16"/>
            </p:custDataLst>
          </p:nvPr>
        </p:nvSpPr>
        <p:spPr>
          <a:xfrm>
            <a:off x="6878603" y="4103795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咨询地点：选择适合自己的咨询地点，如办公室、家庭、网络等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https://d.book118.com/135112311242011100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i*1_1"/>
  <p:tag name="KSO_WM_UNIT_INDEX" val="1_1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2_2"/>
  <p:tag name="KSO_WM_UNIT_INDEX" val="1_2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i*1_2"/>
  <p:tag name="KSO_WM_UNIT_INDEX" val="1_2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6_5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2"/>
  <p:tag name="KSO_WM_UNIT_INDEX" val="1_1_2"/>
  <p:tag name="KSO_WM_UNIT_LAYERLEVEL" val="1_1_1"/>
  <p:tag name="KSO_WM_UNIT_SUBTYPE" val="d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3"/>
  <p:tag name="KSO_WM_UNIT_INDEX" val="1_1_3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6_5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2"/>
  <p:tag name="KSO_WM_UNIT_INDEX" val="1_5_2"/>
  <p:tag name="KSO_WM_UNIT_LAYERLEVEL" val="1_1_1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3"/>
  <p:tag name="KSO_WM_UNIT_INDEX" val="1_5_3"/>
  <p:tag name="KSO_WM_UNIT_LAYERLEVEL" val="1_1_1"/>
  <p:tag name="KSO_WM_UNIT_LINE_FORE_SCHEMECOLOR_INDEX" val="9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6_5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2"/>
  <p:tag name="KSO_WM_UNIT_INDEX" val="1_3_2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3"/>
  <p:tag name="KSO_WM_UNIT_INDEX" val="1_3_3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6_5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3"/>
  <p:tag name="KSO_WM_UNIT_INDEX" val="1_2_3"/>
  <p:tag name="KSO_WM_UNIT_LAYERLEVEL" val="1_1_1"/>
  <p:tag name="KSO_WM_UNIT_LINE_FORE_SCHEMECOLOR_INDEX" val="6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6_5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2"/>
  <p:tag name="KSO_WM_UNIT_INDEX" val="1_4_2"/>
  <p:tag name="KSO_WM_UNIT_LAYERLEVEL" val="1_1_1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3"/>
  <p:tag name="KSO_WM_UNIT_INDEX" val="1_4_3"/>
  <p:tag name="KSO_WM_UNIT_LAYERLEVEL" val="1_1_1"/>
  <p:tag name="KSO_WM_UNIT_LINE_FORE_SCHEMECOLOR_INDEX" val="8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3"/>
  <p:tag name="KSO_WM_UNIT_INDEX" val="1_6_3"/>
  <p:tag name="KSO_WM_UNIT_LAYERLEVEL" val="1_1_1"/>
  <p:tag name="KSO_WM_UNIT_LINE_FORE_SCHEMECOLOR_INDEX" val="10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6_5*l_h_i*1_6_1"/>
  <p:tag name="KSO_WM_UNIT_INDEX" val="1_6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2"/>
  <p:tag name="KSO_WM_UNIT_INDEX" val="1_6_2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+中文正文</vt:lpstr>
      <vt:lpstr>Office Theme</vt:lpstr>
      <vt:lpstr>克服恐惧症的心理咨询方法</vt:lpstr>
      <vt:lpstr>目录</vt:lpstr>
      <vt:lpstr>添加章节标题</vt:lpstr>
      <vt:lpstr>了解恐惧症</vt:lpstr>
      <vt:lpstr>恐惧症的定义和类型</vt:lpstr>
      <vt:lpstr>恐惧症的症状和影响</vt:lpstr>
      <vt:lpstr>恐惧症的成因分析</vt:lpstr>
      <vt:lpstr>心理咨询方法</vt:lpstr>
      <vt:lpstr>认知行为疗法</vt:lpstr>
      <vt:lpstr>暴露疗法</vt:lpstr>
      <vt:lpstr>心理动力疗法</vt:lpstr>
      <vt:lpstr>放松训练和深呼吸练习</vt:lpstr>
      <vt:lpstr>专业心理咨询师的指导</vt:lpstr>
      <vt:lpstr>选择合适的心理咨询师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2024-09-08T16:47:41.624</cp:lastPrinted>
  <dcterms:created xsi:type="dcterms:W3CDTF">2024-09-08T08:47:41Z</dcterms:created>
  <dcterms:modified xsi:type="dcterms:W3CDTF">2024-09-08T08:47:43Z</dcterms:modified>
</cp:coreProperties>
</file>