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2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B6322-C9C7-49D9-82B9-CC5B29EF0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32818-C129-4403-9879-2FDCCF84D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F51BF-CE80-4346-B846-A78C3E12C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93A93-8CF7-4928-96CA-5ECF99DEE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A3B16-3C9B-4665-B2CF-8CF80D50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23A50-0735-49B5-B010-F5E3DC736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D0AAC-3FBD-4517-88E9-2B092D27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EB260-C74F-441A-9674-10C4D48DF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5329C-4883-49AB-B996-91AB6619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1B462-C576-418C-9158-1D1569612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11C65-19E0-4B85-AF64-F6F15B836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67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6B8C0-01AE-494A-B325-17F6C01FD861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895EB-9080-4A0F-8268-9ABA828A2E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518497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8684D-1DA5-4FDE-9988-2696E7DABCD4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96097-DCAD-4D45-9C3A-45DDCDA214C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778191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E3C00-2594-447C-B99B-2EBC0044D9F7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02C15-C817-4357-813C-C73725F4D4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373656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BDB23-8648-4441-995B-EEE2C137226A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41E6-BB64-4870-B5A3-389B630D782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373844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67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67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231BD-CD4F-4720-9C57-532A24420540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0EAB4-98DF-46A8-B86C-EA97B2106F9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55480822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DA48E-7FC0-4987-9413-00195EE93EA4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72066-93C9-4E93-8484-7C8498A138F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731279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0714F-4F73-41F4-B547-7F5E49460447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A1E0B-CDDF-45D9-AB29-C8328581C7A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2907892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67"/>
            </a:lvl2pPr>
            <a:lvl3pPr marL="914377" indent="0">
              <a:buNone/>
              <a:defRPr sz="1200"/>
            </a:lvl3pPr>
            <a:lvl4pPr marL="1371566" indent="0">
              <a:buNone/>
              <a:defRPr sz="1067"/>
            </a:lvl4pPr>
            <a:lvl5pPr marL="1828754" indent="0">
              <a:buNone/>
              <a:defRPr sz="1067"/>
            </a:lvl5pPr>
            <a:lvl6pPr marL="2285943" indent="0">
              <a:buNone/>
              <a:defRPr sz="1067"/>
            </a:lvl6pPr>
            <a:lvl7pPr marL="2743131" indent="0">
              <a:buNone/>
              <a:defRPr sz="1067"/>
            </a:lvl7pPr>
            <a:lvl8pPr marL="3200320" indent="0">
              <a:buNone/>
              <a:defRPr sz="1067"/>
            </a:lvl8pPr>
            <a:lvl9pPr marL="3657509" indent="0">
              <a:buNone/>
              <a:defRPr sz="106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C0DC9-4737-4356-A39C-992A50D84A1A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2098C-A1D0-4227-B28E-10A081A158D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421694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67"/>
            </a:lvl2pPr>
            <a:lvl3pPr marL="914377" indent="0">
              <a:buNone/>
              <a:defRPr sz="1200"/>
            </a:lvl3pPr>
            <a:lvl4pPr marL="1371566" indent="0">
              <a:buNone/>
              <a:defRPr sz="1067"/>
            </a:lvl4pPr>
            <a:lvl5pPr marL="1828754" indent="0">
              <a:buNone/>
              <a:defRPr sz="1067"/>
            </a:lvl5pPr>
            <a:lvl6pPr marL="2285943" indent="0">
              <a:buNone/>
              <a:defRPr sz="1067"/>
            </a:lvl6pPr>
            <a:lvl7pPr marL="2743131" indent="0">
              <a:buNone/>
              <a:defRPr sz="1067"/>
            </a:lvl7pPr>
            <a:lvl8pPr marL="3200320" indent="0">
              <a:buNone/>
              <a:defRPr sz="1067"/>
            </a:lvl8pPr>
            <a:lvl9pPr marL="3657509" indent="0">
              <a:buNone/>
              <a:defRPr sz="106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C60C4-EF16-47BC-9447-D73F9E2D710D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4D088-EE5F-47B7-BC52-C08390ED6D7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936338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C9DDB-FF1E-4588-A64A-9206FBE4E038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DF7E0-BC6F-4DC8-8C71-91C5D584911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93480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6"/>
            <a:ext cx="2628900" cy="581183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6"/>
            <a:ext cx="7734300" cy="581183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5543A-E87C-4449-848B-779D6067EDDE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16DE9-2EE1-4EEC-AB33-720DE404CE1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969067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Title Placeholder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6185"/>
            <a:ext cx="10515600" cy="1325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2051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6684"/>
            <a:ext cx="10515600" cy="4349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6183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3C60ECA-44A1-4C20-82E3-D024A2EF3C31}" type="datetimeFigureOut">
              <a:rPr lang="zh-CN" altLang="en-US"/>
              <a:pPr>
                <a:defRPr/>
              </a:pPr>
              <a:t>2020/1/21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6183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6183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33605E6-6979-48D3-85B1-C17F009C163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3903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ransition/>
  <p:timing/>
  <p:txStyles>
    <p:titleStyle>
      <a:lvl1pPr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609585"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1219170"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828754"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2438339" algn="l" defTabSz="914377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594" indent="-228594" algn="l" defTabSz="914377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6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gif" /><Relationship Id="rId3" Type="http://schemas.openxmlformats.org/officeDocument/2006/relationships/tags" Target="../tags/tag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440123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Rectangle 2"/>
          <p:cNvSpPr>
            <a:spLocks noGrp="1"/>
          </p:cNvSpPr>
          <p:nvPr>
            <p:ph type="ctr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 sz="5400" b="1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  </a:t>
            </a:r>
            <a:r>
              <a:rPr lang="en-US" altLang="zh-CN" sz="54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 </a:t>
            </a:r>
            <a:r>
              <a:rPr lang="zh-CN" altLang="en-US" sz="5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特殊</a:t>
            </a:r>
            <a:r>
              <a:rPr lang="zh-CN" altLang="en-US" sz="5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疑问句</a:t>
            </a:r>
          </a:p>
        </p:txBody>
      </p:sp>
      <p:pic>
        <p:nvPicPr>
          <p:cNvPr id="2" name="图片 1" descr="u=2926551407,2277497789&amp;fm=27&amp;gp=0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26260" y="1680845"/>
            <a:ext cx="2085975" cy="2114550"/>
          </a:xfrm>
          <a:prstGeom prst="rect">
            <a:avLst/>
          </a:prstGeom>
        </p:spPr>
      </p:pic>
      <p:sp>
        <p:nvSpPr>
          <p:cNvPr id="4" name="云形标注 3"/>
          <p:cNvSpPr/>
          <p:nvPr/>
        </p:nvSpPr>
        <p:spPr>
          <a:xfrm>
            <a:off x="8315325" y="1297940"/>
            <a:ext cx="2810510" cy="1426210"/>
          </a:xfrm>
          <a:prstGeom prst="cloudCallou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>
                <a:solidFill>
                  <a:schemeClr val="tx1"/>
                </a:solidFill>
              </a:rPr>
              <a:t>Wh-??</a:t>
            </a:r>
          </a:p>
          <a:p>
            <a:pPr algn="ctr"/>
            <a:r>
              <a:rPr lang="en-US" altLang="zh-CN" sz="3600">
                <a:solidFill>
                  <a:schemeClr val="tx1"/>
                </a:solidFill>
              </a:rPr>
              <a:t>How-??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955165" y="4283710"/>
            <a:ext cx="82816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FF0000"/>
                </a:solidFill>
              </a:rPr>
              <a:t>构成：特殊疑问词</a:t>
            </a:r>
            <a:r>
              <a:rPr lang="en-US" altLang="zh-CN">
                <a:solidFill>
                  <a:srgbClr val="FF0000"/>
                </a:solidFill>
              </a:rPr>
              <a:t>+be+</a:t>
            </a:r>
            <a:r>
              <a:rPr lang="zh-CN" altLang="zh-CN">
                <a:solidFill>
                  <a:srgbClr val="FF0000"/>
                </a:solidFill>
              </a:rPr>
              <a:t>主语</a:t>
            </a:r>
            <a:r>
              <a:rPr lang="en-US" altLang="zh-CN">
                <a:solidFill>
                  <a:srgbClr val="FF0000"/>
                </a:solidFill>
              </a:rPr>
              <a:t>+</a:t>
            </a:r>
            <a:r>
              <a:rPr lang="zh-CN" altLang="en-US">
                <a:solidFill>
                  <a:srgbClr val="FF0000"/>
                </a:solidFill>
              </a:rPr>
              <a:t>其他？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398135" y="1596390"/>
            <a:ext cx="255460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2060"/>
                </a:solidFill>
              </a:rPr>
              <a:t>第一讲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</a:bodyPr>
          <a:lstStyle/>
          <a:p>
            <a:r>
              <a:rPr lang="zh-CN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特殊疑问词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22860" y="1600200"/>
            <a:ext cx="5968365" cy="4526280"/>
          </a:xfrm>
        </p:spPr>
        <p:txBody>
          <a:bodyPr/>
          <a:lstStyle/>
          <a:p>
            <a:r>
              <a:rPr lang="zh-CN" altLang="en-US"/>
              <a:t>单词 	意思 	   用法 </a:t>
            </a:r>
          </a:p>
          <a:p>
            <a:r>
              <a:rPr lang="zh-CN" altLang="en-US"/>
              <a:t>when	什么时间	  问时间</a:t>
            </a:r>
          </a:p>
          <a:p>
            <a:r>
              <a:rPr lang="zh-CN" altLang="en-US"/>
              <a:t>who	谁		  问人</a:t>
            </a:r>
          </a:p>
          <a:p>
            <a:r>
              <a:rPr lang="zh-CN" altLang="en-US"/>
              <a:t>whose	谁的		  问主人</a:t>
            </a:r>
          </a:p>
          <a:p>
            <a:r>
              <a:rPr lang="zh-CN" altLang="en-US"/>
              <a:t>where	在哪里	  问地点</a:t>
            </a:r>
          </a:p>
          <a:p>
            <a:endParaRPr lang="zh-CN" altLang="en-US"/>
          </a:p>
        </p:txBody>
      </p:sp>
      <p:sp>
        <p:nvSpPr>
          <p:cNvPr id="4" name="内容占位符 2"/>
          <p:cNvSpPr>
            <a:spLocks noGrp="1"/>
          </p:cNvSpPr>
          <p:nvPr/>
        </p:nvSpPr>
        <p:spPr>
          <a:xfrm>
            <a:off x="5772785" y="1600200"/>
            <a:ext cx="6601460" cy="452628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单词 	意思 		用法 </a:t>
            </a:r>
          </a:p>
          <a:p>
            <a:r>
              <a:t>which	哪一个		问选择</a:t>
            </a:r>
          </a:p>
          <a:p>
            <a:r>
              <a:t>why	为什么		问原因</a:t>
            </a:r>
          </a:p>
          <a:p>
            <a:r>
              <a:t>what		什么		问东西</a:t>
            </a:r>
          </a:p>
          <a:p>
            <a:r>
              <a:t>what time	什么时间	问时间</a:t>
            </a:r>
          </a:p>
          <a:p>
            <a:r>
              <a:t>what colour	什么颜色	问颜色</a:t>
            </a:r>
          </a:p>
          <a:p>
            <a:endParaRPr lang="zh-CN" altLang="en-US"/>
          </a:p>
        </p:txBody>
      </p:sp>
      <p:pic>
        <p:nvPicPr>
          <p:cNvPr id="4098" name="Picture 3" descr="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5943600"/>
            <a:ext cx="9144000" cy="914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sym typeface="+mn-ea"/>
              </a:rPr>
              <a:t>特殊疑问词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1529080" y="1600200"/>
            <a:ext cx="9610090" cy="4526280"/>
          </a:xfrm>
        </p:spPr>
        <p:txBody>
          <a:bodyPr/>
          <a:lstStyle/>
          <a:p>
            <a:r>
              <a:rPr lang="zh-CN" altLang="en-US"/>
              <a:t>单词 	</a:t>
            </a:r>
            <a:r>
              <a:rPr lang="en-US" altLang="zh-CN"/>
              <a:t>		</a:t>
            </a:r>
            <a:r>
              <a:rPr lang="zh-CN" altLang="en-US"/>
              <a:t>意思 	   </a:t>
            </a:r>
            <a:r>
              <a:rPr lang="en-US" altLang="zh-CN"/>
              <a:t>		</a:t>
            </a:r>
            <a:r>
              <a:rPr lang="zh-CN" altLang="en-US"/>
              <a:t>用法 </a:t>
            </a:r>
          </a:p>
          <a:p>
            <a:r>
              <a:rPr lang="zh-CN" altLang="en-US"/>
              <a:t>what about		…怎么样	</a:t>
            </a:r>
            <a:r>
              <a:rPr lang="en-US" altLang="zh-CN"/>
              <a:t>		</a:t>
            </a:r>
            <a:r>
              <a:rPr lang="zh-CN" altLang="en-US"/>
              <a:t>问意见</a:t>
            </a:r>
          </a:p>
          <a:p>
            <a:r>
              <a:rPr lang="zh-CN" altLang="en-US"/>
              <a:t>what day		星期几		</a:t>
            </a:r>
            <a:r>
              <a:rPr lang="en-US" altLang="zh-CN"/>
              <a:t>	</a:t>
            </a:r>
            <a:r>
              <a:rPr lang="zh-CN" altLang="en-US"/>
              <a:t>问星期</a:t>
            </a:r>
          </a:p>
          <a:p>
            <a:r>
              <a:rPr lang="zh-CN" altLang="en-US"/>
              <a:t>what date	</a:t>
            </a:r>
            <a:r>
              <a:rPr lang="en-US" altLang="zh-CN"/>
              <a:t>	</a:t>
            </a:r>
            <a:r>
              <a:rPr lang="zh-CN" altLang="en-US"/>
              <a:t>什么日期	</a:t>
            </a:r>
            <a:r>
              <a:rPr lang="en-US" altLang="zh-CN"/>
              <a:t>		</a:t>
            </a:r>
            <a:r>
              <a:rPr lang="zh-CN" altLang="en-US"/>
              <a:t>问具体日期</a:t>
            </a:r>
          </a:p>
          <a:p>
            <a:r>
              <a:rPr lang="zh-CN" altLang="en-US"/>
              <a:t>how			…怎么样	</a:t>
            </a:r>
            <a:r>
              <a:rPr lang="en-US" altLang="zh-CN"/>
              <a:t>		</a:t>
            </a:r>
            <a:r>
              <a:rPr lang="zh-CN" altLang="en-US"/>
              <a:t>问情况</a:t>
            </a:r>
          </a:p>
          <a:p>
            <a:r>
              <a:rPr lang="zh-CN" altLang="en-US"/>
              <a:t>how old			多大		</a:t>
            </a:r>
            <a:r>
              <a:rPr lang="en-US" altLang="zh-CN"/>
              <a:t>		</a:t>
            </a:r>
            <a:r>
              <a:rPr lang="zh-CN" altLang="en-US"/>
              <a:t>问年龄</a:t>
            </a: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sym typeface="+mn-ea"/>
              </a:rPr>
              <a:t>特殊疑问词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1529080" y="1600200"/>
            <a:ext cx="9610090" cy="4526280"/>
          </a:xfrm>
        </p:spPr>
        <p:txBody>
          <a:bodyPr/>
          <a:lstStyle/>
          <a:p>
            <a:r>
              <a:rPr lang="zh-CN" altLang="en-US"/>
              <a:t>单词 	</a:t>
            </a:r>
            <a:r>
              <a:rPr lang="en-US" altLang="zh-CN"/>
              <a:t>		</a:t>
            </a:r>
            <a:r>
              <a:rPr lang="zh-CN" altLang="en-US"/>
              <a:t>意思 	   </a:t>
            </a:r>
            <a:r>
              <a:rPr lang="en-US" altLang="zh-CN"/>
              <a:t>		</a:t>
            </a:r>
            <a:r>
              <a:rPr lang="zh-CN" altLang="en-US"/>
              <a:t>用法 </a:t>
            </a:r>
          </a:p>
          <a:p>
            <a:r>
              <a:t>how many		多少		</a:t>
            </a:r>
            <a:r>
              <a:rPr lang="en-US"/>
              <a:t>		</a:t>
            </a:r>
            <a:r>
              <a:t>问数量</a:t>
            </a:r>
          </a:p>
          <a:p>
            <a:r>
              <a:t>how much		多少		</a:t>
            </a:r>
            <a:r>
              <a:rPr lang="en-US"/>
              <a:t>		</a:t>
            </a:r>
            <a:r>
              <a:t>问价钱</a:t>
            </a:r>
          </a:p>
          <a:p>
            <a:r>
              <a:t>how about		…怎么样	</a:t>
            </a:r>
            <a:r>
              <a:rPr lang="en-US"/>
              <a:t>		</a:t>
            </a:r>
            <a:r>
              <a:t>问意见</a:t>
            </a:r>
          </a:p>
          <a:p>
            <a:r>
              <a:t>how far			多远		</a:t>
            </a:r>
            <a:r>
              <a:rPr lang="en-US"/>
              <a:t>		</a:t>
            </a:r>
            <a:r>
              <a:t>问路程</a:t>
            </a: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body" idx="4294967295"/>
          </p:nvPr>
        </p:nvSpPr>
        <p:spPr>
          <a:xfrm>
            <a:off x="1576388" y="504825"/>
            <a:ext cx="10615612" cy="6353175"/>
          </a:xfrm>
          <a:prstGeom prst="rect">
            <a:avLst/>
          </a:prstGeo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900" b="1"/>
              <a:t>   </a:t>
            </a:r>
            <a:endParaRPr lang="en-US" altLang="zh-CN" sz="3600" b="1">
              <a:latin typeface="宋体" panose="02010600030101010101" pitchFamily="2" charset="-122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3600" b="1">
                <a:latin typeface="宋体" panose="02010600030101010101" pitchFamily="2" charset="-122"/>
              </a:rPr>
              <a:t>  </a:t>
            </a:r>
            <a:r>
              <a:rPr lang="zh-CN" altLang="en-US" sz="3600" b="1">
                <a:solidFill>
                  <a:srgbClr val="FF6600"/>
                </a:solidFill>
                <a:latin typeface="宋体" panose="02010600030101010101" pitchFamily="2" charset="-122"/>
              </a:rPr>
              <a:t>特殊疑问句</a:t>
            </a:r>
            <a:r>
              <a:rPr lang="zh-CN" altLang="en-US" sz="3600" b="1">
                <a:latin typeface="宋体" panose="02010600030101010101" pitchFamily="2" charset="-122"/>
              </a:rPr>
              <a:t>的特点：</a:t>
            </a:r>
            <a:r>
              <a:rPr lang="zh-CN" altLang="en-US" sz="3600" b="1" u="sng">
                <a:latin typeface="宋体" panose="02010600030101010101" pitchFamily="2" charset="-122"/>
              </a:rPr>
              <a:t>用疑问词开头。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600" b="1">
                <a:latin typeface="宋体" panose="02010600030101010101" pitchFamily="2" charset="-122"/>
              </a:rPr>
              <a:t>  由于疑问词是</a:t>
            </a:r>
            <a:r>
              <a:rPr lang="en-US" altLang="zh-CN" sz="3600" b="1">
                <a:latin typeface="宋体" panose="02010600030101010101" pitchFamily="2" charset="-122"/>
              </a:rPr>
              <a:t>w</a:t>
            </a:r>
            <a:r>
              <a:rPr lang="zh-CN" altLang="en-US" sz="3600" b="1">
                <a:latin typeface="宋体" panose="02010600030101010101" pitchFamily="2" charset="-122"/>
              </a:rPr>
              <a:t>或</a:t>
            </a:r>
            <a:r>
              <a:rPr lang="en-US" altLang="zh-CN" sz="3600" b="1">
                <a:latin typeface="宋体" panose="02010600030101010101" pitchFamily="2" charset="-122"/>
              </a:rPr>
              <a:t>h</a:t>
            </a:r>
            <a:r>
              <a:rPr lang="zh-CN" altLang="en-US" sz="3600" b="1">
                <a:latin typeface="宋体" panose="02010600030101010101" pitchFamily="2" charset="-122"/>
              </a:rPr>
              <a:t>作词首，所以也叫</a:t>
            </a:r>
            <a:r>
              <a:rPr lang="en-US" altLang="zh-CN" sz="3600" b="1" u="sng" err="1">
                <a:solidFill>
                  <a:srgbClr val="FF6600"/>
                </a:solidFill>
                <a:latin typeface="宋体" panose="02010600030101010101" pitchFamily="2" charset="-122"/>
              </a:rPr>
              <a:t>wh</a:t>
            </a:r>
            <a:r>
              <a:rPr lang="zh-CN" altLang="en-US" sz="3600" b="1" u="sng">
                <a:solidFill>
                  <a:srgbClr val="FF6600"/>
                </a:solidFill>
                <a:latin typeface="宋体" panose="02010600030101010101" pitchFamily="2" charset="-122"/>
              </a:rPr>
              <a:t>疑问句</a:t>
            </a:r>
            <a:r>
              <a:rPr lang="zh-CN" altLang="en-US" sz="3600" b="1">
                <a:latin typeface="宋体" panose="02010600030101010101" pitchFamily="2" charset="-122"/>
              </a:rPr>
              <a:t>。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FF6600"/>
                </a:solidFill>
                <a:latin typeface="宋体" panose="02010600030101010101" pitchFamily="2" charset="-122"/>
                <a:sym typeface="+mn-ea"/>
              </a:rPr>
              <a:t>  特殊疑问句的</a:t>
            </a:r>
            <a:r>
              <a:rPr lang="zh-CN" altLang="en-US" sz="3600" b="1">
                <a:latin typeface="宋体" panose="02010600030101010101" pitchFamily="2" charset="-122"/>
              </a:rPr>
              <a:t>用途：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600" b="1">
                <a:latin typeface="宋体" panose="02010600030101010101" pitchFamily="2" charset="-122"/>
              </a:rPr>
              <a:t>  对句子的某一成分进行提问，问具体的人或事、时间、地点、原因等。</a:t>
            </a:r>
          </a:p>
        </p:txBody>
      </p:sp>
      <p:pic>
        <p:nvPicPr>
          <p:cNvPr id="4098" name="Picture 3" descr="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5943600"/>
            <a:ext cx="9144000" cy="914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50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500"/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500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Rectangle 2"/>
          <p:cNvSpPr>
            <a:spLocks noGrp="1"/>
          </p:cNvSpPr>
          <p:nvPr>
            <p:ph type="title"/>
          </p:nvPr>
        </p:nvSpPr>
        <p:spPr>
          <a:xfrm>
            <a:off x="1143000" y="2286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What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122" name="Rectangle 3"/>
          <p:cNvSpPr>
            <a:spLocks noGrp="1"/>
          </p:cNvSpPr>
          <p:nvPr>
            <p:ph idx="1"/>
          </p:nvPr>
        </p:nvSpPr>
        <p:spPr>
          <a:xfrm>
            <a:off x="512445" y="2667000"/>
            <a:ext cx="11493500" cy="3084830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1.</a:t>
            </a:r>
            <a:r>
              <a:rPr lang="en-US" altLang="zh-CN" sz="3600">
                <a:solidFill>
                  <a:srgbClr val="FF0000"/>
                </a:solidFill>
              </a:rPr>
              <a:t>What</a:t>
            </a:r>
            <a:r>
              <a:rPr lang="zh-CN" altLang="zh-CN" sz="3600"/>
              <a:t>’</a:t>
            </a:r>
            <a:r>
              <a:rPr lang="en-US" altLang="zh-CN" sz="3600"/>
              <a:t>s your name? </a:t>
            </a:r>
            <a:r>
              <a:rPr lang="zh-CN" altLang="en-US" sz="3600"/>
              <a:t>你叫什么名字？</a:t>
            </a:r>
            <a:endParaRPr lang="en-US" altLang="zh-CN" sz="360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2.</a:t>
            </a:r>
            <a:r>
              <a:rPr lang="en-US" altLang="zh-CN" sz="3600">
                <a:solidFill>
                  <a:srgbClr val="FF0000"/>
                </a:solidFill>
              </a:rPr>
              <a:t>What</a:t>
            </a:r>
            <a:r>
              <a:rPr lang="en-US" altLang="zh-CN" sz="3600"/>
              <a:t> does your father do?</a:t>
            </a:r>
            <a:r>
              <a:rPr lang="zh-CN" altLang="en-US" sz="3600"/>
              <a:t>你爸爸是做什么的？</a:t>
            </a:r>
            <a:endParaRPr lang="en-US" altLang="zh-CN" sz="360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3.</a:t>
            </a:r>
            <a:r>
              <a:rPr lang="en-US" altLang="zh-CN" sz="3600">
                <a:solidFill>
                  <a:srgbClr val="FF0000"/>
                </a:solidFill>
              </a:rPr>
              <a:t>What</a:t>
            </a:r>
            <a:r>
              <a:rPr lang="en-US" altLang="zh-CN" sz="3600"/>
              <a:t> is in your schoolbag? </a:t>
            </a:r>
            <a:r>
              <a:rPr lang="zh-CN" altLang="en-US" sz="3600"/>
              <a:t>你的书包里面是什么？</a:t>
            </a:r>
          </a:p>
        </p:txBody>
      </p:sp>
      <p:sp>
        <p:nvSpPr>
          <p:cNvPr id="6148" name="矩形 5"/>
          <p:cNvSpPr/>
          <p:nvPr/>
        </p:nvSpPr>
        <p:spPr>
          <a:xfrm>
            <a:off x="2286000" y="1548765"/>
            <a:ext cx="7239000" cy="64516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Arial" pitchFamily="34" charset="0"/>
                <a:ea typeface="宋体" panose="02010600030101010101" pitchFamily="2" charset="-122"/>
              </a:rPr>
              <a:t>问是什么，叫什么，做什么等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72200" y="45720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什么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423535" y="2667000"/>
            <a:ext cx="4355465" cy="520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6459220" y="3347720"/>
            <a:ext cx="3776345" cy="5530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6" name="矩形 5"/>
          <p:cNvSpPr/>
          <p:nvPr/>
        </p:nvSpPr>
        <p:spPr>
          <a:xfrm>
            <a:off x="6614795" y="4037965"/>
            <a:ext cx="4338955" cy="568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5" grpId="0"/>
      <p:bldP spid="2" grpId="0"/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/>
          <p:cNvSpPr>
            <a:spLocks noGrp="1"/>
          </p:cNvSpPr>
          <p:nvPr>
            <p:ph type="title"/>
          </p:nvPr>
        </p:nvSpPr>
        <p:spPr>
          <a:xfrm>
            <a:off x="914400" y="3048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What time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146" name="Rectangle 3"/>
          <p:cNvSpPr>
            <a:spLocks noGrp="1"/>
          </p:cNvSpPr>
          <p:nvPr>
            <p:ph idx="1"/>
          </p:nvPr>
        </p:nvSpPr>
        <p:spPr>
          <a:xfrm>
            <a:off x="914400" y="2667000"/>
            <a:ext cx="10156825" cy="3084830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1.</a:t>
            </a:r>
            <a:r>
              <a:rPr lang="en-US" altLang="zh-CN" sz="3600">
                <a:solidFill>
                  <a:srgbClr val="FF0000"/>
                </a:solidFill>
              </a:rPr>
              <a:t>What time </a:t>
            </a:r>
            <a:r>
              <a:rPr lang="en-US" altLang="zh-CN" sz="3600"/>
              <a:t>is it?  </a:t>
            </a:r>
            <a:r>
              <a:rPr lang="zh-CN" altLang="en-US" sz="3600"/>
              <a:t>几点了？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2.</a:t>
            </a:r>
            <a:r>
              <a:rPr lang="en-US" altLang="zh-CN" sz="3600">
                <a:solidFill>
                  <a:srgbClr val="FF0000"/>
                </a:solidFill>
              </a:rPr>
              <a:t>What time</a:t>
            </a:r>
            <a:r>
              <a:rPr lang="en-US" altLang="zh-CN" sz="3600"/>
              <a:t> do you wake up? </a:t>
            </a:r>
            <a:r>
              <a:rPr lang="zh-CN" altLang="en-US" sz="3600"/>
              <a:t>你几点起床？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3.What time can you come?  </a:t>
            </a:r>
            <a:r>
              <a:rPr lang="zh-CN" altLang="en-US" sz="3600"/>
              <a:t>你几点能来</a:t>
            </a:r>
            <a:r>
              <a:rPr lang="en-US" altLang="zh-CN" sz="3600"/>
              <a:t>?</a:t>
            </a:r>
          </a:p>
        </p:txBody>
      </p:sp>
      <p:sp>
        <p:nvSpPr>
          <p:cNvPr id="7172" name="矩形 5"/>
          <p:cNvSpPr/>
          <p:nvPr/>
        </p:nvSpPr>
        <p:spPr>
          <a:xfrm>
            <a:off x="2362200" y="1905000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用来问时间</a:t>
            </a:r>
          </a:p>
        </p:txBody>
      </p:sp>
      <p:sp>
        <p:nvSpPr>
          <p:cNvPr id="5" name="矩形 4"/>
          <p:cNvSpPr/>
          <p:nvPr/>
        </p:nvSpPr>
        <p:spPr>
          <a:xfrm>
            <a:off x="6400800" y="533400"/>
            <a:ext cx="1198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几点</a:t>
            </a:r>
          </a:p>
        </p:txBody>
      </p:sp>
      <p:sp>
        <p:nvSpPr>
          <p:cNvPr id="7" name="矩形 6"/>
          <p:cNvSpPr/>
          <p:nvPr/>
        </p:nvSpPr>
        <p:spPr>
          <a:xfrm>
            <a:off x="4850130" y="2667000"/>
            <a:ext cx="2262505" cy="5854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7112635" y="3435350"/>
            <a:ext cx="3529330" cy="5099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4" name="矩形 3"/>
          <p:cNvSpPr/>
          <p:nvPr/>
        </p:nvSpPr>
        <p:spPr>
          <a:xfrm>
            <a:off x="6955155" y="4069080"/>
            <a:ext cx="3529330" cy="5099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5" grpId="0"/>
      <p:bldP spid="7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2"/>
          <p:cNvSpPr>
            <a:spLocks noGrp="1"/>
          </p:cNvSpPr>
          <p:nvPr>
            <p:ph type="title"/>
          </p:nvPr>
        </p:nvSpPr>
        <p:spPr>
          <a:xfrm>
            <a:off x="914400" y="2286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What colour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170" name="Rectangle 3"/>
          <p:cNvSpPr>
            <a:spLocks noGrp="1"/>
          </p:cNvSpPr>
          <p:nvPr>
            <p:ph idx="1"/>
          </p:nvPr>
        </p:nvSpPr>
        <p:spPr>
          <a:xfrm>
            <a:off x="2286000" y="2667000"/>
            <a:ext cx="7772400" cy="3084513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1.</a:t>
            </a:r>
            <a:r>
              <a:rPr lang="en-US" altLang="zh-CN" sz="3600">
                <a:solidFill>
                  <a:srgbClr val="FF0000"/>
                </a:solidFill>
              </a:rPr>
              <a:t>What colour </a:t>
            </a:r>
            <a:r>
              <a:rPr lang="en-US" altLang="zh-CN" sz="3600"/>
              <a:t>is your bag?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 </a:t>
            </a:r>
            <a:r>
              <a:rPr lang="zh-CN" altLang="en-US" sz="3600"/>
              <a:t>你的书包是什么颜色？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2.</a:t>
            </a:r>
            <a:r>
              <a:rPr lang="en-US" altLang="zh-CN" sz="3600">
                <a:solidFill>
                  <a:srgbClr val="FF0000"/>
                </a:solidFill>
              </a:rPr>
              <a:t>What colour </a:t>
            </a:r>
            <a:r>
              <a:rPr lang="en-US" altLang="zh-CN" sz="3600"/>
              <a:t>is your book?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3600"/>
              <a:t>你的书本是什么颜色？</a:t>
            </a:r>
          </a:p>
        </p:txBody>
      </p:sp>
      <p:sp>
        <p:nvSpPr>
          <p:cNvPr id="8196" name="矩形 5"/>
          <p:cNvSpPr/>
          <p:nvPr/>
        </p:nvSpPr>
        <p:spPr>
          <a:xfrm>
            <a:off x="2362200" y="1905000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问颜色</a:t>
            </a:r>
          </a:p>
        </p:txBody>
      </p:sp>
      <p:sp>
        <p:nvSpPr>
          <p:cNvPr id="5" name="矩形 4"/>
          <p:cNvSpPr/>
          <p:nvPr/>
        </p:nvSpPr>
        <p:spPr>
          <a:xfrm>
            <a:off x="6629400" y="381000"/>
            <a:ext cx="2214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什么颜色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394585" y="3319780"/>
            <a:ext cx="4563745" cy="604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362200" y="4631690"/>
            <a:ext cx="4596130" cy="555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5" grpId="0"/>
      <p:bldP spid="7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/>
          <p:cNvSpPr>
            <a:spLocks noGrp="1"/>
          </p:cNvSpPr>
          <p:nvPr>
            <p:ph type="title"/>
          </p:nvPr>
        </p:nvSpPr>
        <p:spPr>
          <a:xfrm>
            <a:off x="948690" y="35560"/>
            <a:ext cx="8382000" cy="1462088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What about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219" name="矩形 8"/>
          <p:cNvSpPr/>
          <p:nvPr/>
        </p:nvSpPr>
        <p:spPr>
          <a:xfrm>
            <a:off x="2223135" y="1392555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用来</a:t>
            </a:r>
            <a:r>
              <a:rPr lang="zh-CN" altLang="en-US" u="sng">
                <a:latin typeface="Arial" pitchFamily="34" charset="0"/>
                <a:ea typeface="宋体" panose="02010600030101010101" pitchFamily="2" charset="-122"/>
              </a:rPr>
              <a:t>征求意见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或</a:t>
            </a:r>
            <a:r>
              <a:rPr lang="zh-CN" altLang="en-US" u="sng">
                <a:latin typeface="Arial" pitchFamily="34" charset="0"/>
                <a:ea typeface="宋体" panose="02010600030101010101" pitchFamily="2" charset="-122"/>
              </a:rPr>
              <a:t>询问感受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等</a:t>
            </a:r>
          </a:p>
        </p:txBody>
      </p:sp>
      <p:sp>
        <p:nvSpPr>
          <p:cNvPr id="8195" name="矩形 14"/>
          <p:cNvSpPr/>
          <p:nvPr/>
        </p:nvSpPr>
        <p:spPr>
          <a:xfrm>
            <a:off x="948690" y="2620010"/>
            <a:ext cx="1029462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1.What bout </a:t>
            </a:r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this pair of shoes? </a:t>
            </a:r>
          </a:p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这双鞋子怎么样？</a:t>
            </a:r>
            <a:endParaRPr lang="en-US" altLang="zh-CN" sz="36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2.What about  </a:t>
            </a:r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you? </a:t>
            </a:r>
          </a:p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你呢？</a:t>
            </a:r>
            <a:endParaRPr lang="en-US" altLang="zh-CN" sz="36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3.What about </a:t>
            </a:r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your dad? </a:t>
            </a:r>
          </a:p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你爸爸呢？</a:t>
            </a:r>
          </a:p>
        </p:txBody>
      </p:sp>
      <p:sp>
        <p:nvSpPr>
          <p:cNvPr id="5" name="矩形 4"/>
          <p:cNvSpPr/>
          <p:nvPr/>
        </p:nvSpPr>
        <p:spPr>
          <a:xfrm>
            <a:off x="6651625" y="413385"/>
            <a:ext cx="3230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……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怎么样？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76960" y="3235325"/>
            <a:ext cx="3710305" cy="4756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1076960" y="4294505"/>
            <a:ext cx="226218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1076960" y="5434965"/>
            <a:ext cx="226218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5" grpId="0"/>
      <p:bldP spid="7" grpId="0"/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2"/>
          <p:cNvSpPr>
            <a:spLocks noGrp="1"/>
          </p:cNvSpPr>
          <p:nvPr>
            <p:ph type="title"/>
          </p:nvPr>
        </p:nvSpPr>
        <p:spPr>
          <a:xfrm>
            <a:off x="1143000" y="2286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What date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218" name="Rectangle 3"/>
          <p:cNvSpPr>
            <a:spLocks noGrp="1"/>
          </p:cNvSpPr>
          <p:nvPr>
            <p:ph idx="1"/>
          </p:nvPr>
        </p:nvSpPr>
        <p:spPr>
          <a:xfrm>
            <a:off x="2286000" y="2667000"/>
            <a:ext cx="7772400" cy="3084513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1.What</a:t>
            </a:r>
            <a:r>
              <a:rPr lang="zh-CN" altLang="zh-CN" sz="3600"/>
              <a:t>’</a:t>
            </a:r>
            <a:r>
              <a:rPr lang="en-US" altLang="zh-CN" sz="3600"/>
              <a:t>s the date today?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3600"/>
              <a:t>今天是几号？</a:t>
            </a:r>
            <a:endParaRPr lang="en-US" altLang="zh-CN" sz="360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2. What date is tomorrow?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3600"/>
              <a:t>明天是几号？</a:t>
            </a:r>
          </a:p>
        </p:txBody>
      </p:sp>
      <p:sp>
        <p:nvSpPr>
          <p:cNvPr id="11268" name="矩形 5"/>
          <p:cNvSpPr/>
          <p:nvPr/>
        </p:nvSpPr>
        <p:spPr>
          <a:xfrm>
            <a:off x="2362200" y="1905000"/>
            <a:ext cx="7239000" cy="64516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用来问具体的日期</a:t>
            </a:r>
          </a:p>
        </p:txBody>
      </p:sp>
      <p:sp>
        <p:nvSpPr>
          <p:cNvPr id="5" name="矩形 4"/>
          <p:cNvSpPr/>
          <p:nvPr/>
        </p:nvSpPr>
        <p:spPr>
          <a:xfrm>
            <a:off x="6629400" y="457200"/>
            <a:ext cx="2214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什么日期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362200" y="3295650"/>
            <a:ext cx="2753360" cy="539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425700" y="4652645"/>
            <a:ext cx="2626360" cy="5727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5" grpId="0"/>
      <p:bldP spid="7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72390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When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242" name="Rectangle 3"/>
          <p:cNvSpPr>
            <a:spLocks noGrp="1"/>
          </p:cNvSpPr>
          <p:nvPr>
            <p:ph idx="1"/>
          </p:nvPr>
        </p:nvSpPr>
        <p:spPr>
          <a:xfrm>
            <a:off x="2743200" y="2743200"/>
            <a:ext cx="5486400" cy="2667000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/>
              <a:t>  </a:t>
            </a:r>
            <a:r>
              <a:rPr lang="en-US" altLang="zh-CN" sz="3600"/>
              <a:t>1.</a:t>
            </a:r>
            <a:r>
              <a:rPr lang="en-US" altLang="zh-CN" sz="3600">
                <a:solidFill>
                  <a:srgbClr val="FF0000"/>
                </a:solidFill>
              </a:rPr>
              <a:t>When</a:t>
            </a:r>
            <a:r>
              <a:rPr lang="en-US" altLang="zh-CN" sz="3600"/>
              <a:t> do you get up?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     </a:t>
            </a:r>
            <a:r>
              <a:rPr lang="zh-CN" altLang="en-US" sz="3600"/>
              <a:t>你什么时候起床？</a:t>
            </a:r>
            <a:endParaRPr lang="en-US" altLang="zh-CN" sz="360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 2. </a:t>
            </a:r>
            <a:r>
              <a:rPr lang="en-US" altLang="zh-CN" sz="3600">
                <a:solidFill>
                  <a:srgbClr val="FF0000"/>
                </a:solidFill>
              </a:rPr>
              <a:t>When</a:t>
            </a:r>
            <a:r>
              <a:rPr lang="en-US" altLang="zh-CN" sz="3600"/>
              <a:t> are you going?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3600"/>
              <a:t>    你准备什么时候去？</a:t>
            </a:r>
          </a:p>
          <a:p>
            <a:pPr eaLnBrk="1" hangingPunct="1"/>
            <a:endParaRPr lang="zh-CN" altLang="en-US" sz="3600"/>
          </a:p>
        </p:txBody>
      </p:sp>
      <p:sp>
        <p:nvSpPr>
          <p:cNvPr id="12292" name="矩形 6"/>
          <p:cNvSpPr/>
          <p:nvPr/>
        </p:nvSpPr>
        <p:spPr>
          <a:xfrm>
            <a:off x="2362200" y="1905000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问时间</a:t>
            </a:r>
          </a:p>
        </p:txBody>
      </p:sp>
      <p:sp>
        <p:nvSpPr>
          <p:cNvPr id="5" name="矩形 4"/>
          <p:cNvSpPr/>
          <p:nvPr/>
        </p:nvSpPr>
        <p:spPr>
          <a:xfrm>
            <a:off x="6400800" y="533400"/>
            <a:ext cx="2214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什么时候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68675" y="3443605"/>
            <a:ext cx="3731895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3368675" y="4785995"/>
            <a:ext cx="3908425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  <p:bldP spid="5" grpId="0"/>
      <p:bldP spid="7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/>
          <p:cNvSpPr>
            <a:spLocks noGrp="1"/>
          </p:cNvSpPr>
          <p:nvPr>
            <p:ph type="title"/>
          </p:nvPr>
        </p:nvSpPr>
        <p:spPr>
          <a:xfrm>
            <a:off x="1371600" y="3048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Where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1266" name="Rectangle 3"/>
          <p:cNvSpPr>
            <a:spLocks noGrp="1"/>
          </p:cNvSpPr>
          <p:nvPr>
            <p:ph idx="1"/>
          </p:nvPr>
        </p:nvSpPr>
        <p:spPr>
          <a:xfrm>
            <a:off x="1092835" y="2743200"/>
            <a:ext cx="9386570" cy="3389630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zh-CN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1.</a:t>
            </a:r>
            <a:r>
              <a:rPr lang="en-US" altLang="zh-CN" sz="3600">
                <a:solidFill>
                  <a:srgbClr val="FF0000"/>
                </a:solidFill>
              </a:rPr>
              <a:t>Where</a:t>
            </a:r>
            <a:r>
              <a:rPr lang="en-US" altLang="zh-CN" sz="3600"/>
              <a:t> is my nose? </a:t>
            </a:r>
            <a:r>
              <a:rPr lang="zh-CN" altLang="en-US" sz="3600"/>
              <a:t>我的鼻子在哪？</a:t>
            </a:r>
            <a:endParaRPr lang="en-US" altLang="zh-CN" sz="360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2.</a:t>
            </a:r>
            <a:r>
              <a:rPr lang="en-US" altLang="zh-CN" sz="3600">
                <a:solidFill>
                  <a:srgbClr val="FF0000"/>
                </a:solidFill>
              </a:rPr>
              <a:t> Where </a:t>
            </a:r>
            <a:r>
              <a:rPr lang="en-US" altLang="zh-CN" sz="3600"/>
              <a:t>are my shoes? </a:t>
            </a:r>
            <a:r>
              <a:rPr lang="zh-CN" altLang="en-US" sz="3600"/>
              <a:t>我的鞋子在哪里？</a:t>
            </a:r>
            <a:endParaRPr lang="en-US" altLang="zh-CN" sz="360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3.</a:t>
            </a:r>
            <a:r>
              <a:rPr lang="en-US" altLang="zh-CN" sz="3600">
                <a:solidFill>
                  <a:srgbClr val="FF0000"/>
                </a:solidFill>
              </a:rPr>
              <a:t> Where</a:t>
            </a:r>
            <a:r>
              <a:rPr lang="en-US" altLang="zh-CN" sz="3600"/>
              <a:t> are you from? </a:t>
            </a:r>
            <a:r>
              <a:rPr lang="zh-CN" altLang="en-US" sz="3600"/>
              <a:t>你是哪里人？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4.</a:t>
            </a:r>
            <a:r>
              <a:rPr lang="en-US" altLang="zh-CN" sz="3600">
                <a:solidFill>
                  <a:srgbClr val="FF0000"/>
                </a:solidFill>
              </a:rPr>
              <a:t> Where</a:t>
            </a:r>
            <a:r>
              <a:rPr lang="en-US" altLang="zh-CN" sz="3600"/>
              <a:t> are you going?   </a:t>
            </a:r>
            <a:r>
              <a:rPr lang="zh-CN" altLang="en-US" sz="3600"/>
              <a:t>你打算去哪里？</a:t>
            </a:r>
          </a:p>
        </p:txBody>
      </p:sp>
      <p:sp>
        <p:nvSpPr>
          <p:cNvPr id="13316" name="矩形 6"/>
          <p:cNvSpPr/>
          <p:nvPr/>
        </p:nvSpPr>
        <p:spPr>
          <a:xfrm>
            <a:off x="2286000" y="2057400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问地点</a:t>
            </a: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477000" y="533400"/>
            <a:ext cx="1198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哪里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669915" y="3378200"/>
            <a:ext cx="3002280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6308725" y="4100195"/>
            <a:ext cx="3485515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6151245" y="4676775"/>
            <a:ext cx="2521585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4" name="矩形 3"/>
          <p:cNvSpPr/>
          <p:nvPr/>
        </p:nvSpPr>
        <p:spPr>
          <a:xfrm>
            <a:off x="6673215" y="5376545"/>
            <a:ext cx="2927350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/>
      <p:bldP spid="5" grpId="0"/>
      <p:bldP spid="7" grpId="0"/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Rectang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7086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Which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2290" name="Rectangle 3"/>
          <p:cNvSpPr>
            <a:spLocks noGrp="1"/>
          </p:cNvSpPr>
          <p:nvPr>
            <p:ph idx="1"/>
          </p:nvPr>
        </p:nvSpPr>
        <p:spPr>
          <a:xfrm>
            <a:off x="1524000" y="2477135"/>
            <a:ext cx="8001000" cy="3465513"/>
          </a:xfrm>
        </p:spPr>
        <p:txBody>
          <a:bodyPr vert="horz" wrap="square" lIns="91440" tIns="45720" rIns="91440" bIns="45720" anchor="t"/>
          <a:lstStyle/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1.</a:t>
            </a:r>
            <a:r>
              <a:rPr lang="en-US" altLang="zh-CN" sz="3600">
                <a:solidFill>
                  <a:srgbClr val="FF0000"/>
                </a:solidFill>
              </a:rPr>
              <a:t>Which</a:t>
            </a:r>
            <a:r>
              <a:rPr lang="en-US" altLang="zh-CN" sz="3600"/>
              <a:t> season do you like best?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  </a:t>
            </a:r>
            <a:r>
              <a:rPr lang="zh-CN" altLang="en-US" sz="3600"/>
              <a:t>你最喜欢哪个季节？</a:t>
            </a:r>
            <a:endParaRPr lang="en-US" altLang="zh-CN" sz="3600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2.</a:t>
            </a:r>
            <a:r>
              <a:rPr lang="en-US" altLang="zh-CN" sz="3600">
                <a:solidFill>
                  <a:srgbClr val="FF0000"/>
                </a:solidFill>
              </a:rPr>
              <a:t>Which</a:t>
            </a:r>
            <a:r>
              <a:rPr lang="en-US" altLang="zh-CN" sz="3600"/>
              <a:t> class are you in?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  </a:t>
            </a:r>
            <a:r>
              <a:rPr lang="zh-CN" altLang="en-US" sz="3600"/>
              <a:t>你在哪一个班？</a:t>
            </a:r>
            <a:endParaRPr lang="en-US" altLang="zh-CN" sz="3600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3.</a:t>
            </a:r>
            <a:r>
              <a:rPr lang="en-US" altLang="zh-CN" sz="3600">
                <a:solidFill>
                  <a:srgbClr val="FF0000"/>
                </a:solidFill>
              </a:rPr>
              <a:t>Which</a:t>
            </a:r>
            <a:r>
              <a:rPr lang="en-US" altLang="zh-CN" sz="3600"/>
              <a:t> one is my pen</a:t>
            </a:r>
            <a:r>
              <a:rPr lang="zh-CN" altLang="en-US" sz="3600"/>
              <a:t>？</a:t>
            </a:r>
            <a:endParaRPr lang="en-US" altLang="zh-CN" sz="3600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  </a:t>
            </a:r>
            <a:r>
              <a:rPr lang="zh-CN" altLang="en-US" sz="3600"/>
              <a:t>哪一个是我的钢笔？</a:t>
            </a:r>
            <a:endParaRPr lang="en-US" altLang="zh-CN" sz="3600"/>
          </a:p>
        </p:txBody>
      </p:sp>
      <p:sp>
        <p:nvSpPr>
          <p:cNvPr id="14340" name="矩形 5"/>
          <p:cNvSpPr/>
          <p:nvPr/>
        </p:nvSpPr>
        <p:spPr>
          <a:xfrm>
            <a:off x="2286000" y="1593215"/>
            <a:ext cx="7239000" cy="64516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问具体哪一个</a:t>
            </a:r>
            <a:endParaRPr lang="en-US" altLang="zh-CN" sz="36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477000" y="457200"/>
            <a:ext cx="1706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哪一个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881505" y="3197860"/>
            <a:ext cx="3985260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1881505" y="4513580"/>
            <a:ext cx="3262630" cy="4527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1881505" y="5769610"/>
            <a:ext cx="3887470" cy="6356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5" grpId="0"/>
      <p:bldP spid="7" grpId="0"/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77724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Who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3314" name="Rectangle 3"/>
          <p:cNvSpPr>
            <a:spLocks noGrp="1"/>
          </p:cNvSpPr>
          <p:nvPr>
            <p:ph idx="1"/>
          </p:nvPr>
        </p:nvSpPr>
        <p:spPr>
          <a:xfrm>
            <a:off x="2286000" y="2667000"/>
            <a:ext cx="8001000" cy="3465513"/>
          </a:xfrm>
        </p:spPr>
        <p:txBody>
          <a:bodyPr vert="horz" wrap="square" lIns="91440" tIns="45720" rIns="91440" bIns="45720" anchor="t"/>
          <a:lstStyle/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1.</a:t>
            </a:r>
            <a:r>
              <a:rPr lang="en-US" altLang="zh-CN">
                <a:solidFill>
                  <a:srgbClr val="FF0000"/>
                </a:solidFill>
              </a:rPr>
              <a:t>Who</a:t>
            </a:r>
            <a:r>
              <a:rPr lang="en-US" altLang="zh-CN"/>
              <a:t> is that boy?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   </a:t>
            </a:r>
            <a:r>
              <a:rPr lang="zh-CN" altLang="en-US"/>
              <a:t>那个男孩是谁？</a:t>
            </a:r>
            <a:endParaRPr lang="en-US" altLang="zh-CN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2.</a:t>
            </a:r>
            <a:r>
              <a:rPr lang="en-US" altLang="zh-CN">
                <a:solidFill>
                  <a:srgbClr val="FF0000"/>
                </a:solidFill>
              </a:rPr>
              <a:t> Who </a:t>
            </a:r>
            <a:r>
              <a:rPr lang="en-US" altLang="zh-CN"/>
              <a:t>are you going to with? 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   </a:t>
            </a:r>
            <a:r>
              <a:rPr lang="zh-CN" altLang="en-US"/>
              <a:t>你打算和谁一起去？</a:t>
            </a:r>
            <a:endParaRPr lang="en-US" altLang="zh-CN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3. </a:t>
            </a:r>
            <a:r>
              <a:rPr lang="en-US" altLang="zh-CN">
                <a:solidFill>
                  <a:srgbClr val="FF0000"/>
                </a:solidFill>
              </a:rPr>
              <a:t>Who</a:t>
            </a:r>
            <a:r>
              <a:rPr lang="en-US" altLang="zh-CN"/>
              <a:t> is that beautiful girl?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   </a:t>
            </a:r>
            <a:r>
              <a:rPr lang="zh-CN" altLang="en-US"/>
              <a:t>那个漂亮的女孩是谁？</a:t>
            </a:r>
            <a:endParaRPr lang="en-US" altLang="zh-CN"/>
          </a:p>
        </p:txBody>
      </p:sp>
      <p:sp>
        <p:nvSpPr>
          <p:cNvPr id="15364" name="矩形 5"/>
          <p:cNvSpPr/>
          <p:nvPr/>
        </p:nvSpPr>
        <p:spPr>
          <a:xfrm>
            <a:off x="2286000" y="2057400"/>
            <a:ext cx="7239000" cy="9531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Arial" pitchFamily="34" charset="0"/>
                <a:ea typeface="宋体" panose="02010600030101010101" pitchFamily="2" charset="-122"/>
              </a:rPr>
              <a:t>问人是谁</a:t>
            </a:r>
          </a:p>
          <a:p>
            <a:endParaRPr lang="en-US" altLang="zh-CN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629400" y="533400"/>
            <a:ext cx="690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谁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619375" y="3360738"/>
            <a:ext cx="2854325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676525" y="4471988"/>
            <a:ext cx="349885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2676525" y="5616575"/>
            <a:ext cx="3952875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  <p:bldP spid="5" grpId="0"/>
      <p:bldP spid="7" grpId="0"/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2"/>
          <p:cNvSpPr>
            <a:spLocks noGrp="1"/>
          </p:cNvSpPr>
          <p:nvPr>
            <p:ph type="title"/>
          </p:nvPr>
        </p:nvSpPr>
        <p:spPr>
          <a:xfrm>
            <a:off x="1524000" y="2286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Whose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4338" name="Rectangle 3"/>
          <p:cNvSpPr>
            <a:spLocks noGrp="1"/>
          </p:cNvSpPr>
          <p:nvPr>
            <p:ph idx="1"/>
          </p:nvPr>
        </p:nvSpPr>
        <p:spPr>
          <a:xfrm>
            <a:off x="2209800" y="2057400"/>
            <a:ext cx="8001000" cy="3465513"/>
          </a:xfrm>
        </p:spPr>
        <p:txBody>
          <a:bodyPr vert="horz" wrap="square" lIns="91440" tIns="45720" rIns="91440" bIns="45720" anchor="t"/>
          <a:lstStyle/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1.</a:t>
            </a:r>
            <a:r>
              <a:rPr lang="en-US" altLang="zh-CN" sz="3600">
                <a:solidFill>
                  <a:srgbClr val="FF0000"/>
                </a:solidFill>
              </a:rPr>
              <a:t>Whose</a:t>
            </a:r>
            <a:r>
              <a:rPr lang="en-US" altLang="zh-CN" sz="3600"/>
              <a:t> </a:t>
            </a:r>
            <a:r>
              <a:rPr lang="en-US" altLang="zh-CN" sz="3600">
                <a:solidFill>
                  <a:srgbClr val="0066FF"/>
                </a:solidFill>
              </a:rPr>
              <a:t>bag</a:t>
            </a:r>
            <a:r>
              <a:rPr lang="en-US" altLang="zh-CN" sz="3600"/>
              <a:t> is this? 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   </a:t>
            </a:r>
            <a:r>
              <a:rPr lang="zh-CN" altLang="en-US" sz="3600"/>
              <a:t>这是谁的包？</a:t>
            </a:r>
            <a:endParaRPr lang="en-US" altLang="zh-CN" sz="3600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2.</a:t>
            </a:r>
            <a:r>
              <a:rPr lang="en-US" altLang="zh-CN" sz="3600">
                <a:solidFill>
                  <a:srgbClr val="FF0000"/>
                </a:solidFill>
              </a:rPr>
              <a:t>Whose</a:t>
            </a:r>
            <a:r>
              <a:rPr lang="en-US" altLang="zh-CN" sz="3600"/>
              <a:t> </a:t>
            </a:r>
            <a:r>
              <a:rPr lang="en-US" altLang="zh-CN" sz="3600">
                <a:solidFill>
                  <a:srgbClr val="0066FF"/>
                </a:solidFill>
              </a:rPr>
              <a:t>bike</a:t>
            </a:r>
            <a:r>
              <a:rPr lang="en-US" altLang="zh-CN" sz="3600"/>
              <a:t> is yellow?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 sz="3600"/>
              <a:t>  </a:t>
            </a:r>
            <a:r>
              <a:rPr lang="zh-CN" altLang="en-US" sz="3600"/>
              <a:t>谁的自行车是黄色的？</a:t>
            </a:r>
            <a:endParaRPr lang="en-US" altLang="zh-CN" sz="3600"/>
          </a:p>
        </p:txBody>
      </p:sp>
      <p:sp>
        <p:nvSpPr>
          <p:cNvPr id="16388" name="矩形 5"/>
          <p:cNvSpPr/>
          <p:nvPr/>
        </p:nvSpPr>
        <p:spPr>
          <a:xfrm>
            <a:off x="2362200" y="1447800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问东西是谁的</a:t>
            </a: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629400" y="457200"/>
            <a:ext cx="1198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谁的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362200" y="4648200"/>
            <a:ext cx="7239000" cy="64516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宋体" panose="02010600030101010101" pitchFamily="2" charset="-122"/>
              </a:rPr>
              <a:t>※ </a:t>
            </a:r>
            <a:r>
              <a:rPr lang="zh-CN" altLang="en-US" sz="3600" b="1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宋体" panose="02010600030101010101" pitchFamily="2" charset="-122"/>
              </a:rPr>
              <a:t>一般后面跟名词。</a:t>
            </a:r>
          </a:p>
        </p:txBody>
      </p:sp>
      <p:sp>
        <p:nvSpPr>
          <p:cNvPr id="7" name="矩形 6"/>
          <p:cNvSpPr/>
          <p:nvPr/>
        </p:nvSpPr>
        <p:spPr>
          <a:xfrm>
            <a:off x="2644775" y="2701925"/>
            <a:ext cx="2673350" cy="6153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644775" y="4070350"/>
            <a:ext cx="4293870" cy="460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5" grpId="0"/>
      <p:bldP spid="6" grpId="0"/>
      <p:bldP spid="7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Rectangle 2"/>
          <p:cNvSpPr>
            <a:spLocks noGrp="1"/>
          </p:cNvSpPr>
          <p:nvPr>
            <p:ph type="title"/>
          </p:nvPr>
        </p:nvSpPr>
        <p:spPr>
          <a:xfrm>
            <a:off x="1066800" y="3048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5362" name="Rectangle 3"/>
          <p:cNvSpPr>
            <a:spLocks noGrp="1"/>
          </p:cNvSpPr>
          <p:nvPr>
            <p:ph idx="1"/>
          </p:nvPr>
        </p:nvSpPr>
        <p:spPr>
          <a:xfrm>
            <a:off x="2209800" y="2133600"/>
            <a:ext cx="8458200" cy="3617913"/>
          </a:xfrm>
        </p:spPr>
        <p:txBody>
          <a:bodyPr vert="horz" wrap="square" lIns="91440" tIns="45720" rIns="91440" bIns="45720" anchor="t"/>
          <a:lstStyle/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1.</a:t>
            </a:r>
            <a:r>
              <a:rPr lang="en-US" altLang="zh-CN">
                <a:solidFill>
                  <a:srgbClr val="FF0000"/>
                </a:solidFill>
              </a:rPr>
              <a:t>Why</a:t>
            </a:r>
            <a:r>
              <a:rPr lang="en-US" altLang="zh-CN"/>
              <a:t> do you like spring?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   </a:t>
            </a:r>
            <a:r>
              <a:rPr lang="zh-CN" altLang="en-US"/>
              <a:t>你为什么喜欢春天？</a:t>
            </a:r>
            <a:endParaRPr lang="en-US" altLang="zh-CN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   Because I can fly kites in spring.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zh-CN" altLang="en-US"/>
              <a:t>   因为在春天我可以放风筝。</a:t>
            </a:r>
            <a:endParaRPr lang="en-US" altLang="zh-CN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2.</a:t>
            </a:r>
            <a:r>
              <a:rPr lang="en-US" altLang="zh-CN">
                <a:solidFill>
                  <a:srgbClr val="FF0000"/>
                </a:solidFill>
              </a:rPr>
              <a:t>Why </a:t>
            </a:r>
            <a:r>
              <a:rPr lang="en-US" altLang="zh-CN"/>
              <a:t>do you go to school by bus</a:t>
            </a:r>
            <a:r>
              <a:rPr lang="zh-CN" altLang="en-US"/>
              <a:t>？为什么你坐公共汽车来学校？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    Because my home is far.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r>
              <a:rPr lang="en-US" altLang="zh-CN"/>
              <a:t>    </a:t>
            </a:r>
            <a:r>
              <a:rPr lang="zh-CN" altLang="en-US"/>
              <a:t>因为我家很远</a:t>
            </a:r>
            <a:r>
              <a:rPr lang="en-US" altLang="zh-CN"/>
              <a:t>.</a:t>
            </a:r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endParaRPr lang="en-US" altLang="zh-CN"/>
          </a:p>
          <a:p>
            <a:pPr marL="514350" indent="-514350" eaLnBrk="1" hangingPunct="1">
              <a:buFont typeface="Wingdings" panose="05000000000000000000" pitchFamily="2" charset="2"/>
              <a:buNone/>
            </a:pPr>
            <a:endParaRPr lang="en-US" altLang="zh-CN"/>
          </a:p>
        </p:txBody>
      </p:sp>
      <p:sp>
        <p:nvSpPr>
          <p:cNvPr id="17412" name="矩形 5"/>
          <p:cNvSpPr/>
          <p:nvPr/>
        </p:nvSpPr>
        <p:spPr>
          <a:xfrm>
            <a:off x="2209800" y="1426845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问原因</a:t>
            </a:r>
          </a:p>
        </p:txBody>
      </p:sp>
      <p:sp>
        <p:nvSpPr>
          <p:cNvPr id="5" name="矩形 4"/>
          <p:cNvSpPr/>
          <p:nvPr/>
        </p:nvSpPr>
        <p:spPr>
          <a:xfrm>
            <a:off x="5943600" y="533400"/>
            <a:ext cx="1706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为什么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611755" y="2739390"/>
            <a:ext cx="3674110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738120" y="3917315"/>
            <a:ext cx="4525010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4" name="矩形 3"/>
          <p:cNvSpPr/>
          <p:nvPr/>
        </p:nvSpPr>
        <p:spPr>
          <a:xfrm>
            <a:off x="2738120" y="5001895"/>
            <a:ext cx="3547745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6" name="矩形 5"/>
          <p:cNvSpPr/>
          <p:nvPr/>
        </p:nvSpPr>
        <p:spPr>
          <a:xfrm>
            <a:off x="2738120" y="6156960"/>
            <a:ext cx="2767330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  <p:bldP spid="5" grpId="0"/>
      <p:bldP spid="7" grpId="0"/>
      <p:bldP spid="2" grpId="0"/>
      <p:bldP spid="4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Rectangle 2"/>
          <p:cNvSpPr>
            <a:spLocks noGrp="1"/>
          </p:cNvSpPr>
          <p:nvPr>
            <p:ph type="title"/>
          </p:nvPr>
        </p:nvSpPr>
        <p:spPr>
          <a:xfrm>
            <a:off x="1295400" y="2286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How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8435" name="矩形 7"/>
          <p:cNvSpPr/>
          <p:nvPr/>
        </p:nvSpPr>
        <p:spPr>
          <a:xfrm>
            <a:off x="2286000" y="1828800"/>
            <a:ext cx="72390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询问身体等状况</a:t>
            </a:r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,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询问乘交通工具等 </a:t>
            </a:r>
          </a:p>
        </p:txBody>
      </p:sp>
      <p:sp>
        <p:nvSpPr>
          <p:cNvPr id="16387" name="矩形 9"/>
          <p:cNvSpPr/>
          <p:nvPr/>
        </p:nvSpPr>
        <p:spPr>
          <a:xfrm>
            <a:off x="1524000" y="2590800"/>
            <a:ext cx="9144000" cy="40309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1.</a:t>
            </a:r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How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are you? 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你好吗？</a:t>
            </a:r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2.</a:t>
            </a:r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How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is your mother? 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你妈妈（身体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/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人）好吗？</a:t>
            </a:r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3.</a:t>
            </a:r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How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do you go to school? 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你如何去上学的？</a:t>
            </a:r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4.</a:t>
            </a:r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How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can I get to the post office? 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我怎样到达         </a:t>
            </a:r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  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邮局</a:t>
            </a:r>
          </a:p>
        </p:txBody>
      </p:sp>
      <p:sp>
        <p:nvSpPr>
          <p:cNvPr id="5" name="矩形 4"/>
          <p:cNvSpPr/>
          <p:nvPr/>
        </p:nvSpPr>
        <p:spPr>
          <a:xfrm>
            <a:off x="6096000" y="457200"/>
            <a:ext cx="1706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怎么样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562475" y="2652713"/>
            <a:ext cx="226218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5748338" y="3629025"/>
            <a:ext cx="4468813" cy="460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6719888" y="4603750"/>
            <a:ext cx="306863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4" name="矩形 3"/>
          <p:cNvSpPr/>
          <p:nvPr/>
        </p:nvSpPr>
        <p:spPr>
          <a:xfrm>
            <a:off x="7820025" y="5543550"/>
            <a:ext cx="2262188" cy="460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6" name="矩形 5"/>
          <p:cNvSpPr/>
          <p:nvPr/>
        </p:nvSpPr>
        <p:spPr>
          <a:xfrm>
            <a:off x="1895475" y="6076950"/>
            <a:ext cx="226218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  <p:bldP spid="5" grpId="0"/>
      <p:bldP spid="7" grpId="0"/>
      <p:bldP spid="2" grpId="0"/>
      <p:bldP spid="3" grpId="0"/>
      <p:bldP spid="4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>
          <a:xfrm>
            <a:off x="914400" y="3810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How old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9459" name="矩形 8"/>
          <p:cNvSpPr/>
          <p:nvPr/>
        </p:nvSpPr>
        <p:spPr>
          <a:xfrm>
            <a:off x="2286000" y="2057400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用来问年龄</a:t>
            </a:r>
            <a:endParaRPr lang="zh-CN" altLang="en-US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411" name="矩形 14"/>
          <p:cNvSpPr/>
          <p:nvPr/>
        </p:nvSpPr>
        <p:spPr>
          <a:xfrm>
            <a:off x="2057400" y="2743200"/>
            <a:ext cx="8382000" cy="224536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1.How old </a:t>
            </a:r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are you? </a:t>
            </a:r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你几岁了？</a:t>
            </a:r>
            <a:endParaRPr lang="en-US" altLang="zh-CN" sz="360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36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2. </a:t>
            </a:r>
            <a:r>
              <a:rPr lang="en-US" altLang="zh-CN" sz="3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How old </a:t>
            </a:r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is your father? </a:t>
            </a:r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你爸爸多大了？</a:t>
            </a:r>
          </a:p>
        </p:txBody>
      </p:sp>
      <p:sp>
        <p:nvSpPr>
          <p:cNvPr id="5" name="矩形 4"/>
          <p:cNvSpPr/>
          <p:nvPr/>
        </p:nvSpPr>
        <p:spPr>
          <a:xfrm>
            <a:off x="6324600" y="609600"/>
            <a:ext cx="1198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几岁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324283" y="3339783"/>
            <a:ext cx="226218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7523480" y="4408805"/>
            <a:ext cx="287020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en-US" altLang="zh-CN" strike="noStrike" noProof="1"/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5" grpId="0"/>
      <p:bldP spid="7" grpId="0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>
          <a:xfrm>
            <a:off x="1143000" y="3048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How many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20483" name="矩形 8"/>
          <p:cNvSpPr/>
          <p:nvPr/>
        </p:nvSpPr>
        <p:spPr>
          <a:xfrm>
            <a:off x="2209800" y="1752600"/>
            <a:ext cx="8458200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用来问数量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(+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可数名词复数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)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，可用一二三回答。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35" name="矩形 14"/>
          <p:cNvSpPr/>
          <p:nvPr/>
        </p:nvSpPr>
        <p:spPr>
          <a:xfrm>
            <a:off x="1828800" y="2133600"/>
            <a:ext cx="8382000" cy="304609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1.How many </a:t>
            </a:r>
            <a:r>
              <a:rPr lang="en-US" altLang="zh-CN" sz="3200">
                <a:solidFill>
                  <a:srgbClr val="0066FF"/>
                </a:solidFill>
                <a:latin typeface="Arial" pitchFamily="34" charset="0"/>
                <a:ea typeface="宋体" panose="02010600030101010101" pitchFamily="2" charset="-122"/>
              </a:rPr>
              <a:t>books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do you have? </a:t>
            </a:r>
          </a:p>
          <a:p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   你有多少本书？</a:t>
            </a:r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32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2.How many </a:t>
            </a:r>
            <a:r>
              <a:rPr lang="en-US" altLang="zh-CN" sz="3200">
                <a:solidFill>
                  <a:srgbClr val="0066FF"/>
                </a:solidFill>
                <a:latin typeface="Arial" pitchFamily="34" charset="0"/>
                <a:ea typeface="宋体" panose="02010600030101010101" pitchFamily="2" charset="-122"/>
              </a:rPr>
              <a:t>people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are there in your family?</a:t>
            </a:r>
          </a:p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你家里有多少人？</a:t>
            </a:r>
          </a:p>
        </p:txBody>
      </p:sp>
      <p:sp>
        <p:nvSpPr>
          <p:cNvPr id="5" name="矩形 4"/>
          <p:cNvSpPr/>
          <p:nvPr/>
        </p:nvSpPr>
        <p:spPr>
          <a:xfrm>
            <a:off x="6705600" y="609600"/>
            <a:ext cx="1198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多少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282825" y="3197225"/>
            <a:ext cx="2714625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209800" y="4611688"/>
            <a:ext cx="320833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  <p:bldP spid="5" grpId="0"/>
      <p:bldP spid="7" grpId="0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>
          <a:xfrm>
            <a:off x="1143000" y="2286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How much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21507" name="矩形 8"/>
          <p:cNvSpPr/>
          <p:nvPr/>
        </p:nvSpPr>
        <p:spPr>
          <a:xfrm>
            <a:off x="1874520" y="1503680"/>
            <a:ext cx="7239000" cy="7067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用来问价格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(+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可数名词复数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)</a:t>
            </a:r>
          </a:p>
        </p:txBody>
      </p:sp>
      <p:sp>
        <p:nvSpPr>
          <p:cNvPr id="19459" name="矩形 14"/>
          <p:cNvSpPr/>
          <p:nvPr/>
        </p:nvSpPr>
        <p:spPr>
          <a:xfrm>
            <a:off x="1981200" y="2825750"/>
            <a:ext cx="8001000" cy="433832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1.How much </a:t>
            </a:r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is this dress? </a:t>
            </a:r>
          </a:p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这个连衣裙多少钱？</a:t>
            </a:r>
            <a:endParaRPr lang="en-US" altLang="zh-CN" sz="360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36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2.How much </a:t>
            </a:r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are these desks?  </a:t>
            </a:r>
          </a:p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这些桌子多少钱？</a:t>
            </a:r>
            <a:endParaRPr lang="en-US" altLang="zh-CN" sz="360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629400" y="457200"/>
            <a:ext cx="1706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多少钱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076450" y="3472180"/>
            <a:ext cx="3940810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076450" y="5103495"/>
            <a:ext cx="3513455" cy="46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  <p:bldP spid="5" grpId="0"/>
      <p:bldP spid="7" grpId="0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>
          <a:xfrm>
            <a:off x="685800" y="457200"/>
            <a:ext cx="82296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How about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20482" name="矩形 14"/>
          <p:cNvSpPr/>
          <p:nvPr/>
        </p:nvSpPr>
        <p:spPr>
          <a:xfrm>
            <a:off x="1981200" y="1828800"/>
            <a:ext cx="8458200" cy="452310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1.I want to go to the park. </a:t>
            </a:r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How about 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you?       </a:t>
            </a:r>
          </a:p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   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我想要去公园。你呢？</a:t>
            </a:r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2.This shirt is too small. </a:t>
            </a:r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How about 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that shirt? </a:t>
            </a:r>
          </a:p>
          <a:p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   这件衬衫太小了。那件衬衫怎么样？</a:t>
            </a:r>
          </a:p>
          <a:p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324600" y="685800"/>
            <a:ext cx="1706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怎么样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406650" y="2867025"/>
            <a:ext cx="406400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2406650" y="4298950"/>
            <a:ext cx="636270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内容占位符 2"/>
          <p:cNvSpPr>
            <a:spLocks noGrp="1"/>
          </p:cNvSpPr>
          <p:nvPr>
            <p:ph idx="1"/>
          </p:nvPr>
        </p:nvSpPr>
        <p:spPr>
          <a:xfrm>
            <a:off x="1981200" y="381000"/>
            <a:ext cx="8229600" cy="5745163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What</a:t>
            </a:r>
            <a:r>
              <a:rPr lang="en-US" altLang="zh-CN"/>
              <a:t> </a:t>
            </a:r>
            <a:r>
              <a:rPr lang="zh-CN" altLang="en-US"/>
              <a:t>什么                      </a:t>
            </a:r>
            <a:r>
              <a:rPr lang="en-US" altLang="zh-CN">
                <a:solidFill>
                  <a:srgbClr val="FF0000"/>
                </a:solidFill>
              </a:rPr>
              <a:t>why </a:t>
            </a:r>
            <a:r>
              <a:rPr lang="zh-CN" altLang="en-US"/>
              <a:t>为什么</a:t>
            </a:r>
            <a:endParaRPr lang="en-US" altLang="zh-CN"/>
          </a:p>
          <a:p>
            <a:pPr eaLnBrk="1" hangingPunct="1"/>
            <a:r>
              <a:rPr lang="en-US" altLang="zh-CN"/>
              <a:t>What time </a:t>
            </a:r>
            <a:r>
              <a:rPr lang="zh-CN" altLang="en-US"/>
              <a:t>几点              </a:t>
            </a:r>
            <a:r>
              <a:rPr lang="en-US" altLang="zh-CN">
                <a:solidFill>
                  <a:srgbClr val="FF0000"/>
                </a:solidFill>
              </a:rPr>
              <a:t>how</a:t>
            </a:r>
            <a:r>
              <a:rPr lang="en-US" altLang="zh-CN"/>
              <a:t> </a:t>
            </a:r>
            <a:r>
              <a:rPr lang="zh-CN" altLang="en-US"/>
              <a:t>怎么样</a:t>
            </a:r>
            <a:endParaRPr lang="en-US" altLang="zh-CN"/>
          </a:p>
          <a:p>
            <a:pPr eaLnBrk="1" hangingPunct="1"/>
            <a:r>
              <a:rPr lang="en-US" altLang="zh-CN"/>
              <a:t>What color </a:t>
            </a:r>
            <a:r>
              <a:rPr lang="zh-CN" altLang="en-US"/>
              <a:t>什么颜色      </a:t>
            </a:r>
            <a:r>
              <a:rPr lang="en-US" altLang="zh-CN"/>
              <a:t>how old </a:t>
            </a:r>
            <a:r>
              <a:rPr lang="zh-CN" altLang="en-US"/>
              <a:t>多少岁</a:t>
            </a:r>
            <a:endParaRPr lang="en-US" altLang="zh-CN"/>
          </a:p>
          <a:p>
            <a:pPr eaLnBrk="1" hangingPunct="1"/>
            <a:r>
              <a:rPr lang="en-US" altLang="zh-CN"/>
              <a:t>What about  …</a:t>
            </a:r>
            <a:r>
              <a:rPr lang="zh-CN" altLang="en-US"/>
              <a:t>怎么样    </a:t>
            </a:r>
            <a:r>
              <a:rPr lang="en-US" altLang="zh-CN"/>
              <a:t>how many </a:t>
            </a:r>
            <a:r>
              <a:rPr lang="zh-CN" altLang="en-US"/>
              <a:t>多少</a:t>
            </a:r>
            <a:endParaRPr lang="en-US" altLang="zh-CN"/>
          </a:p>
          <a:p>
            <a:pPr eaLnBrk="1" hangingPunct="1"/>
            <a:r>
              <a:rPr lang="en-US" altLang="zh-CN"/>
              <a:t>What date </a:t>
            </a:r>
            <a:r>
              <a:rPr lang="zh-CN" altLang="en-US"/>
              <a:t>什么日期       </a:t>
            </a:r>
            <a:r>
              <a:rPr lang="en-US" altLang="zh-CN"/>
              <a:t>how much </a:t>
            </a:r>
            <a:r>
              <a:rPr lang="zh-CN" altLang="en-US"/>
              <a:t>多少</a:t>
            </a:r>
            <a:endParaRPr lang="en-US" altLang="zh-CN"/>
          </a:p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When</a:t>
            </a:r>
            <a:r>
              <a:rPr lang="en-US" altLang="zh-CN"/>
              <a:t> </a:t>
            </a:r>
            <a:r>
              <a:rPr lang="zh-CN" altLang="en-US"/>
              <a:t>什么时间              </a:t>
            </a:r>
            <a:r>
              <a:rPr lang="en-US" altLang="zh-CN"/>
              <a:t>how about </a:t>
            </a:r>
            <a:r>
              <a:rPr lang="zh-CN" altLang="en-US"/>
              <a:t>怎么样</a:t>
            </a:r>
            <a:endParaRPr lang="en-US" altLang="zh-CN"/>
          </a:p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Where</a:t>
            </a:r>
            <a:r>
              <a:rPr lang="en-US" altLang="zh-CN"/>
              <a:t> </a:t>
            </a:r>
            <a:r>
              <a:rPr lang="zh-CN" altLang="en-US"/>
              <a:t>哪里</a:t>
            </a:r>
            <a:endParaRPr lang="en-US" altLang="zh-CN"/>
          </a:p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Which</a:t>
            </a:r>
            <a:r>
              <a:rPr lang="en-US" altLang="zh-CN"/>
              <a:t> </a:t>
            </a:r>
            <a:r>
              <a:rPr lang="zh-CN" altLang="en-US"/>
              <a:t>哪一个</a:t>
            </a:r>
            <a:endParaRPr lang="en-US" altLang="zh-CN"/>
          </a:p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Who</a:t>
            </a:r>
            <a:r>
              <a:rPr lang="en-US" altLang="zh-CN"/>
              <a:t> </a:t>
            </a:r>
            <a:r>
              <a:rPr lang="zh-CN" altLang="en-US"/>
              <a:t>谁</a:t>
            </a:r>
            <a:endParaRPr lang="en-US" altLang="zh-CN"/>
          </a:p>
          <a:p>
            <a:pPr eaLnBrk="1" hangingPunct="1"/>
            <a:r>
              <a:rPr lang="en-US" altLang="zh-CN">
                <a:solidFill>
                  <a:srgbClr val="FF0000"/>
                </a:solidFill>
              </a:rPr>
              <a:t>Whose</a:t>
            </a:r>
            <a:r>
              <a:rPr lang="en-US" altLang="zh-CN"/>
              <a:t> </a:t>
            </a:r>
            <a:r>
              <a:rPr lang="zh-CN" altLang="en-US"/>
              <a:t>谁的</a:t>
            </a:r>
          </a:p>
        </p:txBody>
      </p:sp>
      <p:sp>
        <p:nvSpPr>
          <p:cNvPr id="2" name="矩形 1"/>
          <p:cNvSpPr/>
          <p:nvPr/>
        </p:nvSpPr>
        <p:spPr>
          <a:xfrm>
            <a:off x="2278063" y="487363"/>
            <a:ext cx="1069975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2278063" y="1035050"/>
            <a:ext cx="195103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4" name="矩形 3"/>
          <p:cNvSpPr/>
          <p:nvPr/>
        </p:nvSpPr>
        <p:spPr>
          <a:xfrm>
            <a:off x="2278063" y="1585913"/>
            <a:ext cx="203358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5" name="矩形 4"/>
          <p:cNvSpPr/>
          <p:nvPr/>
        </p:nvSpPr>
        <p:spPr>
          <a:xfrm>
            <a:off x="2278063" y="2162175"/>
            <a:ext cx="2206625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6" name="矩形 5"/>
          <p:cNvSpPr/>
          <p:nvPr/>
        </p:nvSpPr>
        <p:spPr>
          <a:xfrm>
            <a:off x="2278063" y="2803525"/>
            <a:ext cx="1998663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8" name="矩形 7"/>
          <p:cNvSpPr/>
          <p:nvPr/>
        </p:nvSpPr>
        <p:spPr>
          <a:xfrm>
            <a:off x="2278063" y="3348038"/>
            <a:ext cx="125095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9" name="矩形 8"/>
          <p:cNvSpPr/>
          <p:nvPr/>
        </p:nvSpPr>
        <p:spPr>
          <a:xfrm>
            <a:off x="2252663" y="3949700"/>
            <a:ext cx="1384300" cy="460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" name="矩形 9"/>
          <p:cNvSpPr/>
          <p:nvPr/>
        </p:nvSpPr>
        <p:spPr>
          <a:xfrm>
            <a:off x="2252663" y="4489450"/>
            <a:ext cx="127793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1" name="矩形 10"/>
          <p:cNvSpPr/>
          <p:nvPr/>
        </p:nvSpPr>
        <p:spPr>
          <a:xfrm>
            <a:off x="2252663" y="5038725"/>
            <a:ext cx="1120775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2" name="矩形 11"/>
          <p:cNvSpPr/>
          <p:nvPr/>
        </p:nvSpPr>
        <p:spPr>
          <a:xfrm>
            <a:off x="2252663" y="5664200"/>
            <a:ext cx="144145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3" name="矩形 12"/>
          <p:cNvSpPr/>
          <p:nvPr/>
        </p:nvSpPr>
        <p:spPr>
          <a:xfrm>
            <a:off x="6467475" y="487363"/>
            <a:ext cx="1014413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4" name="矩形 13"/>
          <p:cNvSpPr/>
          <p:nvPr/>
        </p:nvSpPr>
        <p:spPr>
          <a:xfrm>
            <a:off x="6561138" y="1035050"/>
            <a:ext cx="1014413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5" name="矩形 14"/>
          <p:cNvSpPr/>
          <p:nvPr/>
        </p:nvSpPr>
        <p:spPr>
          <a:xfrm>
            <a:off x="6692900" y="1585913"/>
            <a:ext cx="154940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6" name="矩形 15"/>
          <p:cNvSpPr/>
          <p:nvPr/>
        </p:nvSpPr>
        <p:spPr>
          <a:xfrm>
            <a:off x="6692900" y="2216150"/>
            <a:ext cx="2025650" cy="460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7" name="矩形 16"/>
          <p:cNvSpPr/>
          <p:nvPr/>
        </p:nvSpPr>
        <p:spPr>
          <a:xfrm>
            <a:off x="6692900" y="2803525"/>
            <a:ext cx="202565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8" name="矩形 17"/>
          <p:cNvSpPr/>
          <p:nvPr/>
        </p:nvSpPr>
        <p:spPr>
          <a:xfrm>
            <a:off x="6692900" y="3395663"/>
            <a:ext cx="202565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7200"/>
              <a:t>GAMES</a:t>
            </a:r>
          </a:p>
        </p:txBody>
      </p:sp>
      <p:pic>
        <p:nvPicPr>
          <p:cNvPr id="6" name="图片 5" descr="e18d20c94006dfe0-feec70b0eb485633-22b610ed39ef550cb5eccbde31fe9f3d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643380" y="1953895"/>
            <a:ext cx="2286000" cy="2286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文本框 46081"/>
          <p:cNvSpPr txBox="1"/>
          <p:nvPr/>
        </p:nvSpPr>
        <p:spPr>
          <a:xfrm>
            <a:off x="2020888" y="3786188"/>
            <a:ext cx="8048625" cy="522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．一减一不是零。（打一字）</a:t>
            </a:r>
            <a:endParaRPr lang="zh-CN" altLang="en-US" sz="2800">
              <a:solidFill>
                <a:srgbClr val="FF33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4" name="文本框 1"/>
          <p:cNvSpPr txBox="1"/>
          <p:nvPr/>
        </p:nvSpPr>
        <p:spPr>
          <a:xfrm>
            <a:off x="2022475" y="1093788"/>
            <a:ext cx="7721600" cy="522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．一加一不是二。（打一字）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5" name="文本框 2"/>
          <p:cNvSpPr txBox="1"/>
          <p:nvPr/>
        </p:nvSpPr>
        <p:spPr>
          <a:xfrm>
            <a:off x="2020888" y="1890713"/>
            <a:ext cx="8891587" cy="1384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解析：“一”字、加号“＋”、再来一个“一”字，组合在一起，得到的字不是“二”，而是“王”。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谜底：王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6" name="文本框 3"/>
          <p:cNvSpPr txBox="1"/>
          <p:nvPr/>
        </p:nvSpPr>
        <p:spPr>
          <a:xfrm>
            <a:off x="2022475" y="4629150"/>
            <a:ext cx="9034463" cy="1384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解析：“一”字、减号“</a:t>
            </a:r>
            <a:r>
              <a:rPr lang="en-US" altLang="zh-CN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-”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、再来一个“一”字，</a:t>
            </a:r>
          </a:p>
          <a:p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组合在一起，得到的字不是“零”，而是“三”。</a:t>
            </a:r>
            <a:endParaRPr lang="zh-CN" altLang="en-US" sz="2800">
              <a:solidFill>
                <a:srgbClr val="FF33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谜底：三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653" name="文本框 4"/>
          <p:cNvSpPr txBox="1"/>
          <p:nvPr/>
        </p:nvSpPr>
        <p:spPr>
          <a:xfrm>
            <a:off x="2930525" y="222250"/>
            <a:ext cx="4037013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6E7FFE"/>
                </a:solidFill>
                <a:latin typeface="Arial" pitchFamily="34" charset="0"/>
                <a:ea typeface="宋体" panose="02010600030101010101" pitchFamily="2" charset="-122"/>
              </a:rPr>
              <a:t>谜语知多少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8194" grpId="2"/>
      <p:bldP spid="8195" grpId="0"/>
      <p:bldP spid="819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9" name="内容占位符 50178"/>
          <p:cNvSpPr>
            <a:spLocks noGrp="1"/>
          </p:cNvSpPr>
          <p:nvPr>
            <p:ph idx="1"/>
          </p:nvPr>
        </p:nvSpPr>
        <p:spPr>
          <a:xfrm>
            <a:off x="2098675" y="1125538"/>
            <a:ext cx="7666038" cy="1017587"/>
          </a:xfrm>
        </p:spPr>
        <p:txBody>
          <a:bodyPr wrap="square" lIns="91440" tIns="45720" rIns="91440" bIns="45720" anchor="t"/>
          <a:lstStyle/>
          <a:p>
            <a:pPr>
              <a:spcBef>
                <a:spcPct val="0"/>
              </a:spcBef>
              <a:buNone/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sym typeface="微软雅黑" panose="020b0503020204020204" charset="-122"/>
              </a:rPr>
              <a:t>       3.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sym typeface="微软雅黑" panose="020b0503020204020204" charset="-122"/>
              </a:rPr>
              <a:t>这个脑袋真正灵,忽闪忽闪眨眼睛,东南西北走带着它,加减乘除不费劲(打一计算工具) </a:t>
            </a:r>
          </a:p>
        </p:txBody>
      </p:sp>
      <p:sp>
        <p:nvSpPr>
          <p:cNvPr id="50180" name="文本框 50179"/>
          <p:cNvSpPr txBox="1"/>
          <p:nvPr/>
        </p:nvSpPr>
        <p:spPr>
          <a:xfrm>
            <a:off x="2274888" y="2976563"/>
            <a:ext cx="8164512" cy="9525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4.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象个蛋，不是蛋， 说它圆，不大圆， 说它没有它又有， 成千上万连成串。（打一数字）  </a:t>
            </a:r>
            <a:r>
              <a:rPr lang="zh-CN" altLang="en-US" sz="2800" b="1">
                <a:solidFill>
                  <a:srgbClr val="FF3399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　   </a:t>
            </a:r>
            <a:endParaRPr lang="zh-CN" altLang="en-US" sz="2800" b="1">
              <a:solidFill>
                <a:srgbClr val="FF33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19" name="文本框 1"/>
          <p:cNvSpPr txBox="1"/>
          <p:nvPr/>
        </p:nvSpPr>
        <p:spPr>
          <a:xfrm>
            <a:off x="2441575" y="4735513"/>
            <a:ext cx="7831138" cy="73183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zh-CN" altLang="en-US" b="1">
                <a:solidFill>
                  <a:srgbClr val="FF3399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微软雅黑" panose="020b0503020204020204" charset="-122"/>
              </a:rPr>
              <a:t>5.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小小诸葛亮，独坐军中帐，摆下八卦阵，专捉飞来将。(打一昆虫)</a:t>
            </a:r>
            <a:endParaRPr lang="zh-CN" altLang="en-US" sz="2800" b="1">
              <a:latin typeface="Arial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28676" name="文本框 4"/>
          <p:cNvSpPr txBox="1"/>
          <p:nvPr/>
        </p:nvSpPr>
        <p:spPr>
          <a:xfrm>
            <a:off x="2930525" y="222250"/>
            <a:ext cx="4037013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6E7FFE"/>
                </a:solidFill>
                <a:latin typeface="Arial" pitchFamily="34" charset="0"/>
                <a:ea typeface="宋体" panose="02010600030101010101" pitchFamily="2" charset="-122"/>
              </a:rPr>
              <a:t>谜语知多少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930525" y="2249488"/>
            <a:ext cx="3335338" cy="41116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zh-CN" altLang="en-US" b="1"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谜底：计算器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119438" y="4090988"/>
            <a:ext cx="3146425" cy="41116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zh-CN" altLang="en-US" b="1"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谜底：</a:t>
            </a:r>
            <a:r>
              <a:rPr lang="en-US" altLang="zh-CN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0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003550" y="5683250"/>
            <a:ext cx="3189288" cy="41116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zh-CN" altLang="en-US" sz="2800" b="1"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答案： 蜘蛛</a:t>
            </a:r>
            <a:r>
              <a:rPr lang="zh-CN" altLang="en-US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　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/>
      <p:bldP spid="50180" grpId="0"/>
      <p:bldP spid="9219" grpId="0"/>
      <p:bldP spid="2" grpId="0"/>
      <p:bldP spid="3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7" name="文本框 36866"/>
          <p:cNvSpPr txBox="1"/>
          <p:nvPr/>
        </p:nvSpPr>
        <p:spPr>
          <a:xfrm>
            <a:off x="2486025" y="2133600"/>
            <a:ext cx="3797300" cy="1322388"/>
          </a:xfrm>
          <a:prstGeom prst="rect">
            <a:avLst/>
          </a:prstGeom>
          <a:gradFill rotWithShape="1">
            <a:gsLst>
              <a:gs pos="0">
                <a:srgbClr val="B5E7E2">
                  <a:alpha val="0"/>
                </a:srgbClr>
              </a:gs>
              <a:gs pos="84000">
                <a:srgbClr val="B5E7E2">
                  <a:alpha val="84000"/>
                </a:srgbClr>
              </a:gs>
              <a:gs pos="100000">
                <a:srgbClr val="A9D3F5">
                  <a:alpha val="100000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1.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碧玉妆成一树高，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万条垂下绿丝绦。</a:t>
            </a:r>
          </a:p>
        </p:txBody>
      </p:sp>
      <p:sp>
        <p:nvSpPr>
          <p:cNvPr id="36868" name="文本框 36867"/>
          <p:cNvSpPr txBox="1"/>
          <p:nvPr/>
        </p:nvSpPr>
        <p:spPr>
          <a:xfrm>
            <a:off x="6737350" y="2133600"/>
            <a:ext cx="2514600" cy="1322388"/>
          </a:xfrm>
          <a:prstGeom prst="rect">
            <a:avLst/>
          </a:prstGeom>
          <a:gradFill rotWithShape="1">
            <a:gsLst>
              <a:gs pos="0">
                <a:srgbClr val="B5E7E2">
                  <a:alpha val="0"/>
                </a:srgbClr>
              </a:gs>
              <a:gs pos="84000">
                <a:srgbClr val="B5E7E2">
                  <a:alpha val="84000"/>
                </a:srgbClr>
              </a:gs>
              <a:gs pos="100000">
                <a:srgbClr val="A9D3F5">
                  <a:alpha val="100000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华文行楷" panose="02010800040101010101" charset="-122"/>
                <a:ea typeface="华文行楷" panose="02010800040101010101" charset="-122"/>
              </a:rPr>
              <a:t>答案：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华文行楷" panose="02010800040101010101" charset="-122"/>
                <a:ea typeface="华文行楷" panose="02010800040101010101" charset="-122"/>
              </a:rPr>
              <a:t>        春</a:t>
            </a:r>
          </a:p>
        </p:txBody>
      </p:sp>
      <p:sp>
        <p:nvSpPr>
          <p:cNvPr id="36869" name="文本框 36868"/>
          <p:cNvSpPr txBox="1"/>
          <p:nvPr/>
        </p:nvSpPr>
        <p:spPr>
          <a:xfrm>
            <a:off x="2476500" y="4070350"/>
            <a:ext cx="3816350" cy="1322388"/>
          </a:xfrm>
          <a:prstGeom prst="rect">
            <a:avLst/>
          </a:prstGeom>
          <a:gradFill rotWithShape="1">
            <a:gsLst>
              <a:gs pos="0">
                <a:srgbClr val="B5E7E2">
                  <a:alpha val="0"/>
                </a:srgbClr>
              </a:gs>
              <a:gs pos="84000">
                <a:srgbClr val="B5E7E2">
                  <a:alpha val="84000"/>
                </a:srgbClr>
              </a:gs>
              <a:gs pos="100000">
                <a:srgbClr val="A9D3F5">
                  <a:alpha val="100000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2.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遥知兄弟登高处，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遍插茱萸少一人。</a:t>
            </a:r>
          </a:p>
        </p:txBody>
      </p:sp>
      <p:sp>
        <p:nvSpPr>
          <p:cNvPr id="36870" name="文本框 36869"/>
          <p:cNvSpPr txBox="1"/>
          <p:nvPr/>
        </p:nvSpPr>
        <p:spPr>
          <a:xfrm>
            <a:off x="6737350" y="4070350"/>
            <a:ext cx="2520950" cy="1322388"/>
          </a:xfrm>
          <a:prstGeom prst="rect">
            <a:avLst/>
          </a:prstGeom>
          <a:gradFill rotWithShape="1">
            <a:gsLst>
              <a:gs pos="0">
                <a:srgbClr val="B5E7E2">
                  <a:alpha val="0"/>
                </a:srgbClr>
              </a:gs>
              <a:gs pos="84000">
                <a:srgbClr val="B5E7E2">
                  <a:alpha val="84000"/>
                </a:srgbClr>
              </a:gs>
              <a:gs pos="100000">
                <a:srgbClr val="A9D3F5">
                  <a:alpha val="100000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华文行楷" panose="02010800040101010101" charset="-122"/>
                <a:ea typeface="华文行楷" panose="02010800040101010101" charset="-122"/>
              </a:rPr>
              <a:t>答案：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华文行楷" panose="02010800040101010101" charset="-122"/>
                <a:ea typeface="华文行楷" panose="02010800040101010101" charset="-122"/>
              </a:rPr>
              <a:t>        秋</a:t>
            </a:r>
          </a:p>
        </p:txBody>
      </p:sp>
      <p:sp>
        <p:nvSpPr>
          <p:cNvPr id="39942" name="文本框 39941"/>
          <p:cNvSpPr txBox="1"/>
          <p:nvPr/>
        </p:nvSpPr>
        <p:spPr>
          <a:xfrm>
            <a:off x="2486025" y="1071563"/>
            <a:ext cx="2735263" cy="644525"/>
          </a:xfrm>
          <a:prstGeom prst="rect">
            <a:avLst/>
          </a:prstGeom>
          <a:gradFill rotWithShape="1">
            <a:gsLst>
              <a:gs pos="0">
                <a:srgbClr val="B5E7E2">
                  <a:alpha val="0"/>
                </a:srgbClr>
              </a:gs>
              <a:gs pos="84000">
                <a:srgbClr val="57AD27">
                  <a:alpha val="84000"/>
                </a:srgbClr>
              </a:gs>
              <a:gs pos="100000">
                <a:srgbClr val="A9D3F5">
                  <a:alpha val="100000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猜季节</a:t>
            </a:r>
          </a:p>
        </p:txBody>
      </p:sp>
      <p:sp>
        <p:nvSpPr>
          <p:cNvPr id="29702" name="文本框 4"/>
          <p:cNvSpPr txBox="1"/>
          <p:nvPr/>
        </p:nvSpPr>
        <p:spPr>
          <a:xfrm>
            <a:off x="2930525" y="222250"/>
            <a:ext cx="4037013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6E7FFE"/>
                </a:solidFill>
                <a:latin typeface="Arial" pitchFamily="34" charset="0"/>
                <a:ea typeface="宋体" panose="02010600030101010101" pitchFamily="2" charset="-122"/>
              </a:rPr>
              <a:t>谜语知多少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1"/>
      <p:bldP spid="36868" grpId="0"/>
      <p:bldP spid="36869" grpId="0"/>
      <p:bldP spid="36870" grpId="0"/>
      <p:bldP spid="39942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https://d.book118.com/135144012332011111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3600,&quot;width&quot;:3600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演示文稿9" id="{2C127206-218E-456E-860E-557109D0E1DF}" vid="{A3C2F39C-F2A5-4A4E-BBD0-A083F5458221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191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7">
      <vt:lpstr>Arial</vt:lpstr>
      <vt:lpstr>Calibri</vt:lpstr>
      <vt:lpstr>Calibri Light</vt:lpstr>
      <vt:lpstr>宋体</vt:lpstr>
      <vt:lpstr>华文新魏</vt:lpstr>
      <vt:lpstr>微软雅黑</vt:lpstr>
      <vt:lpstr>Wingdings</vt:lpstr>
      <vt:lpstr>Times New Roman</vt:lpstr>
      <vt:lpstr>华文行楷</vt:lpstr>
      <vt:lpstr>Office Theme</vt:lpstr>
      <vt:lpstr>   特殊疑问句</vt:lpstr>
      <vt:lpstr>特殊疑问词</vt:lpstr>
      <vt:lpstr>特殊疑问词</vt:lpstr>
      <vt:lpstr>特殊疑问词</vt:lpstr>
      <vt:lpstr>PowerPoint Presentation</vt:lpstr>
      <vt:lpstr>What</vt:lpstr>
      <vt:lpstr>What time</vt:lpstr>
      <vt:lpstr>What colour</vt:lpstr>
      <vt:lpstr>What about</vt:lpstr>
      <vt:lpstr>What date</vt:lpstr>
      <vt:lpstr>When</vt:lpstr>
      <vt:lpstr>Where</vt:lpstr>
      <vt:lpstr>Which</vt:lpstr>
      <vt:lpstr>Who</vt:lpstr>
      <vt:lpstr>Whose</vt:lpstr>
      <vt:lpstr>Why</vt:lpstr>
      <vt:lpstr>How</vt:lpstr>
      <vt:lpstr>How old</vt:lpstr>
      <vt:lpstr>How many</vt:lpstr>
      <vt:lpstr>How much</vt:lpstr>
      <vt:lpstr>How about</vt:lpstr>
      <vt:lpstr>PowerPoint Presentation</vt:lpstr>
      <vt:lpstr>GAMES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2024-09-17T23:36:30.146</cp:lastPrinted>
  <dcterms:created xsi:type="dcterms:W3CDTF">2024-09-17T15:36:30Z</dcterms:created>
  <dcterms:modified xsi:type="dcterms:W3CDTF">2024-09-17T15:36:32Z</dcterms:modified>
</cp:coreProperties>
</file>