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3530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195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6.xml" /><Relationship Id="rId11" Type="http://schemas.openxmlformats.org/officeDocument/2006/relationships/tags" Target="../tags/tag7.xml" /><Relationship Id="rId12" Type="http://schemas.openxmlformats.org/officeDocument/2006/relationships/tags" Target="../tags/tag8.xml" /><Relationship Id="rId13" Type="http://schemas.openxmlformats.org/officeDocument/2006/relationships/image" Target="../media/image5.png" /><Relationship Id="rId14" Type="http://schemas.openxmlformats.org/officeDocument/2006/relationships/tags" Target="../tags/tag9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image" Target="../media/image3.png" /><Relationship Id="rId6" Type="http://schemas.openxmlformats.org/officeDocument/2006/relationships/tags" Target="../tags/tag3.xml" /><Relationship Id="rId7" Type="http://schemas.openxmlformats.org/officeDocument/2006/relationships/image" Target="../media/image4.png" /><Relationship Id="rId8" Type="http://schemas.openxmlformats.org/officeDocument/2006/relationships/tags" Target="../tags/tag4.xml" /><Relationship Id="rId9" Type="http://schemas.openxmlformats.org/officeDocument/2006/relationships/tags" Target="../tags/tag5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10" Type="http://schemas.openxmlformats.org/officeDocument/2006/relationships/tags" Target="../tags/tag21.xml" /><Relationship Id="rId11" Type="http://schemas.openxmlformats.org/officeDocument/2006/relationships/image" Target="../media/image5.png" /><Relationship Id="rId12" Type="http://schemas.openxmlformats.org/officeDocument/2006/relationships/tags" Target="../tags/tag22.xml" /><Relationship Id="rId13" Type="http://schemas.openxmlformats.org/officeDocument/2006/relationships/image" Target="../media/image4.png" /><Relationship Id="rId14" Type="http://schemas.openxmlformats.org/officeDocument/2006/relationships/tags" Target="../tags/tag23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5.xml" /><Relationship Id="rId3" Type="http://schemas.openxmlformats.org/officeDocument/2006/relationships/image" Target="../media/image7.png" /><Relationship Id="rId4" Type="http://schemas.openxmlformats.org/officeDocument/2006/relationships/tags" Target="../tags/tag16.xml" /><Relationship Id="rId5" Type="http://schemas.openxmlformats.org/officeDocument/2006/relationships/image" Target="../media/image8.png" /><Relationship Id="rId6" Type="http://schemas.openxmlformats.org/officeDocument/2006/relationships/tags" Target="../tags/tag17.xml" /><Relationship Id="rId7" Type="http://schemas.openxmlformats.org/officeDocument/2006/relationships/tags" Target="../tags/tag18.xml" /><Relationship Id="rId8" Type="http://schemas.openxmlformats.org/officeDocument/2006/relationships/tags" Target="../tags/tag19.xml" /><Relationship Id="rId9" Type="http://schemas.openxmlformats.org/officeDocument/2006/relationships/tags" Target="../tags/tag2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Relationship Id="rId10" Type="http://schemas.openxmlformats.org/officeDocument/2006/relationships/tags" Target="../tags/tag29.xml" /><Relationship Id="rId11" Type="http://schemas.openxmlformats.org/officeDocument/2006/relationships/image" Target="../media/image5.png" /><Relationship Id="rId12" Type="http://schemas.openxmlformats.org/officeDocument/2006/relationships/tags" Target="../tags/tag3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10.png" /><Relationship Id="rId4" Type="http://schemas.openxmlformats.org/officeDocument/2006/relationships/tags" Target="../tags/tag25.xml" /><Relationship Id="rId5" Type="http://schemas.openxmlformats.org/officeDocument/2006/relationships/image" Target="../media/image11.png" /><Relationship Id="rId6" Type="http://schemas.openxmlformats.org/officeDocument/2006/relationships/tags" Target="../tags/tag26.xml" /><Relationship Id="rId7" Type="http://schemas.openxmlformats.org/officeDocument/2006/relationships/tags" Target="../tags/tag27.xml" /><Relationship Id="rId8" Type="http://schemas.openxmlformats.org/officeDocument/2006/relationships/tags" Target="../tags/tag28.xml" /><Relationship Id="rId9" Type="http://schemas.openxmlformats.org/officeDocument/2006/relationships/image" Target="../media/image4.pn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tags" Target="../tags/tag43.xml" /><Relationship Id="rId8" Type="http://schemas.openxmlformats.org/officeDocument/2006/relationships/tags" Target="../tags/tag44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tags" Target="../tags/tag48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9.xml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2.png" /><Relationship Id="rId10" Type="http://schemas.openxmlformats.org/officeDocument/2006/relationships/image" Target="../media/image4.png" /><Relationship Id="rId11" Type="http://schemas.openxmlformats.org/officeDocument/2006/relationships/tags" Target="../tags/tag67.xml" /><Relationship Id="rId12" Type="http://schemas.openxmlformats.org/officeDocument/2006/relationships/image" Target="../media/image5.png" /><Relationship Id="rId13" Type="http://schemas.openxmlformats.org/officeDocument/2006/relationships/tags" Target="../tags/tag68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61.xml" /><Relationship Id="rId3" Type="http://schemas.openxmlformats.org/officeDocument/2006/relationships/image" Target="../media/image13.png" /><Relationship Id="rId4" Type="http://schemas.openxmlformats.org/officeDocument/2006/relationships/tags" Target="../tags/tag62.xml" /><Relationship Id="rId5" Type="http://schemas.openxmlformats.org/officeDocument/2006/relationships/image" Target="../media/image14.png" /><Relationship Id="rId6" Type="http://schemas.openxmlformats.org/officeDocument/2006/relationships/tags" Target="../tags/tag63.xml" /><Relationship Id="rId7" Type="http://schemas.openxmlformats.org/officeDocument/2006/relationships/tags" Target="../tags/tag64.xml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B36663-D0E8-42D4-AADB-D5A9149508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3A8147-86FC-49D2-80B7-8AB872699E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7D578F-20B0-4C95-8194-5EF3505EE0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D94D20-4E01-4871-B384-8E3710D4A5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8C39B12-29A8-47F7-BF77-F5E3E67ECD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7B739D3-4874-490A-80AD-25CDD923BA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C00AE51-EFC6-49CA-94A2-8A6540E9DB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AA8AA73-9099-4CD8-B87C-451A031D65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C70FD0-F604-4B1D-85D8-F4AA0E0198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A2E8B5-CF73-4986-9545-EE40378295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B675E2-310D-409A-AD44-8B41489D63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55083"/>
            <a:ext cx="11811000" cy="4912459"/>
          </a:xfrm>
          <a:prstGeom prst="rect">
            <a:avLst/>
          </a:prstGeom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964639"/>
            <a:ext cx="11811000" cy="4912459"/>
          </a:xfrm>
          <a:prstGeom prst="rect">
            <a:avLst/>
          </a:prstGeom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lang="zh-CN" altLang="en-US"/>
              <a:t>单击此处编辑母</a:t>
            </a:r>
            <a:br>
              <a:rPr lang="en-US" altLang="zh-CN"/>
            </a:br>
            <a:r>
              <a:rPr lang="zh-CN" altLang="en-US"/>
              <a:t>版标题样式</a:t>
            </a:r>
            <a:endParaRPr lang="zh-CN" altLang="en-US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67" name="@svg_line"/>
          <p:cNvPicPr preferRelativeResize="0"/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2785669"/>
            <a:ext cx="8057133" cy="4068130"/>
          </a:xfrm>
          <a:prstGeom prst="rect">
            <a:avLst/>
          </a:prstGeom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097175" name="@svg_line"/>
          <p:cNvPicPr preferRelativeResize="0"/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088390"/>
            <a:ext cx="12192000" cy="5794375"/>
          </a:xfrm>
          <a:prstGeom prst="rect">
            <a:avLst/>
          </a:prstGeom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098550"/>
            <a:ext cx="12192000" cy="5794375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marL="0" indent="0" algn="l">
              <a:buNone/>
              <a:defRPr sz="8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829426" y="500455"/>
            <a:ext cx="509134" cy="128430"/>
          </a:xfrm>
          <a:prstGeom prst="rect">
            <a:avLst/>
          </a:prstGeom>
        </p:spPr>
      </p:pic>
      <p:pic>
        <p:nvPicPr>
          <p:cNvPr id="2097187" name="@svg_line"/>
          <p:cNvPicPr preferRelativeResize="0"/>
          <p:nvPr userDrawn="1"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1914943"/>
            <a:ext cx="12192000" cy="4973715"/>
          </a:xfrm>
          <a:prstGeom prst="rect">
            <a:avLst/>
          </a:prstGeom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itchFamily="34" charset="0"/>
              <a:buNone/>
              <a:defRPr kumimoji="0" lang="zh-CN" altLang="en-US" sz="12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829426" y="528590"/>
            <a:ext cx="509134" cy="128430"/>
          </a:xfrm>
          <a:prstGeom prst="rect">
            <a:avLst/>
          </a:prstGeom>
        </p:spPr>
      </p:pic>
      <p:pic>
        <p:nvPicPr>
          <p:cNvPr id="2097197" name="@svg_line"/>
          <p:cNvPicPr preferRelativeResize="0"/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5.png" /><Relationship Id="rId13" Type="http://schemas.openxmlformats.org/officeDocument/2006/relationships/tags" Target="../tags/tag69.xml" /><Relationship Id="rId14" Type="http://schemas.openxmlformats.org/officeDocument/2006/relationships/image" Target="../media/image16.png" /><Relationship Id="rId15" Type="http://schemas.openxmlformats.org/officeDocument/2006/relationships/tags" Target="../tags/tag70.xml" /><Relationship Id="rId16" Type="http://schemas.openxmlformats.org/officeDocument/2006/relationships/image" Target="../media/image17.png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74.xml" /><Relationship Id="rId21" Type="http://schemas.openxmlformats.org/officeDocument/2006/relationships/tags" Target="../tags/tag75.xml" /><Relationship Id="rId22" Type="http://schemas.openxmlformats.org/officeDocument/2006/relationships/tags" Target="../tags/tag76.xml" /><Relationship Id="rId23" Type="http://schemas.openxmlformats.org/officeDocument/2006/relationships/tags" Target="../tags/tag77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5130800" y="3651250"/>
            <a:ext cx="7042785" cy="3206750"/>
          </a:xfrm>
          <a:prstGeom prst="rect">
            <a:avLst/>
          </a:prstGeom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5149215" y="3651250"/>
            <a:ext cx="7042785" cy="3206750"/>
          </a:xfrm>
          <a:prstGeom prst="rect">
            <a:avLst/>
          </a:prstGeom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3520" r:id="rId2"/>
    <p:sldLayoutId id="2147503521" r:id="rId3"/>
    <p:sldLayoutId id="2147503522" r:id="rId4"/>
    <p:sldLayoutId id="2147503523" r:id="rId5"/>
    <p:sldLayoutId id="2147503524" r:id="rId6"/>
    <p:sldLayoutId id="2147503525" r:id="rId7"/>
    <p:sldLayoutId id="2147503526" r:id="rId8"/>
    <p:sldLayoutId id="2147503527" r:id="rId9"/>
    <p:sldLayoutId id="2147503528" r:id="rId10"/>
    <p:sldLayoutId id="2147503529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tags" Target="../tags/tag97.xml" /><Relationship Id="rId17" Type="http://schemas.openxmlformats.org/officeDocument/2006/relationships/tags" Target="../tags/tag98.xml" /><Relationship Id="rId18" Type="http://schemas.openxmlformats.org/officeDocument/2006/relationships/tags" Target="../tags/tag99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4.xml" /><Relationship Id="rId11" Type="http://schemas.openxmlformats.org/officeDocument/2006/relationships/tags" Target="../tags/tag115.xml" /><Relationship Id="rId12" Type="http://schemas.openxmlformats.org/officeDocument/2006/relationships/tags" Target="../tags/tag116.xml" /><Relationship Id="rId13" Type="http://schemas.openxmlformats.org/officeDocument/2006/relationships/tags" Target="../tags/tag117.xml" /><Relationship Id="rId14" Type="http://schemas.openxmlformats.org/officeDocument/2006/relationships/tags" Target="../tags/tag118.xml" /><Relationship Id="rId15" Type="http://schemas.openxmlformats.org/officeDocument/2006/relationships/tags" Target="../tags/tag119.xml" /><Relationship Id="rId16" Type="http://schemas.openxmlformats.org/officeDocument/2006/relationships/tags" Target="../tags/tag120.xml" /><Relationship Id="rId17" Type="http://schemas.openxmlformats.org/officeDocument/2006/relationships/tags" Target="../tags/tag121.xml" /><Relationship Id="rId18" Type="http://schemas.openxmlformats.org/officeDocument/2006/relationships/tags" Target="../tags/tag122.xml" /><Relationship Id="rId19" Type="http://schemas.openxmlformats.org/officeDocument/2006/relationships/tags" Target="../tags/tag123.xml" /><Relationship Id="rId2" Type="http://schemas.openxmlformats.org/officeDocument/2006/relationships/tags" Target="../tags/tag106.xml" /><Relationship Id="rId20" Type="http://schemas.openxmlformats.org/officeDocument/2006/relationships/tags" Target="../tags/tag124.xml" /><Relationship Id="rId21" Type="http://schemas.openxmlformats.org/officeDocument/2006/relationships/tags" Target="../tags/tag125.xml" /><Relationship Id="rId3" Type="http://schemas.openxmlformats.org/officeDocument/2006/relationships/tags" Target="../tags/tag107.xml" /><Relationship Id="rId4" Type="http://schemas.openxmlformats.org/officeDocument/2006/relationships/tags" Target="../tags/tag108.xml" /><Relationship Id="rId5" Type="http://schemas.openxmlformats.org/officeDocument/2006/relationships/tags" Target="../tags/tag109.xml" /><Relationship Id="rId6" Type="http://schemas.openxmlformats.org/officeDocument/2006/relationships/tags" Target="../tags/tag110.xml" /><Relationship Id="rId7" Type="http://schemas.openxmlformats.org/officeDocument/2006/relationships/tags" Target="../tags/tag111.xml" /><Relationship Id="rId8" Type="http://schemas.openxmlformats.org/officeDocument/2006/relationships/tags" Target="../tags/tag112.xml" /><Relationship Id="rId9" Type="http://schemas.openxmlformats.org/officeDocument/2006/relationships/tags" Target="../tags/tag1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4.xml" /><Relationship Id="rId11" Type="http://schemas.openxmlformats.org/officeDocument/2006/relationships/tags" Target="../tags/tag135.xml" /><Relationship Id="rId12" Type="http://schemas.openxmlformats.org/officeDocument/2006/relationships/tags" Target="../tags/tag136.xml" /><Relationship Id="rId13" Type="http://schemas.openxmlformats.org/officeDocument/2006/relationships/tags" Target="../tags/tag137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tags" Target="../tags/tag131.xml" /><Relationship Id="rId8" Type="http://schemas.openxmlformats.org/officeDocument/2006/relationships/tags" Target="../tags/tag132.xml" /><Relationship Id="rId9" Type="http://schemas.openxmlformats.org/officeDocument/2006/relationships/tags" Target="../tags/tag13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1.xml" /><Relationship Id="rId11" Type="http://schemas.openxmlformats.org/officeDocument/2006/relationships/tags" Target="../tags/tag162.xml" /><Relationship Id="rId12" Type="http://schemas.openxmlformats.org/officeDocument/2006/relationships/tags" Target="../tags/tag163.xml" /><Relationship Id="rId13" Type="http://schemas.openxmlformats.org/officeDocument/2006/relationships/tags" Target="../tags/tag164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Relationship Id="rId5" Type="http://schemas.openxmlformats.org/officeDocument/2006/relationships/tags" Target="../tags/tag156.xml" /><Relationship Id="rId6" Type="http://schemas.openxmlformats.org/officeDocument/2006/relationships/tags" Target="../tags/tag157.xml" /><Relationship Id="rId7" Type="http://schemas.openxmlformats.org/officeDocument/2006/relationships/tags" Target="../tags/tag158.xml" /><Relationship Id="rId8" Type="http://schemas.openxmlformats.org/officeDocument/2006/relationships/tags" Target="../tags/tag159.xml" /><Relationship Id="rId9" Type="http://schemas.openxmlformats.org/officeDocument/2006/relationships/tags" Target="../tags/tag16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14" Type="http://schemas.openxmlformats.org/officeDocument/2006/relationships/tags" Target="../tags/tag177.xml" /><Relationship Id="rId15" Type="http://schemas.openxmlformats.org/officeDocument/2006/relationships/tags" Target="../tags/tag178.xml" /><Relationship Id="rId16" Type="http://schemas.openxmlformats.org/officeDocument/2006/relationships/tags" Target="../tags/tag179.xml" /><Relationship Id="rId17" Type="http://schemas.openxmlformats.org/officeDocument/2006/relationships/tags" Target="../tags/tag180.xml" /><Relationship Id="rId18" Type="http://schemas.openxmlformats.org/officeDocument/2006/relationships/tags" Target="../tags/tag181.xml" /><Relationship Id="rId19" Type="http://schemas.openxmlformats.org/officeDocument/2006/relationships/tags" Target="../tags/tag182.xml" /><Relationship Id="rId2" Type="http://schemas.openxmlformats.org/officeDocument/2006/relationships/tags" Target="../tags/tag165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1.xml" /><Relationship Id="rId11" Type="http://schemas.openxmlformats.org/officeDocument/2006/relationships/tags" Target="../tags/tag192.xml" /><Relationship Id="rId12" Type="http://schemas.openxmlformats.org/officeDocument/2006/relationships/tags" Target="../tags/tag193.xml" /><Relationship Id="rId13" Type="http://schemas.openxmlformats.org/officeDocument/2006/relationships/tags" Target="../tags/tag194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5204024311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5322498" y="1619884"/>
            <a:ext cx="6031302" cy="2274266"/>
          </a:xfrm>
        </p:spPr>
        <p:txBody>
          <a:bodyPr>
            <a:normAutofit fontScale="95556"/>
          </a:bodyPr>
          <a:lstStyle/>
          <a:p>
            <a:r>
              <a:rPr lang="zh-CN" altLang="en-US"/>
              <a:t>三级安全培训机构认定和复审评估标准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lstStyle/>
          <a:p>
            <a:r>
              <a:rPr lang="zh-CN" altLang="en-US"/>
              <a:t>XXXX</a:t>
            </a:r>
            <a:endParaRPr lang="zh-CN" alt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74" name="序号"/>
          <p:cNvSpPr txBox="1"/>
          <p:nvPr>
            <p:custDataLst>
              <p:tags r:id="rId3"/>
            </p:custDataLst>
          </p:nvPr>
        </p:nvSpPr>
        <p:spPr>
          <a:xfrm>
            <a:off x="10605135" y="1753870"/>
            <a:ext cx="658495" cy="5803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4"/>
            </p:custDataLst>
          </p:nvPr>
        </p:nvSpPr>
        <p:spPr>
          <a:xfrm>
            <a:off x="6049645" y="1753870"/>
            <a:ext cx="4208780" cy="5803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/>
          <p:nvPr>
            <p:custDataLst>
              <p:tags r:id="rId5"/>
            </p:custDataLst>
          </p:nvPr>
        </p:nvCxnSpPr>
        <p:spPr>
          <a:xfrm>
            <a:off x="5987415" y="24790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6"/>
            </p:custDataLst>
          </p:nvPr>
        </p:nvSpPr>
        <p:spPr>
          <a:xfrm>
            <a:off x="10605135" y="2601595"/>
            <a:ext cx="658495" cy="5803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7"/>
            </p:custDataLst>
          </p:nvPr>
        </p:nvSpPr>
        <p:spPr>
          <a:xfrm>
            <a:off x="6049645" y="2601595"/>
            <a:ext cx="4208780" cy="5803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认定和复审评估的目的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/>
          <p:nvPr>
            <p:custDataLst>
              <p:tags r:id="rId8"/>
            </p:custDataLst>
          </p:nvPr>
        </p:nvCxnSpPr>
        <p:spPr>
          <a:xfrm>
            <a:off x="5987415" y="332676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9"/>
            </p:custDataLst>
          </p:nvPr>
        </p:nvSpPr>
        <p:spPr>
          <a:xfrm>
            <a:off x="10605135" y="3449320"/>
            <a:ext cx="658495" cy="5803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10"/>
            </p:custDataLst>
          </p:nvPr>
        </p:nvSpPr>
        <p:spPr>
          <a:xfrm>
            <a:off x="6049645" y="3449320"/>
            <a:ext cx="4208780" cy="5803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认定和复审评估的标准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/>
          <p:nvPr>
            <p:custDataLst>
              <p:tags r:id="rId11"/>
            </p:custDataLst>
          </p:nvPr>
        </p:nvCxnSpPr>
        <p:spPr>
          <a:xfrm>
            <a:off x="5987415" y="417449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2"/>
            </p:custDataLst>
          </p:nvPr>
        </p:nvSpPr>
        <p:spPr>
          <a:xfrm>
            <a:off x="10605135" y="4297045"/>
            <a:ext cx="658495" cy="5803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3"/>
            </p:custDataLst>
          </p:nvPr>
        </p:nvSpPr>
        <p:spPr>
          <a:xfrm>
            <a:off x="6049645" y="4297045"/>
            <a:ext cx="4208780" cy="5803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认定和复审评估的流程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/>
          <p:nvPr>
            <p:custDataLst>
              <p:tags r:id="rId14"/>
            </p:custDataLst>
          </p:nvPr>
        </p:nvCxnSpPr>
        <p:spPr>
          <a:xfrm>
            <a:off x="5987415" y="5022215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5"/>
            </p:custDataLst>
          </p:nvPr>
        </p:nvSpPr>
        <p:spPr>
          <a:xfrm>
            <a:off x="10605135" y="5144770"/>
            <a:ext cx="658495" cy="5803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6"/>
            </p:custDataLst>
          </p:nvPr>
        </p:nvSpPr>
        <p:spPr>
          <a:xfrm>
            <a:off x="6049645" y="5144770"/>
            <a:ext cx="4208780" cy="58039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认定和复审评估的结果应用</a:t>
            </a:r>
            <a:endParaRPr lang="zh-CN" altLang="en-US" b="1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/>
          <p:nvPr>
            <p:custDataLst>
              <p:tags r:id="rId17"/>
            </p:custDataLst>
          </p:nvPr>
        </p:nvCxnSpPr>
        <p:spPr>
          <a:xfrm>
            <a:off x="5987415" y="5869940"/>
            <a:ext cx="5337810" cy="3175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824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认定和复审评估的目的</a:t>
            </a:r>
            <a:endParaRPr lang="zh-CN" altLang="en-US"/>
          </a:p>
        </p:txBody>
      </p:sp>
      <p:sp>
        <p:nvSpPr>
          <p:cNvPr id="1048848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8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确保安全培训机构具备相应资质和能力</a:t>
            </a:r>
            <a:endParaRPr lang="zh-CN" altLang="en-US"/>
          </a:p>
        </p:txBody>
      </p:sp>
      <p:sp>
        <p:nvSpPr>
          <p:cNvPr id="104887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6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8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4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6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提高安全培训机构的质量和效果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促进安全培训机构的规范化和标准化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9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6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8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4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保障学员的安全和权益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确保安全培训机构具备相应的资质和能力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提高安全培训质量，降低安全事故风险</a:t>
            </a:r>
            <a:endParaRPr lang="zh-CN" altLang="en-US"/>
          </a:p>
        </p:txBody>
      </p:sp>
      <p:sp>
        <p:nvSpPr>
          <p:cNvPr id="1048946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48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50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提高安全培训质量：通过认定和复审评估，确保培训机构具备合格的培训能力和水平，提高培训质量。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8952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54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56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降低安全事故风险：通过认定和复审评估，确保培训机构具备合格的培训能力和水平，降低安全事故风险。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8958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60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62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提高培训效果：通过认定和复审评估，确保培训机构具备合格的培训能力和水平，提高培训效果。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8964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66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8968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提高培训质量：通过认定和复审评估，确保培训机构具备合格的培训能力和水平，提高培训质量。</a:t>
            </a:r>
            <a:endParaRPr lang="zh-CN" altLang="en-US" sz="1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促进安全培训行业的健康发展</a:t>
            </a:r>
            <a:endParaRPr lang="zh-CN" altLang="en-US"/>
          </a:p>
        </p:txBody>
      </p:sp>
      <p:sp>
        <p:nvSpPr>
          <p:cNvPr id="1049004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06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08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8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提高安全培训质量：通过认定和复审评估，确保培训机构具备合格的培训能力和水平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10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12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14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8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规范安全培训市场：通过认定和复审评估，规范培训机构的行为，防止不正当竞争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16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18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20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8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提高从业人员素质：通过认定和复审评估，提高从业人员的安全意识和技能水平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22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24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26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保障安全生产：通过认定和复审评估，确保从业人员具备必要的安全知识和技能，降低事故发生率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6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lstStyle/>
          <a:p>
            <a:r>
              <a:rPr lang="zh-CN" altLang="en-US"/>
              <a:t>认定和复审评估的标准</a:t>
            </a:r>
            <a:endParaRPr lang="zh-CN" altLang="en-US"/>
          </a:p>
        </p:txBody>
      </p:sp>
      <p:sp>
        <p:nvSpPr>
          <p:cNvPr id="1049062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08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培训师资力量</a:t>
            </a:r>
            <a:endParaRPr lang="zh-CN" altLang="en-US"/>
          </a:p>
        </p:txBody>
      </p:sp>
      <p:sp>
        <p:nvSpPr>
          <p:cNvPr id="1049086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88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0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教师资格：具备相关专业背景和教学经验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4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6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教师数量：满足培训需求，保证教学质量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0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2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教师培训：定期进行教师培训，提高教学水平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6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8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教师评价：建立教师评价体系，确保教师教学质量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培训设施和场地</a:t>
            </a:r>
            <a:endParaRPr lang="zh-CN" altLang="en-US"/>
          </a:p>
        </p:txBody>
      </p:sp>
      <p:sp>
        <p:nvSpPr>
          <p:cNvPr id="1049144" name="圆角矩形 3"/>
          <p:cNvSpPr/>
          <p:nvPr>
            <p:custDataLst>
              <p:tags r:id="rId2"/>
            </p:custDataLst>
          </p:nvPr>
        </p:nvSpPr>
        <p:spPr>
          <a:xfrm rot="16200000">
            <a:off x="2853206" y="1221810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圆角矩形 4"/>
          <p:cNvSpPr/>
          <p:nvPr>
            <p:custDataLst>
              <p:tags r:id="rId3"/>
            </p:custDataLst>
          </p:nvPr>
        </p:nvSpPr>
        <p:spPr>
          <a:xfrm rot="16200000">
            <a:off x="2853206" y="-124616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圆角矩形 11"/>
          <p:cNvSpPr/>
          <p:nvPr>
            <p:custDataLst>
              <p:tags r:id="rId4"/>
            </p:custDataLst>
          </p:nvPr>
        </p:nvSpPr>
        <p:spPr>
          <a:xfrm rot="16200000">
            <a:off x="8263012" y="-127706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圆角矩形 10"/>
          <p:cNvSpPr/>
          <p:nvPr>
            <p:custDataLst>
              <p:tags r:id="rId5"/>
            </p:custDataLst>
          </p:nvPr>
        </p:nvSpPr>
        <p:spPr>
          <a:xfrm rot="16200000">
            <a:off x="2853206" y="2564530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圆角矩形 31"/>
          <p:cNvSpPr/>
          <p:nvPr>
            <p:custDataLst>
              <p:tags r:id="rId6"/>
            </p:custDataLst>
          </p:nvPr>
        </p:nvSpPr>
        <p:spPr>
          <a:xfrm rot="16200000">
            <a:off x="8263012" y="1217485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圆角矩形 34"/>
          <p:cNvSpPr/>
          <p:nvPr>
            <p:custDataLst>
              <p:tags r:id="rId7"/>
            </p:custDataLst>
          </p:nvPr>
        </p:nvSpPr>
        <p:spPr>
          <a:xfrm rot="16200000">
            <a:off x="8263012" y="2562676"/>
            <a:ext cx="1076141" cy="51051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文本框 5"/>
          <p:cNvSpPr txBox="1"/>
          <p:nvPr>
            <p:custDataLst>
              <p:tags r:id="rId8"/>
            </p:custDataLst>
          </p:nvPr>
        </p:nvSpPr>
        <p:spPr>
          <a:xfrm>
            <a:off x="6434615" y="4578300"/>
            <a:ext cx="4890426" cy="107525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场地管理：有专人负责场地维护和管理，确保场地安全、整洁、有序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158" name="文本框 6"/>
          <p:cNvSpPr txBox="1"/>
          <p:nvPr>
            <p:custDataLst>
              <p:tags r:id="rId9"/>
            </p:custDataLst>
          </p:nvPr>
        </p:nvSpPr>
        <p:spPr>
          <a:xfrm>
            <a:off x="6434615" y="3233109"/>
            <a:ext cx="4890426" cy="107525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环境要求：安静、整洁、通风良好，符合环保要求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160" name="文本框 13"/>
          <p:cNvSpPr txBox="1"/>
          <p:nvPr>
            <p:custDataLst>
              <p:tags r:id="rId10"/>
            </p:custDataLst>
          </p:nvPr>
        </p:nvSpPr>
        <p:spPr>
          <a:xfrm>
            <a:off x="1024809" y="4578918"/>
            <a:ext cx="4890426" cy="1076141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设施设备：满足培训需求，如教学设备、实验设备、实操设备等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162" name="文本框 14"/>
          <p:cNvSpPr txBox="1"/>
          <p:nvPr>
            <p:custDataLst>
              <p:tags r:id="rId11"/>
            </p:custDataLst>
          </p:nvPr>
        </p:nvSpPr>
        <p:spPr>
          <a:xfrm>
            <a:off x="6434615" y="1887918"/>
            <a:ext cx="4890426" cy="107525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安全设施：如消防设施、安全通道、急救设施等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164" name="文本框 15"/>
          <p:cNvSpPr txBox="1"/>
          <p:nvPr>
            <p:custDataLst>
              <p:tags r:id="rId12"/>
            </p:custDataLst>
          </p:nvPr>
        </p:nvSpPr>
        <p:spPr>
          <a:xfrm>
            <a:off x="1024809" y="1889772"/>
            <a:ext cx="4890426" cy="1076141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培训设施：包括教室、实验室、实操场地等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166" name="文本框 16"/>
          <p:cNvSpPr txBox="1"/>
          <p:nvPr>
            <p:custDataLst>
              <p:tags r:id="rId13"/>
            </p:custDataLst>
          </p:nvPr>
        </p:nvSpPr>
        <p:spPr>
          <a:xfrm>
            <a:off x="1024809" y="3237434"/>
            <a:ext cx="4890426" cy="107525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>
                <a:latin typeface="+mn-ea"/>
                <a:ea typeface="+mn-ea"/>
              </a:rPr>
              <a:t>场地面积：根据培训规模和课程需求确定</a:t>
            </a:r>
            <a:endParaRPr lang="zh-CN" altLang="en-US" sz="2000">
              <a:latin typeface="+mn-ea"/>
              <a:ea typeface="+mn-ea"/>
            </a:endParaRPr>
          </a:p>
        </p:txBody>
      </p:sp>
      <p:sp>
        <p:nvSpPr>
          <p:cNvPr id="1049168" name="圆角矩形 7"/>
          <p:cNvSpPr/>
          <p:nvPr>
            <p:custDataLst>
              <p:tags r:id="rId14"/>
            </p:custDataLst>
          </p:nvPr>
        </p:nvSpPr>
        <p:spPr>
          <a:xfrm rot="16200000">
            <a:off x="357466" y="3717551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0" name="圆角矩形 8"/>
          <p:cNvSpPr/>
          <p:nvPr>
            <p:custDataLst>
              <p:tags r:id="rId15"/>
            </p:custDataLst>
          </p:nvPr>
        </p:nvSpPr>
        <p:spPr>
          <a:xfrm rot="16200000">
            <a:off x="357466" y="237112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72" name="圆角矩形 12"/>
          <p:cNvSpPr/>
          <p:nvPr>
            <p:custDataLst>
              <p:tags r:id="rId16"/>
            </p:custDataLst>
          </p:nvPr>
        </p:nvSpPr>
        <p:spPr>
          <a:xfrm rot="16200000">
            <a:off x="5767272" y="2368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4" name="圆角矩形 27"/>
          <p:cNvSpPr/>
          <p:nvPr>
            <p:custDataLst>
              <p:tags r:id="rId17"/>
            </p:custDataLst>
          </p:nvPr>
        </p:nvSpPr>
        <p:spPr>
          <a:xfrm rot="16200000">
            <a:off x="357466" y="5059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76" name="圆角矩形 32"/>
          <p:cNvSpPr/>
          <p:nvPr>
            <p:custDataLst>
              <p:tags r:id="rId18"/>
            </p:custDataLst>
          </p:nvPr>
        </p:nvSpPr>
        <p:spPr>
          <a:xfrm rot="16200000">
            <a:off x="5767272" y="3713843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8" name="圆角矩形 35"/>
          <p:cNvSpPr/>
          <p:nvPr>
            <p:custDataLst>
              <p:tags r:id="rId19"/>
            </p:custDataLst>
          </p:nvPr>
        </p:nvSpPr>
        <p:spPr>
          <a:xfrm rot="16200000">
            <a:off x="5767272" y="505903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1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培训课程和教材</a:t>
            </a:r>
            <a:endParaRPr lang="zh-CN" altLang="en-US"/>
          </a:p>
        </p:txBody>
      </p:sp>
      <p:sp>
        <p:nvSpPr>
          <p:cNvPr id="1049214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06240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16" name="矩形 65"/>
          <p:cNvSpPr/>
          <p:nvPr>
            <p:custDataLst>
              <p:tags r:id="rId3"/>
            </p:custDataLst>
          </p:nvPr>
        </p:nvSpPr>
        <p:spPr>
          <a:xfrm>
            <a:off x="1191930" y="1728521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18" name="文本框 66"/>
          <p:cNvSpPr txBox="1"/>
          <p:nvPr>
            <p:custDataLst>
              <p:tags r:id="rId4"/>
            </p:custDataLst>
          </p:nvPr>
        </p:nvSpPr>
        <p:spPr>
          <a:xfrm>
            <a:off x="1574032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课程设置：包括理论课程和实践课程，理论课程包括法律法规、安全管理、安全技术等，实践课程包括实际操作、模拟演练等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220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13101" y="1364400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2" name="矩形 69"/>
          <p:cNvSpPr/>
          <p:nvPr>
            <p:custDataLst>
              <p:tags r:id="rId6"/>
            </p:custDataLst>
          </p:nvPr>
        </p:nvSpPr>
        <p:spPr>
          <a:xfrm>
            <a:off x="6398150" y="1728521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24" name="文本框 70"/>
          <p:cNvSpPr txBox="1"/>
          <p:nvPr>
            <p:custDataLst>
              <p:tags r:id="rId7"/>
            </p:custDataLst>
          </p:nvPr>
        </p:nvSpPr>
        <p:spPr>
          <a:xfrm>
            <a:off x="6780894" y="1628981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教材选择：教材应符合国家法律法规和行业标准，内容应全面、系统、实用，便于学员理解和掌握</a:t>
            </a: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226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062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228" name="文本框 74"/>
          <p:cNvSpPr txBox="1"/>
          <p:nvPr>
            <p:custDataLst>
              <p:tags r:id="rId9"/>
            </p:custDataLst>
          </p:nvPr>
        </p:nvSpPr>
        <p:spPr>
          <a:xfrm>
            <a:off x="1574032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14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教材更新：教材应定期更新，以适应行业发展和法律法规的变化</a:t>
            </a:r>
            <a:endParaRPr lang="zh-CN" altLang="en-US" sz="14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1049230" name="矩形 73"/>
          <p:cNvSpPr/>
          <p:nvPr>
            <p:custDataLst>
              <p:tags r:id="rId10"/>
            </p:custDataLst>
          </p:nvPr>
        </p:nvSpPr>
        <p:spPr>
          <a:xfrm>
            <a:off x="1191930" y="4285072"/>
            <a:ext cx="218445" cy="21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2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71540" y="3920951"/>
            <a:ext cx="4429007" cy="225683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4" name="矩形 84"/>
          <p:cNvSpPr/>
          <p:nvPr>
            <p:custDataLst>
              <p:tags r:id="rId12"/>
            </p:custDataLst>
          </p:nvPr>
        </p:nvSpPr>
        <p:spPr>
          <a:xfrm>
            <a:off x="6457231" y="4285072"/>
            <a:ext cx="218445" cy="218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6" name="文本框 85"/>
          <p:cNvSpPr txBox="1"/>
          <p:nvPr>
            <p:custDataLst>
              <p:tags r:id="rId13"/>
            </p:custDataLst>
          </p:nvPr>
        </p:nvSpPr>
        <p:spPr>
          <a:xfrm>
            <a:off x="6839333" y="4184890"/>
            <a:ext cx="3893432" cy="127627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教材审核：教材应经过相关部门审核，确保内容的准确性和权威性</a:t>
            </a: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https://d.book118.com/135204024311011124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5"/>
  <p:tag name="KSO_WM_UNIT_INDEX" val="5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228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6"/>
  <p:tag name="KSO_WM_UNIT_INDEX" val="6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CONTENTSTITLE" val="0"/>
  <p:tag name="KSO_WM_UNIT_ISNUMDGMTITLE" val="0"/>
  <p:tag name="KSO_WM_UNIT_LAYERLEVEL" val="1"/>
  <p:tag name="KSO_WM_UNIT_NOCLEAR" val="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 文档标题"/>
  <p:tag name="KSO_WM_UNIT_TYPE" val="a"/>
  <p:tag name="KSO_WM_UNIT_VALUE" val="30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8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1"/>
  <p:tag name="KSO_WM_UNIT_INDEX" val="1"/>
  <p:tag name="KSO_WM_UNIT_LAYERLEVEL" val="1"/>
  <p:tag name="KSO_WM_UNIT_NOCLEAR" val="0"/>
  <p:tag name="KSO_WM_UNIT_PRESET_TEXT" val="稻壳公司"/>
  <p:tag name="KSO_WM_UNIT_SUBTYPE" val="g"/>
  <p:tag name="KSO_WM_UNIT_TYPE" val="f"/>
  <p:tag name="KSO_WM_UNIT_VALUE" val="120"/>
</p:tagLst>
</file>

<file path=ppt/tags/tag8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1*f*2"/>
  <p:tag name="KSO_WM_UNIT_INDEX" val="2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1"/>
</p:tagLst>
</file>

<file path=ppt/tags/tag82.xml><?xml version="1.0" encoding="utf-8"?>
<p:tagLst xmlns:p="http://schemas.openxmlformats.org/presentationml/2006/main">
  <p:tag name="KSO_WM_BEAUTIFY_FLAG" val="#wm#"/>
  <p:tag name="KSO_WM_SLIDE_ID" val="custom20231216_1"/>
  <p:tag name="KSO_WM_SLIDE_INDEX" val="1"/>
  <p:tag name="KSO_WM_SLIDE_ITEM_CNT" val="0"/>
  <p:tag name="KSO_WM_SLIDE_LAYOUT" val="a_b_f"/>
  <p:tag name="KSO_WM_SLIDE_LAYOUT_CNT" val="1_1_2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  <p:tag name="KSO_WM_TEMPLATE_THUMBS_INDEX" val="1、9"/>
</p:tagLst>
</file>

<file path=ppt/tags/tag83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1_2"/>
  <p:tag name="KSO_WM_UNIT_INDEX" val="1_1_2"/>
  <p:tag name="KSO_WM_UNIT_LAYERLEVEL" val="1_1_1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2_2"/>
  <p:tag name="KSO_WM_UNIT_INDEX" val="1_2_2"/>
  <p:tag name="KSO_WM_UNIT_LAYERLEVEL" val="1_1_1"/>
  <p:tag name="KSO_WM_UNIT_TYPE" val="l_h_i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3_2"/>
  <p:tag name="KSO_WM_UNIT_INDEX" val="1_3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4_2"/>
  <p:tag name="KSO_WM_UNIT_INDEX" val="1_4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35,&quot;width&quot;:420.3}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5*l_h_i*1_5_2"/>
  <p:tag name="KSO_WM_UNIT_INDEX" val="1_5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1216_5"/>
  <p:tag name="KSO_WM_SLIDE_INDEX" val="5"/>
  <p:tag name="KSO_WM_SLIDE_ITEM_CNT" val="5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5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5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1216"/>
  <p:tag name="KSO_WM_UNIT_COMPATIBLE" val="0"/>
  <p:tag name="KSO_WM_UNIT_DIAGRAM_ISNUMVISUAL" val="0"/>
  <p:tag name="KSO_WM_UNIT_DIAGRAM_ISREFERUNIT" val="0"/>
  <p:tag name="KSO_WM_UNIT_HIGHLIGHT" val="0"/>
  <p:tag name="KSO_WM_UNIT_ID" val="custom20231216_7*i*1"/>
  <p:tag name="KSO_WM_UNIT_INDEX" val="1"/>
  <p:tag name="KSO_WM_UNIT_LAYERLEVEL" val="1"/>
  <p:tag name="KSO_WM_UNIT_PRESET_TEXT" val="01"/>
  <p:tag name="KSO_WM_UNIT_SUBTYPE" val="d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SLIDE_ID" val="custom20231216_7"/>
  <p:tag name="KSO_WM_SLIDE_INDEX" val="7"/>
  <p:tag name="KSO_WM_SLIDE_ITEM_CNT" val="0"/>
  <p:tag name="KSO_WM_SLIDE_LAYOUT" val="a_i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1216"/>
  <p:tag name="KSO_WM_TEMPLATE_MASTER_TYPE" val="0"/>
  <p:tag name="KSO_WM_TEMPLATE_SUBCATEGORY" val="29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2_1"/>
  <p:tag name="KSO_WM_UNIT_INDEX" val="1_2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1_1"/>
  <p:tag name="KSO_WM_UNIT_INDEX" val="1_1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4_1"/>
  <p:tag name="KSO_WM_UNIT_INDEX" val="1_4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3_1"/>
  <p:tag name="KSO_WM_UNIT_INDEX" val="1_3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5_1"/>
  <p:tag name="KSO_WM_UNIT_INDEX" val="1_5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i*1_6_1"/>
  <p:tag name="KSO_WM_UNIT_INDEX" val="1_6_1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2_2"/>
  <p:tag name="KSO_WM_UNIT_INDEX" val="1_2_2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1_2"/>
  <p:tag name="KSO_WM_UNIT_INDEX" val="1_1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4_2"/>
  <p:tag name="KSO_WM_UNIT_INDEX" val="1_4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3_2"/>
  <p:tag name="KSO_WM_UNIT_INDEX" val="1_3_2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5_2"/>
  <p:tag name="KSO_WM_UNIT_INDEX" val="1_5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5*l_h_i*1_6_2"/>
  <p:tag name="KSO_WM_UNIT_INDEX" val="1_6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12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8">
      <vt:lpstr>Arial</vt:lpstr>
      <vt:lpstr>Calibri</vt:lpstr>
      <vt:lpstr>微软雅黑</vt:lpstr>
      <vt:lpstr>Calibri Light</vt:lpstr>
      <vt:lpstr>宋体</vt:lpstr>
      <vt:lpstr>Office Theme</vt:lpstr>
      <vt:lpstr>三级安全培训机构认定和复审评估标准</vt:lpstr>
      <vt:lpstr>目录</vt:lpstr>
      <vt:lpstr>添加章节标题</vt:lpstr>
      <vt:lpstr>认定和复审评估的目的</vt:lpstr>
      <vt:lpstr>确保安全培训机构具备相应资质和能力</vt:lpstr>
      <vt:lpstr>提高安全培训质量，降低安全事故风险</vt:lpstr>
      <vt:lpstr>促进安全培训行业的健康发展</vt:lpstr>
      <vt:lpstr>认定和复审评估的标准</vt:lpstr>
      <vt:lpstr>培训师资力量</vt:lpstr>
      <vt:lpstr>培训设施和场地</vt:lpstr>
      <vt:lpstr>培训课程和教材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2024-09-29T04:59:48.931</cp:lastPrinted>
  <dcterms:created xsi:type="dcterms:W3CDTF">2024-09-28T20:59:48Z</dcterms:created>
  <dcterms:modified xsi:type="dcterms:W3CDTF">2024-09-28T20:59:51Z</dcterms:modified>
</cp:coreProperties>
</file>