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8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image" Target="../media/image2.png" /><Relationship Id="rId12" Type="http://schemas.openxmlformats.org/officeDocument/2006/relationships/tags" Target="../tags/tag10.xml" /><Relationship Id="rId13" Type="http://schemas.openxmlformats.org/officeDocument/2006/relationships/image" Target="../media/image3.png" /><Relationship Id="rId14" Type="http://schemas.openxmlformats.org/officeDocument/2006/relationships/tags" Target="../tags/tag11.xml" /><Relationship Id="rId15" Type="http://schemas.openxmlformats.org/officeDocument/2006/relationships/image" Target="../media/image4.pn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tags" Target="../tags/tag1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image" Target="../media/image7.png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2.xml" /><Relationship Id="rId11" Type="http://schemas.openxmlformats.org/officeDocument/2006/relationships/image" Target="../media/image2.png" /><Relationship Id="rId12" Type="http://schemas.openxmlformats.org/officeDocument/2006/relationships/tags" Target="../tags/tag73.xml" /><Relationship Id="rId13" Type="http://schemas.openxmlformats.org/officeDocument/2006/relationships/image" Target="../media/image3.png" /><Relationship Id="rId14" Type="http://schemas.openxmlformats.org/officeDocument/2006/relationships/tags" Target="../tags/tag74.xml" /><Relationship Id="rId15" Type="http://schemas.openxmlformats.org/officeDocument/2006/relationships/image" Target="../media/image4.png" /><Relationship Id="rId16" Type="http://schemas.openxmlformats.org/officeDocument/2006/relationships/tags" Target="../tags/tag75.xml" /><Relationship Id="rId17" Type="http://schemas.openxmlformats.org/officeDocument/2006/relationships/image" Target="../media/image5.png" /><Relationship Id="rId18" Type="http://schemas.openxmlformats.org/officeDocument/2006/relationships/tags" Target="../tags/tag7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AAD9E-F34C-4FB7-81C2-53F0A8CAB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710F6-C673-4D24-9FBD-393A654BF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C4111-093E-440F-BD81-8BC4CB66D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A234F-AC1D-4F58-B9A3-331B3B61C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F9A14A-0B8C-49E6-AA95-2ED46F3EC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C9F305-8033-41CE-9E2F-4F7CB2524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E0E2AF-8B8D-4670-949C-CADF7BE88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4EFB1-C681-4534-9649-1EE0756E1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5D091-FB6E-4FBE-A1B2-4F230D9ED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52E85-20D5-40C4-8ACB-3DB5AE5F0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22D54-A90B-4CFA-83B2-E2C430E18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2"/>
          <p:cNvPicPr/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987550" y="2547824"/>
            <a:ext cx="8216900" cy="1697990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3074353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公司名占位符 6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1987551" y="4283915"/>
            <a:ext cx="8216899" cy="365126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987551" y="4710521"/>
            <a:ext cx="8216899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682" name="任意多边形 23"/>
          <p:cNvSpPr/>
          <p:nvPr>
            <p:custDataLst>
              <p:tags r:id="rId10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pic>
        <p:nvPicPr>
          <p:cNvPr id="2097157" name="图片 3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61" name="图片 34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63" name="图片 37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1"/>
            <a:ext cx="12189600" cy="685799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6831715" y="750991"/>
            <a:ext cx="4644228" cy="958322"/>
          </a:xfrm>
        </p:spPr>
        <p:txBody>
          <a:bodyPr vert="horz" wrap="square" tIns="0" bIns="0" rtlCol="0" anchor="b" anchorCtr="0">
            <a:normAutofit lnSpcReduction="20000"/>
          </a:bodyPr>
          <a:lstStyle>
            <a:lvl1pPr marL="0" indent="0" algn="l">
              <a:buFont typeface="Arial" pitchFamily="34" charset="0"/>
              <a:buNone/>
              <a:defRPr lang="zh-CN" altLang="en-US" sz="6000" b="0" i="0" spc="43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副标题 2"/>
          <p:cNvSpPr>
            <a:spLocks noGrp="1"/>
          </p:cNvSpPr>
          <p:nvPr userDrawn="1">
            <p:ph type="body" idx="1" hasCustomPrompt="1"/>
            <p:custDataLst>
              <p:tags r:id="rId4"/>
            </p:custDataLst>
          </p:nvPr>
        </p:nvSpPr>
        <p:spPr>
          <a:xfrm>
            <a:off x="6839871" y="1750437"/>
            <a:ext cx="4628229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 algn="l">
              <a:buFont typeface="Arial" pitchFamily="34" charset="0"/>
              <a:buNone/>
              <a:defRPr lang="zh-CN" altLang="en-US" sz="2800" b="0" i="0" spc="149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8"/>
            </p:custDataLst>
          </p:nvPr>
        </p:nvCxnSpPr>
        <p:spPr>
          <a:xfrm>
            <a:off x="6881721" y="2398322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9"/>
            </p:custDataLst>
          </p:nvPr>
        </p:nvCxnSpPr>
        <p:spPr>
          <a:xfrm>
            <a:off x="6850765" y="2398322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5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54118" y="431944"/>
            <a:ext cx="768163" cy="2682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001328" y="2436419"/>
            <a:ext cx="8186468" cy="1152000"/>
          </a:xfrm>
        </p:spPr>
        <p:txBody>
          <a:bodyPr wrap="square" anchor="b">
            <a:normAutofit/>
          </a:bodyPr>
          <a:lstStyle>
            <a:lvl1pPr algn="ctr">
              <a:defRPr sz="5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001328" y="3696419"/>
            <a:ext cx="8186468" cy="936000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774" name="任意多边形 23"/>
          <p:cNvSpPr/>
          <p:nvPr userDrawn="1">
            <p:custDataLst>
              <p:tags r:id="rId3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  <a:cs typeface="+mn-lt"/>
            </a:endParaRPr>
          </a:p>
        </p:txBody>
      </p:sp>
      <p:sp>
        <p:nvSpPr>
          <p:cNvPr id="1048776" name="标题 1"/>
          <p:cNvSpPr>
            <a:spLocks noGrp="1"/>
          </p:cNvSpPr>
          <p:nvPr userDrawn="1">
            <p:ph type="ctrTitle" hasCustomPrompt="1"/>
            <p:custDataLst>
              <p:tags r:id="rId4"/>
            </p:custDataLst>
          </p:nvPr>
        </p:nvSpPr>
        <p:spPr>
          <a:xfrm>
            <a:off x="1987550" y="2547824"/>
            <a:ext cx="8216900" cy="1599566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78" name="副标题 2"/>
          <p:cNvSpPr>
            <a:spLocks noGrp="1"/>
          </p:cNvSpPr>
          <p:nvPr userDrawn="1">
            <p:ph type="subTitle" idx="1" hasCustomPrompt="1"/>
            <p:custDataLst>
              <p:tags r:id="rId5"/>
            </p:custDataLst>
          </p:nvPr>
        </p:nvSpPr>
        <p:spPr>
          <a:xfrm>
            <a:off x="3117642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6" name="公司名占位符 6"/>
          <p:cNvSpPr>
            <a:spLocks noGrp="1"/>
          </p:cNvSpPr>
          <p:nvPr userDrawn="1">
            <p:ph type="body" sz="quarter" idx="13" hasCustomPrompt="1"/>
            <p:custDataLst>
              <p:tags r:id="rId9"/>
            </p:custDataLst>
          </p:nvPr>
        </p:nvSpPr>
        <p:spPr>
          <a:xfrm>
            <a:off x="1987550" y="4283914"/>
            <a:ext cx="8216900" cy="377077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1987550" y="4715551"/>
            <a:ext cx="8216900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pic>
        <p:nvPicPr>
          <p:cNvPr id="2097173" name="图片 17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75" name="图片 19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77" name="图片 2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79" name="图片 26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jpeg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1"/>
            <a:ext cx="12189600" cy="6857999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76" r:id="rId2"/>
    <p:sldLayoutId id="2147484477" r:id="rId3"/>
    <p:sldLayoutId id="2147484478" r:id="rId4"/>
    <p:sldLayoutId id="2147484479" r:id="rId5"/>
    <p:sldLayoutId id="2147484480" r:id="rId6"/>
    <p:sldLayoutId id="2147484481" r:id="rId7"/>
    <p:sldLayoutId id="2147484482" r:id="rId8"/>
    <p:sldLayoutId id="2147484483" r:id="rId9"/>
    <p:sldLayoutId id="2147484484" r:id="rId10"/>
    <p:sldLayoutId id="214748448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lt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110231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培养学校教师领导力与情商的培训方案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95455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金山办公软件有限公司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8333" lnSpcReduction="2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2857" lnSpcReduction="20000"/>
          </a:bodyPr>
          <a:lstStyle/>
          <a:p>
            <a:r>
              <a:rPr lang="en-US" altLang="zh-CN">
                <a:sym typeface="+mn-ea"/>
              </a:rPr>
              <a:t>CONTENTS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4"/>
            </p:custDataLst>
          </p:nvPr>
        </p:nvSpPr>
        <p:spPr>
          <a:xfrm>
            <a:off x="6545262" y="257714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5"/>
            </p:custDataLst>
          </p:nvPr>
        </p:nvSpPr>
        <p:spPr>
          <a:xfrm>
            <a:off x="7336540" y="25771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6545262" y="314241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7336540" y="314241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培训目标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8"/>
            </p:custDataLst>
          </p:nvPr>
        </p:nvSpPr>
        <p:spPr>
          <a:xfrm>
            <a:off x="6545262" y="370767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9"/>
            </p:custDataLst>
          </p:nvPr>
        </p:nvSpPr>
        <p:spPr>
          <a:xfrm>
            <a:off x="7336540" y="370767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培训内容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0"/>
            </p:custDataLst>
          </p:nvPr>
        </p:nvSpPr>
        <p:spPr>
          <a:xfrm>
            <a:off x="6545262" y="427294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1"/>
            </p:custDataLst>
          </p:nvPr>
        </p:nvSpPr>
        <p:spPr>
          <a:xfrm>
            <a:off x="7336540" y="427294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培训方式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2"/>
            </p:custDataLst>
          </p:nvPr>
        </p:nvSpPr>
        <p:spPr>
          <a:xfrm>
            <a:off x="6545262" y="483820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3"/>
            </p:custDataLst>
          </p:nvPr>
        </p:nvSpPr>
        <p:spPr>
          <a:xfrm>
            <a:off x="7336540" y="483820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培训安排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4"/>
            </p:custDataLst>
          </p:nvPr>
        </p:nvSpPr>
        <p:spPr>
          <a:xfrm>
            <a:off x="6545262" y="540347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5"/>
            </p:custDataLst>
          </p:nvPr>
        </p:nvSpPr>
        <p:spPr>
          <a:xfrm>
            <a:off x="7336540" y="5403473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培训效果评估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890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提升教师的领导力</a:t>
            </a:r>
            <a:endParaRPr lang="zh-CN" altLang="en-US"/>
          </a:p>
        </p:txBody>
      </p:sp>
      <p:sp>
        <p:nvSpPr>
          <p:cNvPr id="104894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4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培养教师的领导意识和能力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提高教师的团队协作和沟通能力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增强教师的决策能力和解决问题的能力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促进教师之间的相互学习和交流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提高教师的情商</a:t>
            </a:r>
            <a:endParaRPr lang="zh-CN" altLang="en-US"/>
          </a:p>
        </p:txBody>
      </p:sp>
      <p:sp>
        <p:nvSpPr>
          <p:cNvPr id="10489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理解情商的概念和重要性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学习情绪管理和自我调节的方法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培养良好的人际关系和沟通技巧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提高教师处理问题和解决问题的能力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促进教师专业发展</a:t>
            </a:r>
            <a:endParaRPr lang="zh-CN" altLang="en-US"/>
          </a:p>
        </p:txBody>
      </p:sp>
      <p:sp>
        <p:nvSpPr>
          <p:cNvPr id="104905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提升教师领导力：培养教师的组织协调、决策执行等能力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培养团队合作精神：加强教师之间的合作与交流，形成良好的团队氛围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促进教师专业成长：帮助教师掌握先进的教育理念和方法，提高教育教学质量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提高教师情商：增强教师的人际沟通、情绪管理等能力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增强教师团队协作能力</a:t>
            </a:r>
            <a:endParaRPr lang="zh-CN" altLang="en-US"/>
          </a:p>
        </p:txBody>
      </p:sp>
      <p:sp>
        <p:nvSpPr>
          <p:cNvPr id="104913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提高教师之间的沟通效率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4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18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培养教师之间的信任和合作精神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4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18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增强教师之间的协调和配合能力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18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提高教师团队的整体凝聚力和执行力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  <p:sp>
        <p:nvSpPr>
          <p:cNvPr id="104919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领导力理论及实践</a:t>
            </a:r>
            <a:endParaRPr lang="zh-CN" altLang="en-US"/>
          </a:p>
        </p:txBody>
      </p:sp>
      <p:sp>
        <p:nvSpPr>
          <p:cNvPr id="104922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领导力的实践方法：设定明确的目标、建立信任、有效沟通、激励团队和持续改进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领导力的五种行为：以身作则、共启愿景、挑战现状、使众人行和激励人心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领导力的五层次模型：职位、权限、生产、人员发展和顶峰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领导力的定义和重要性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情商理论及实践</a:t>
            </a:r>
            <a:endParaRPr lang="zh-CN" altLang="en-US"/>
          </a:p>
        </p:txBody>
      </p:sp>
      <p:sp>
        <p:nvSpPr>
          <p:cNvPr id="104929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情商的定义和重要性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情商的五个维度：自我意识、情绪管理、同理心、人际关系处理、决策能力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情商在实际工作中的应用案例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提高情商的方法和技巧：如情绪调节、沟通技巧、团队协作等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教师专业发展与成长</a:t>
            </a:r>
            <a:endParaRPr lang="zh-CN" altLang="en-US"/>
          </a:p>
        </p:txBody>
      </p:sp>
      <p:sp>
        <p:nvSpPr>
          <p:cNvPr id="10493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教师职业素养：职业道德、专业素养、教育理念等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教育教学能力：教学设计、课堂管理、学生评价等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领导力与情商：团队协作、沟通协调、情绪管理等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终身学习与反思：持续学习、反思实践、总结经验等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团队协作与沟通技巧</a:t>
            </a:r>
            <a:endParaRPr lang="zh-CN" altLang="en-US"/>
          </a:p>
        </p:txBody>
      </p:sp>
      <p:sp>
        <p:nvSpPr>
          <p:cNvPr id="1049406" name="矩形 38"/>
          <p:cNvSpPr/>
          <p:nvPr>
            <p:custDataLst>
              <p:tags r:id="rId2"/>
            </p:custDataLst>
          </p:nvPr>
        </p:nvSpPr>
        <p:spPr>
          <a:xfrm rot="204112">
            <a:off x="838200" y="1882583"/>
            <a:ext cx="3122314" cy="163041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39"/>
          <p:cNvSpPr/>
          <p:nvPr>
            <p:custDataLst>
              <p:tags r:id="rId3"/>
            </p:custDataLst>
          </p:nvPr>
        </p:nvSpPr>
        <p:spPr>
          <a:xfrm>
            <a:off x="841890" y="1883198"/>
            <a:ext cx="3122314" cy="16304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TextBox 2"/>
          <p:cNvSpPr txBox="1"/>
          <p:nvPr>
            <p:custDataLst>
              <p:tags r:id="rId4"/>
            </p:custDataLst>
          </p:nvPr>
        </p:nvSpPr>
        <p:spPr>
          <a:xfrm>
            <a:off x="1022706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团队协作的重要性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2" name="矩形 100"/>
          <p:cNvSpPr/>
          <p:nvPr>
            <p:custDataLst>
              <p:tags r:id="rId5"/>
            </p:custDataLst>
          </p:nvPr>
        </p:nvSpPr>
        <p:spPr>
          <a:xfrm rot="204112">
            <a:off x="4533236" y="1882583"/>
            <a:ext cx="3122314" cy="163041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01"/>
          <p:cNvSpPr/>
          <p:nvPr>
            <p:custDataLst>
              <p:tags r:id="rId6"/>
            </p:custDataLst>
          </p:nvPr>
        </p:nvSpPr>
        <p:spPr>
          <a:xfrm>
            <a:off x="4536926" y="1883198"/>
            <a:ext cx="3122314" cy="16304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TextBox 2"/>
          <p:cNvSpPr txBox="1"/>
          <p:nvPr>
            <p:custDataLst>
              <p:tags r:id="rId7"/>
            </p:custDataLst>
          </p:nvPr>
        </p:nvSpPr>
        <p:spPr>
          <a:xfrm>
            <a:off x="4718357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团队协作的技巧：如何建立信任、如何分配任务、如何处理冲突等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8" name="矩形 122"/>
          <p:cNvSpPr/>
          <p:nvPr>
            <p:custDataLst>
              <p:tags r:id="rId8"/>
            </p:custDataLst>
          </p:nvPr>
        </p:nvSpPr>
        <p:spPr>
          <a:xfrm rot="204112">
            <a:off x="8228272" y="1882583"/>
            <a:ext cx="3122314" cy="163041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23"/>
          <p:cNvSpPr/>
          <p:nvPr>
            <p:custDataLst>
              <p:tags r:id="rId9"/>
            </p:custDataLst>
          </p:nvPr>
        </p:nvSpPr>
        <p:spPr>
          <a:xfrm>
            <a:off x="8231962" y="1883198"/>
            <a:ext cx="3122314" cy="16304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TextBox 2"/>
          <p:cNvSpPr txBox="1"/>
          <p:nvPr>
            <p:custDataLst>
              <p:tags r:id="rId10"/>
            </p:custDataLst>
          </p:nvPr>
        </p:nvSpPr>
        <p:spPr>
          <a:xfrm>
            <a:off x="8412163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沟通的重要性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24" name="矩形 89"/>
          <p:cNvSpPr/>
          <p:nvPr>
            <p:custDataLst>
              <p:tags r:id="rId11"/>
            </p:custDataLst>
          </p:nvPr>
        </p:nvSpPr>
        <p:spPr>
          <a:xfrm rot="204112">
            <a:off x="838200" y="4029001"/>
            <a:ext cx="3122314" cy="163041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90"/>
          <p:cNvSpPr/>
          <p:nvPr>
            <p:custDataLst>
              <p:tags r:id="rId12"/>
            </p:custDataLst>
          </p:nvPr>
        </p:nvSpPr>
        <p:spPr>
          <a:xfrm>
            <a:off x="841890" y="4029616"/>
            <a:ext cx="3122314" cy="163041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TextBox 2"/>
          <p:cNvSpPr txBox="1"/>
          <p:nvPr>
            <p:custDataLst>
              <p:tags r:id="rId13"/>
            </p:custDataLst>
          </p:nvPr>
        </p:nvSpPr>
        <p:spPr>
          <a:xfrm>
            <a:off x="1022706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沟通的技巧：如何有效倾听、如何表达观点、如何进行非语言沟通等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0" name="矩形 111"/>
          <p:cNvSpPr/>
          <p:nvPr>
            <p:custDataLst>
              <p:tags r:id="rId14"/>
            </p:custDataLst>
          </p:nvPr>
        </p:nvSpPr>
        <p:spPr>
          <a:xfrm rot="204112">
            <a:off x="4533236" y="4029001"/>
            <a:ext cx="3122314" cy="163041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12"/>
          <p:cNvSpPr/>
          <p:nvPr>
            <p:custDataLst>
              <p:tags r:id="rId15"/>
            </p:custDataLst>
          </p:nvPr>
        </p:nvSpPr>
        <p:spPr>
          <a:xfrm>
            <a:off x="4536926" y="4029616"/>
            <a:ext cx="3122314" cy="163041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34" name="TextBox 2"/>
          <p:cNvSpPr txBox="1"/>
          <p:nvPr>
            <p:custDataLst>
              <p:tags r:id="rId16"/>
            </p:custDataLst>
          </p:nvPr>
        </p:nvSpPr>
        <p:spPr>
          <a:xfrm>
            <a:off x="4718357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案例分析：分析成功团队协作与沟通技巧的案例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6" name="矩形 8"/>
          <p:cNvSpPr/>
          <p:nvPr>
            <p:custDataLst>
              <p:tags r:id="rId17"/>
            </p:custDataLst>
          </p:nvPr>
        </p:nvSpPr>
        <p:spPr>
          <a:xfrm rot="204112">
            <a:off x="8228272" y="4029001"/>
            <a:ext cx="3122314" cy="163041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9"/>
          <p:cNvSpPr/>
          <p:nvPr>
            <p:custDataLst>
              <p:tags r:id="rId18"/>
            </p:custDataLst>
          </p:nvPr>
        </p:nvSpPr>
        <p:spPr>
          <a:xfrm>
            <a:off x="8231962" y="4029616"/>
            <a:ext cx="3122314" cy="163041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40" name="TextBox 2"/>
          <p:cNvSpPr txBox="1"/>
          <p:nvPr>
            <p:custDataLst>
              <p:tags r:id="rId19"/>
            </p:custDataLst>
          </p:nvPr>
        </p:nvSpPr>
        <p:spPr>
          <a:xfrm>
            <a:off x="8413393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实践练习：分组进行团队协作与沟通技巧的实践练习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培训方式</a:t>
            </a:r>
            <a:endParaRPr lang="zh-CN" altLang="en-US"/>
          </a:p>
        </p:txBody>
      </p:sp>
      <p:sp>
        <p:nvSpPr>
          <p:cNvPr id="104947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https://d.book118.com/135211023103011043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df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1e62ce8c8ef84f189ed7648ee9131ab2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695b881eebb54dfab66a63fe3dccf6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c0343a4998aa4e9896b3d72ec5e482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1"/>
  <p:tag name="KSO_WM_TAG_VERSION" val="1.0"/>
  <p:tag name="KSO_WM_UNIT_COMPATIBLE" val="0"/>
  <p:tag name="KSO_WM_UNIT_DEC_AREA_ID" val="e6533651e4ec4d10841538da08f0dba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ASSEMBLE_CHIP_INDEX" val="d55175583e5240e29f2383aee2e138f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2"/>
  <p:tag name="KSO_WM_SLIDE_BACKGROUND_TYPE" val="general"/>
  <p:tag name="KSO_WM_TAG_VERSION" val="1.0"/>
  <p:tag name="KSO_WM_UNIT_COMPATIBLE" val="0"/>
  <p:tag name="KSO_WM_UNIT_DEC_AREA_ID" val="53504985f96f4de5ba17de377ea8375d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5"/>
  <p:tag name="KSO_WM_UNIT_INDEX" val="5"/>
  <p:tag name="KSO_WM_UNIT_LAYERLEVEL" val="1"/>
  <p:tag name="KSO_WM_UNIT_NOCLEAR" val="0"/>
  <p:tag name="KSO_WM_UNIT_PRESET_TEXT" val="金山办公软件有限公司"/>
  <p:tag name="KSO_WM_UNIT_SUBTYPE" val="g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15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9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7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6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18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6B5FE4"/>
      </a:accent1>
      <a:accent2>
        <a:srgbClr val="AA51CA"/>
      </a:accent2>
      <a:accent3>
        <a:srgbClr val="CD47AC"/>
      </a:accent3>
      <a:accent4>
        <a:srgbClr val="E0488E"/>
      </a:accent4>
      <a:accent5>
        <a:srgbClr val="E65573"/>
      </a:accent5>
      <a:accent6>
        <a:srgbClr val="E3675E"/>
      </a:accent6>
      <a:hlink>
        <a:srgbClr val="304FFE"/>
      </a:hlink>
      <a:folHlink>
        <a:srgbClr val="492067"/>
      </a:folHlink>
    </a:clrScheme>
    <a:fontScheme name="自定义 132">
      <a:majorFont>
        <a:latin typeface="汉仪文黑-85W"/>
        <a:ea typeface="汉仪文黑-85W"/>
        <a:cs typeface="Arial"/>
      </a:majorFont>
      <a:minorFont>
        <a:latin typeface="汉仪正圆 55简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汉仪文黑-85W</vt:lpstr>
      <vt:lpstr>汉仪正圆 55简</vt:lpstr>
      <vt:lpstr>微软雅黑</vt:lpstr>
      <vt:lpstr>Office Theme</vt:lpstr>
      <vt:lpstr>培养学校教师领导力与情商的培训方案</vt:lpstr>
      <vt:lpstr>目录</vt:lpstr>
      <vt:lpstr>添加章节标题</vt:lpstr>
      <vt:lpstr>培训目标</vt:lpstr>
      <vt:lpstr>提升教师的领导力</vt:lpstr>
      <vt:lpstr>提高教师的情商</vt:lpstr>
      <vt:lpstr>促进教师专业发展</vt:lpstr>
      <vt:lpstr>增强教师团队协作能力</vt:lpstr>
      <vt:lpstr>培训内容</vt:lpstr>
      <vt:lpstr>领导力理论及实践</vt:lpstr>
      <vt:lpstr>情商理论及实践</vt:lpstr>
      <vt:lpstr>教师专业发展与成长</vt:lpstr>
      <vt:lpstr>团队协作与沟通技巧</vt:lpstr>
      <vt:lpstr>培训方式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2024-09-04T23:13:21.444</cp:lastPrinted>
  <dcterms:created xsi:type="dcterms:W3CDTF">2024-09-04T15:13:21Z</dcterms:created>
  <dcterms:modified xsi:type="dcterms:W3CDTF">2024-09-04T15:13:23Z</dcterms:modified>
</cp:coreProperties>
</file>