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GCASRE+MS-UIGothic"/>
      <p:regular r:id="rId19"/>
    </p:embeddedFont>
    <p:embeddedFont>
      <p:font typeface="APODOW+SCFPPC+ArialMT"/>
      <p:regular r:id="rId20"/>
    </p:embeddedFont>
    <p:embeddedFont>
      <p:font typeface="PVPSAU+PAQHSA+MicrosoftYaHei"/>
      <p:regular r:id="rId21"/>
    </p:embeddedFont>
    <p:embeddedFont>
      <p:font typeface="RHKKVL+RPOKUA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9A0D0F-78F8-45CA-AB81-107797D6A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9B679-2530-4C25-8EF7-639865F60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2BDC0-EF10-4F05-A34D-4F5AA6750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56056-C52E-4B40-944E-5874E3F20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B025C-02BE-4DB9-9226-FE809A422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F141F-351E-4A04-90E7-3033BD8C5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B1C4EE-262F-4E43-82A1-786F730C0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AFD5D-2832-4F65-A651-61DC076E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9673A-8257-44D3-A99E-E2F721DBF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C0BF8-8BDD-4F69-93D9-9806CDCB5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7C269-3B94-4D19-92A7-AAF95047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01042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525853"/>
            <a:ext cx="6959282" cy="28822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50"/>
              </a:lnSpc>
              <a:spcBef>
                <a:spcPct val="0"/>
              </a:spcBef>
              <a:spcAft>
                <a:spcPct val="0"/>
              </a:spcAft>
            </a:pPr>
            <a:r>
              <a:rPr sz="5750" spc="25">
                <a:solidFill>
                  <a:srgbClr val="083800"/>
                </a:solidFill>
                <a:latin typeface="GCASRE+MS-UIGothic"/>
                <a:cs typeface="GCASRE+MS-UIGothic"/>
              </a:rPr>
              <a:t>土壤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调查</a:t>
            </a:r>
            <a:r>
              <a:rPr sz="5750" spc="25">
                <a:solidFill>
                  <a:srgbClr val="083800"/>
                </a:solidFill>
                <a:latin typeface="GCASRE+MS-UIGothic"/>
                <a:cs typeface="GCASRE+MS-UIGothic"/>
              </a:rPr>
              <a:t>的准</a:t>
            </a:r>
            <a:r>
              <a:rPr sz="5750" spc="23">
                <a:solidFill>
                  <a:srgbClr val="083800"/>
                </a:solidFill>
                <a:latin typeface="SimSun"/>
                <a:cs typeface="SimSun"/>
              </a:rPr>
              <a:t>备</a:t>
            </a:r>
            <a:r>
              <a:rPr sz="5750">
                <a:solidFill>
                  <a:srgbClr val="083800"/>
                </a:solidFill>
                <a:latin typeface="GCASRE+MS-UIGothic"/>
                <a:cs typeface="GCASRE+MS-UIGothic"/>
              </a:rPr>
              <a:t>工</a:t>
            </a:r>
          </a:p>
          <a:p>
            <a:pPr marL="0" marR="0">
              <a:lnSpc>
                <a:spcPts val="5750"/>
              </a:lnSpc>
              <a:spcBef>
                <a:spcPts val="2570"/>
              </a:spcBef>
              <a:spcAft>
                <a:spcPct val="0"/>
              </a:spcAft>
            </a:pPr>
            <a:r>
              <a:rPr sz="5750" spc="23">
                <a:solidFill>
                  <a:srgbClr val="083800"/>
                </a:solidFill>
                <a:latin typeface="GCASRE+MS-UIGothic"/>
                <a:cs typeface="GCASRE+MS-UIGothic"/>
              </a:rPr>
              <a:t>作</a:t>
            </a:r>
            <a:r>
              <a:rPr sz="5750" spc="28">
                <a:solidFill>
                  <a:srgbClr val="083800"/>
                </a:solidFill>
                <a:latin typeface="SimSun"/>
                <a:cs typeface="SimSun"/>
              </a:rPr>
              <a:t>课</a:t>
            </a:r>
            <a:r>
              <a:rPr sz="5750">
                <a:solidFill>
                  <a:srgbClr val="083800"/>
                </a:solidFill>
                <a:latin typeface="GCASRE+MS-UIGothic"/>
                <a:cs typeface="GCASR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PODOW+SCFPPC+ArialMT"/>
                <a:cs typeface="APODOW+SCFPP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了解土壤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VPSAU+PAQHSA+MicrosoftYaHei"/>
                <a:cs typeface="PVPSAU+PAQHSA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3738821" cy="2978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PODOW+SCFPPC+ArialMT"/>
                <a:cs typeface="APODOW+SCFPP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土壤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调查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前的准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备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事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PODOW+SCFPPC+ArialMT"/>
                <a:cs typeface="APODOW+SCFPP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与物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PODOW+SCFPPC+ArialMT"/>
                <a:cs typeface="APODOW+SCFPP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现场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勘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查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与布点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PODOW+SCFPPC+ArialMT"/>
                <a:cs typeface="APODOW+SCFPP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数据整理与分析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APODOW+SCFPPC+ArialMT"/>
                <a:cs typeface="APODOW+SCFPPC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注意事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59AE93"/>
                </a:solidFill>
                <a:latin typeface="GCASRE+MS-UIGothic"/>
                <a:cs typeface="GCASRE+MS-UIGothic"/>
              </a:rPr>
              <a:t>与建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CASRE+MS-UIGothic"/>
                <a:cs typeface="GCASRE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RHKKVL+RPOKUA+MicrosoftYaHei-Bold"/>
                <a:cs typeface="RHKKVL+RPOKUA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GCASRE+MS-UIGothic"/>
                <a:cs typeface="GCASRE+MS-UIGothic"/>
              </a:rPr>
              <a:t>了解土壤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调查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土壤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87027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土壤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：指通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科学的方法和手段，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土壤的理化性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、肥力状况、土壤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型、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染状况等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行系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、分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价的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1937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土壤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和土地利用的重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要基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工作，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于了解土壤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源状况、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制定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农业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政策、指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导农业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等方面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土壤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的目的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95842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了解土壤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型、分布和特点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，可以系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地了解区域内土壤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型的分布、特点以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及土壤肥力状况，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土地利用和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提供科学依据。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估土壤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2300">
                <a:solidFill>
                  <a:srgbClr val="59AE93"/>
                </a:solidFill>
                <a:latin typeface="GCASRE+MS-UIGothic"/>
                <a:cs typeface="GCASRE+MS-UIGothic"/>
              </a:rPr>
              <a:t>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估，了解土壤的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染状况和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健康状况，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土地保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和修复提供依据。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指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土地利用和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农业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生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根据土壤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果，可以制定合理的土地利用和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提高土地利用效率，促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进农业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土壤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CASRE+MS-UIGothic"/>
                <a:cs typeface="GCASRE+MS-UIGothic"/>
              </a:rPr>
              <a:t>保障粮食安全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CASRE+MS-UIGothic"/>
                <a:cs typeface="GCASRE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农业经济</a:t>
            </a:r>
            <a:r>
              <a:rPr sz="2000" spc="23">
                <a:solidFill>
                  <a:srgbClr val="FFFDFD"/>
                </a:solidFill>
                <a:latin typeface="GCASRE+MS-UIGothic"/>
                <a:cs typeface="GCASRE+MS-UIGothic"/>
              </a:rPr>
              <a:t>效益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土壤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，可以了解土地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源的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状况，合理利用土地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源，保障粮食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的可持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性，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国家的粮食安全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提供保障。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土壤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，可以制定合理的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农业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划，提高土地利用效率，提高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农业经济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效益。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CASRE+MS-UIGothic"/>
                <a:cs typeface="GCASRE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DFD"/>
                </a:solidFill>
                <a:latin typeface="GCASRE+MS-UIGothic"/>
                <a:cs typeface="GCASRE+MS-UIGothic"/>
              </a:rPr>
              <a:t>生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2000" spc="25">
                <a:solidFill>
                  <a:srgbClr val="FFFDFD"/>
                </a:solidFill>
                <a:latin typeface="GCASRE+MS-UIGothic"/>
                <a:cs typeface="GCASRE+MS-UIGothic"/>
              </a:rPr>
              <a:t>文明建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土壤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，可以了解土壤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染状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况和生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健康状况，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土地保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和修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复提供依据，促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文明建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GCASRE+MS-UIGothic"/>
                <a:cs typeface="GCASR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RHKKVL+RPOKUA+MicrosoftYaHei-Bold"/>
                <a:cs typeface="RHKKVL+RPOKUA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61341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GCASRE+MS-UIGothic"/>
                <a:cs typeface="GCASRE+MS-UIGothic"/>
              </a:rPr>
              <a:t>土壤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调查</a:t>
            </a:r>
            <a:r>
              <a:rPr sz="4200">
                <a:solidFill>
                  <a:srgbClr val="F6FFF4"/>
                </a:solidFill>
                <a:latin typeface="GCASRE+MS-UIGothic"/>
                <a:cs typeface="GCASRE+MS-UIGothic"/>
              </a:rPr>
              <a:t>前的准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备</a:t>
            </a:r>
            <a:r>
              <a:rPr sz="4200">
                <a:solidFill>
                  <a:srgbClr val="F6FFF4"/>
                </a:solidFill>
                <a:latin typeface="GCASRE+MS-UIGothic"/>
                <a:cs typeface="GCASRE+MS-UIGothic"/>
              </a:rPr>
              <a:t>事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确定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范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1428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区域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324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在开始土壤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之前，首先需要明确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的具体范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，包括土地的面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、地形、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地貌等，以便有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性地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和收集数据。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收集相关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取背景信息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GCASRE+MS-UIGothic"/>
                <a:cs typeface="GCASR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收集与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区域相关的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料，如土地利用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状、土壤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型、地形地貌、水文气象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等，以便更好地了解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GCASRE+MS-UIGothic"/>
                <a:cs typeface="GCASRE+MS-UIGothic"/>
              </a:rPr>
              <a:t>区域的背景和特点。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合适的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调查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619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FFFFFF"/>
                </a:solidFill>
                <a:latin typeface="GCASRE+MS-UIGothic"/>
                <a:cs typeface="GCASRE+MS-UIGothic"/>
              </a:rPr>
              <a:t>取适当的手段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GCASRE+MS-UIGothic"/>
                <a:cs typeface="GCASR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36669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根据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目的和范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，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合适的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方法和技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手段，如野外采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、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室分析、遥感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等，以确保</a:t>
            </a:r>
            <a:r>
              <a:rPr sz="1500">
                <a:solidFill>
                  <a:srgbClr val="2B584A"/>
                </a:solidFill>
                <a:latin typeface="SimSun"/>
                <a:cs typeface="SimSun"/>
              </a:rPr>
              <a:t>调查结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43724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B584A"/>
                </a:solidFill>
                <a:latin typeface="GCASRE+MS-UIGothic"/>
                <a:cs typeface="GCASRE+MS-UIGothic"/>
              </a:rPr>
              <a:t>果的准确性和可靠性。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制定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调查计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安排工作流程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34418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制定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调查计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划，包括人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员组织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安排、工作流程、安全保障等方面的内容，以确保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行。同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，要充分考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的意外情况，制定相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24914" y="885871"/>
            <a:ext cx="4009485" cy="37287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35"/>
              </a:lnSpc>
              <a:spcBef>
                <a:spcPct val="0"/>
              </a:spcBef>
              <a:spcAft>
                <a:spcPct val="0"/>
              </a:spcAft>
            </a:pPr>
            <a:r>
              <a:rPr sz="11550">
                <a:solidFill>
                  <a:srgbClr val="083800"/>
                </a:solidFill>
                <a:latin typeface="RHKKVL+RPOKUA+MicrosoftYaHei-Bold"/>
                <a:cs typeface="RHKKVL+RPOKUA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17395" y="335160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F6FFF4"/>
                </a:solidFill>
                <a:latin typeface="GCASRE+MS-UIGothic"/>
                <a:cs typeface="GCASRE+MS-UIGothic"/>
              </a:rPr>
              <a:t>人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员</a:t>
            </a:r>
            <a:r>
              <a:rPr sz="4200">
                <a:solidFill>
                  <a:srgbClr val="F6FFF4"/>
                </a:solidFill>
                <a:latin typeface="GCASRE+MS-UIGothic"/>
                <a:cs typeface="GCASRE+MS-UIGothic"/>
              </a:rPr>
              <a:t>与物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资</a:t>
            </a:r>
            <a:r>
              <a:rPr sz="4200">
                <a:solidFill>
                  <a:srgbClr val="F6FFF4"/>
                </a:solidFill>
                <a:latin typeface="GCASRE+MS-UIGothic"/>
                <a:cs typeface="GCASRE+MS-UIGothic"/>
              </a:rPr>
              <a:t>准</a:t>
            </a:r>
            <a:r>
              <a:rPr sz="4200">
                <a:solidFill>
                  <a:srgbClr val="F6FFF4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人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员组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成与培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GCASRE+MS-UIGothic"/>
                <a:cs typeface="GCASRE+MS-UIGothic"/>
              </a:rPr>
              <a:t>人</a:t>
            </a: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员组</a:t>
            </a:r>
            <a:r>
              <a:rPr sz="2000">
                <a:solidFill>
                  <a:srgbClr val="59AE93"/>
                </a:solidFill>
                <a:latin typeface="GCASRE+MS-UIGothic"/>
                <a:cs typeface="GCASRE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土壤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工作需要由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员组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成，包括土壤科学家、地理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信息系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统专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家、数据分析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等，以确保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工作的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性和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准确性。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59AE93"/>
                </a:solidFill>
                <a:latin typeface="GCASRE+MS-UIGothic"/>
                <a:cs typeface="GCASRE+MS-UIGothic"/>
              </a:rPr>
              <a:t>培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工作开始前，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参与人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行相关培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，包括土壤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学基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方法、数据分析等方面的知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和技能，以确保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GCASRE+MS-UIGothic"/>
                <a:cs typeface="GCASRE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物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59AE93"/>
                </a:solidFill>
                <a:latin typeface="GCASRE+MS-UIGothic"/>
                <a:cs typeface="GCASRE+MS-UIGothic"/>
              </a:rPr>
              <a:t>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实验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室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需要，准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镜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、分析天平等，以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的分析和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采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样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工具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的采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工具，如土壤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钻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挖掘工具等，以确保能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采集到</a:t>
            </a:r>
          </a:p>
          <a:p>
            <a:pPr marL="761999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具有代表性的土壤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调查</a:t>
            </a:r>
            <a:r>
              <a:rPr sz="2300" spc="25">
                <a:solidFill>
                  <a:srgbClr val="59AE93"/>
                </a:solidFill>
                <a:latin typeface="GCASRE+MS-UIGothic"/>
                <a:cs typeface="GCASRE+MS-UIGothic"/>
              </a:rPr>
              <a:t>表格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并印制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表格，包括采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信息、土壤性状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等内容，以便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对调查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行整理和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000000"/>
                </a:solidFill>
                <a:latin typeface="GCASRE+MS-UIGothic"/>
                <a:cs typeface="GCASR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https://d.book118.com/135301042211011114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GCASRE+MS-UIGothic</vt:lpstr>
      <vt:lpstr>SimSun</vt:lpstr>
      <vt:lpstr>APODOW+SCFPPC+ArialMT</vt:lpstr>
      <vt:lpstr>Times New Roman</vt:lpstr>
      <vt:lpstr>PVPSAU+PAQHSA+MicrosoftYaHei</vt:lpstr>
      <vt:lpstr>RHKKVL+RPOKUA+MicrosoftYaHei-Bold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2024-09-21T16:40:02.070</cp:lastPrinted>
  <dcterms:created xsi:type="dcterms:W3CDTF">2024-09-21T08:40:02Z</dcterms:created>
  <dcterms:modified xsi:type="dcterms:W3CDTF">2024-09-21T08:40:03Z</dcterms:modified>
</cp:coreProperties>
</file>