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QWPHAU+MS-UIGothic"/>
      <p:regular r:id="rId15"/>
    </p:embeddedFont>
    <p:embeddedFont>
      <p:font typeface="NBVTFL+NUSWQF+ArialMT"/>
      <p:regular r:id="rId16"/>
    </p:embeddedFont>
    <p:embeddedFont>
      <p:font typeface="HWHSFI+ULELUE+MicrosoftYaHei-Bold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BBF12-D4A0-4F93-A947-012DFA289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B8457F-B0AA-448E-A82A-B6A3CB7F8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E02A2B-8257-4E15-B02A-606A06841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2DBA23-AF62-4C41-94C7-1A3DEFFB3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B80234-2568-487D-9EA0-1482F6CEA1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AC7A5F-F044-4D62-B668-D60C3601D2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505C82-1D0D-4B4F-B717-7709AE36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69BF68-FCD5-49D8-A9B2-B40BB578A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CED5D-5718-4718-B217-D5F577F38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ABB80A-A32C-4BFC-A1E7-9066FBEAE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2F7EF-529F-495F-BAA9-C7E51A125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5323222042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719309" y="690086"/>
            <a:ext cx="2667000" cy="190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000"/>
              </a:lnSpc>
              <a:spcBef>
                <a:spcPct val="0"/>
              </a:spcBef>
              <a:spcAft>
                <a:spcPct val="0"/>
              </a:spcAft>
            </a:pPr>
            <a:r>
              <a:rPr sz="6000">
                <a:solidFill>
                  <a:srgbClr val="FFFFFF"/>
                </a:solidFill>
                <a:latin typeface="QWPHAU+MS-UIGothic"/>
                <a:cs typeface="QWPHAU+MS-UIGothic"/>
              </a:rPr>
              <a:t>目</a:t>
            </a:r>
            <a:r>
              <a:rPr sz="600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5764" y="2747835"/>
            <a:ext cx="2795338" cy="13441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BVTFL+NUSWQF+ArialMT"/>
                <a:cs typeface="NBVTFL+NUSWQ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揠苗助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的故事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BVTFL+NUSWQF+ArialMT"/>
                <a:cs typeface="NBVTFL+NUSWQ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寓言的启示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675764" y="3867975"/>
            <a:ext cx="3738821" cy="13447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BVTFL+NUSWQF+ArialMT"/>
                <a:cs typeface="NBVTFL+NUSWQ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寓言在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代社会的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QWPHAU+MS-UIGothic"/>
                <a:cs typeface="QWPHAU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NBVTFL+NUSWQF+ArialMT"/>
                <a:cs typeface="NBVTFL+NUSWQF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主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题简</a:t>
            </a: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WPHAU+MS-UIGothic"/>
                <a:cs typeface="QWPHAU+MS-UIGothic"/>
              </a:rPr>
              <a:t>主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题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366010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《揠苗助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》和《守株待兔》两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寓言。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QWPHAU+MS-UIGothic"/>
                <a:cs typeface="QWPHAU+MS-UIGothic"/>
              </a:rPr>
              <a:t>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习这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两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寓言，引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学生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理解寓言背后的深刻道理，培养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正确的价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值观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和人生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F7F7F7"/>
                </a:solidFill>
                <a:latin typeface="QWPHAU+MS-UIGothic"/>
                <a:cs typeface="QWPHA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寓言的背景和意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WPHAU+MS-UIGothic"/>
                <a:cs typeface="QWPHAU+MS-UIGothic"/>
              </a:rPr>
              <a:t>背景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中国古代春秋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战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期，社会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革，各种思想流派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起。寓言作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一种文学形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式，以其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简洁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明了、寓意深刻的特点，成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们传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达思想、教育后人的重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要手段。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02556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QWPHAU+MS-UIGothic"/>
                <a:cs typeface="QWPHAU+MS-UIGothic"/>
              </a:rPr>
              <a:t>意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22776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寓言故事，人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可以更深入地理解人性和社会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象，从中汲取智慧，指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自己的行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和思考。同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，寓言也是中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文化的重要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成部分，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承和弘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扬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华优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文化具有重要意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故事概述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故事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讲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述了一个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夫希望通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拔高禾苗来帮助其快速成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但最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终导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致禾苗死亡的故事。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认为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拔高禾苗可以促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，但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上却破坏了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禾苗的自然生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长规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律，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致其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死亡。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个故事告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诉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们违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反自然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律的行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往往会适得其反，事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与愿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FFF"/>
                </a:solidFill>
                <a:latin typeface="QWPHAU+MS-UIGothic"/>
                <a:cs typeface="QWPHA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故事中的角色和情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63750" y="341048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农</a:t>
            </a:r>
            <a:r>
              <a:rPr sz="2000">
                <a:solidFill>
                  <a:srgbClr val="8C8C8C"/>
                </a:solidFill>
                <a:latin typeface="QWPHAU+MS-UIGothic"/>
                <a:cs typeface="QWPHAU+MS-UIGothic"/>
              </a:rPr>
              <a:t>夫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83882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WPHAU+MS-UIGothic"/>
                <a:cs typeface="QWPHAU+MS-UIGothic"/>
              </a:rPr>
              <a:t>禾苗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04375" y="341048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QWPHAU+MS-UIGothic"/>
                <a:cs typeface="QWPHAU+MS-UIGothic"/>
              </a:rPr>
              <a:t>情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7425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故事的主人公，希望通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自己的</a:t>
            </a:r>
          </a:p>
          <a:p>
            <a:pPr marL="285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努力帮助禾苗快速成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62500" y="4031988"/>
            <a:ext cx="29198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夫拔高的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象，最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死亡。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32800" y="4031988"/>
            <a:ext cx="313893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5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农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禾苗生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长缓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慢，决定用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手拔高禾苗，每天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坚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持拔高一些，</a:t>
            </a:r>
          </a:p>
          <a:p>
            <a:pPr marL="9525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直到最后全部拔高。禾苗最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终</a:t>
            </a: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枯</a:t>
            </a:r>
          </a:p>
          <a:p>
            <a:pPr marL="1047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QWPHAU+MS-UIGothic"/>
                <a:cs typeface="QWPHAU+MS-UIGothic"/>
              </a:rPr>
              <a:t>萎死亡。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QWPHAU+MS-UIGothic"/>
                <a:cs typeface="QWPHAU+MS-UIGothic"/>
              </a:rPr>
              <a:t>故事寓意解析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203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反自然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律的行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往往会适得其反，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事与愿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违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87145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做事要有耐心和恒心，不能急功近利，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急于求成。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550783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们应该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遵循自然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律，不要盲目追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求短期效果，而忽略事物的本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质规</a:t>
            </a:r>
            <a:r>
              <a:rPr sz="1500">
                <a:solidFill>
                  <a:srgbClr val="FFFDFD"/>
                </a:solidFill>
                <a:latin typeface="QWPHAU+MS-UIGothic"/>
                <a:cs typeface="QWPHAU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https://d.book118.com/135323222042011123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QWPHAU+MS-UIGothic</vt:lpstr>
      <vt:lpstr>SimSun</vt:lpstr>
      <vt:lpstr>NBVTFL+NUSWQF+ArialMT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2024-09-26T23:51:20.567</cp:lastPrinted>
  <dcterms:created xsi:type="dcterms:W3CDTF">2024-09-26T15:51:20Z</dcterms:created>
  <dcterms:modified xsi:type="dcterms:W3CDTF">2024-09-26T15:51:21Z</dcterms:modified>
</cp:coreProperties>
</file>