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04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F325A7-1A4C-490B-95D2-9BE0AE884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160ACB-365D-4C35-B088-DC6176DE5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3F7B5E-4670-42EF-88ED-9C630AD18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CA4E99-3845-43EA-86B1-D14738128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881454-F017-4C83-9B04-6A89ED8E3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7D064A-2110-4D08-9AB8-5BAA8EE86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A92EEF-6CA4-4308-8E89-0A42B52D9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9D874A-B13A-4E41-9D67-37F001334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C6414A-0F4E-42FD-85DA-7A1A93C05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4F4152-7DD0-4766-AF5B-91950DAA9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6F65B8-85AE-432B-B0E4-E2B6508EF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23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28000">
                <a:schemeClr val="accent2"/>
              </a:gs>
              <a:gs pos="0">
                <a:schemeClr val="accent1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26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28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29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30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31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3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33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27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85000">
                    <a:schemeClr val="accent2">
                      <a:alpha val="5000"/>
                    </a:schemeClr>
                  </a:gs>
                  <a:gs pos="0">
                    <a:schemeClr val="accent2">
                      <a:alpha val="70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34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35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19000">
                <a:schemeClr val="accent2">
                  <a:alpha val="95000"/>
                </a:schemeClr>
              </a:gs>
              <a:gs pos="0">
                <a:schemeClr val="accent1"/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7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5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28000">
                <a:schemeClr val="accent2"/>
              </a:gs>
              <a:gs pos="0">
                <a:schemeClr val="accent1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6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17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7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55000">
                <a:schemeClr val="accent2">
                  <a:alpha val="95000"/>
                </a:schemeClr>
              </a:gs>
              <a:gs pos="0">
                <a:schemeClr val="accent1"/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10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64000">
                <a:schemeClr val="bg2">
                  <a:lumMod val="90000"/>
                  <a:lumOff val="10000"/>
                  <a:alpha val="53000"/>
                </a:schemeClr>
              </a:gs>
              <a:gs pos="18000">
                <a:schemeClr val="bg2"/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64000">
                <a:schemeClr val="bg2">
                  <a:lumMod val="90000"/>
                  <a:lumOff val="10000"/>
                  <a:alpha val="53000"/>
                </a:schemeClr>
              </a:gs>
              <a:gs pos="18000">
                <a:schemeClr val="bg2"/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28000">
                <a:schemeClr val="accent2"/>
              </a:gs>
              <a:gs pos="0">
                <a:schemeClr val="accent1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2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19000">
                <a:schemeClr val="accent2">
                  <a:alpha val="95000"/>
                </a:schemeClr>
              </a:gs>
              <a:gs pos="0">
                <a:schemeClr val="accent1"/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6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1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18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20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21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22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23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24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25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19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85000">
                  <a:schemeClr val="accent2">
                    <a:alpha val="5000"/>
                  </a:schemeClr>
                </a:gs>
                <a:gs pos="0">
                  <a:schemeClr val="accent2">
                    <a:alpha val="70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64000">
                <a:schemeClr val="bg2">
                  <a:lumMod val="90000"/>
                  <a:lumOff val="10000"/>
                  <a:alpha val="53000"/>
                </a:schemeClr>
              </a:gs>
              <a:gs pos="18000">
                <a:schemeClr val="bg2"/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100000">
                <a:schemeClr val="accent2">
                  <a:alpha val="0"/>
                </a:schemeClr>
              </a:gs>
              <a:gs pos="28000">
                <a:schemeClr val="accent2"/>
              </a:gs>
              <a:gs pos="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100000">
                <a:schemeClr val="accent1"/>
              </a:gs>
              <a:gs pos="48000">
                <a:schemeClr val="accent2">
                  <a:alpha val="70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16" Type="http://schemas.openxmlformats.org/officeDocument/2006/relationships/tags" Target="../tags/tag182.xml" /><Relationship Id="rId17" Type="http://schemas.openxmlformats.org/officeDocument/2006/relationships/tags" Target="../tags/tag183.xml" /><Relationship Id="rId18" Type="http://schemas.openxmlformats.org/officeDocument/2006/relationships/tags" Target="../tags/tag184.xml" /><Relationship Id="rId19" Type="http://schemas.openxmlformats.org/officeDocument/2006/relationships/tags" Target="../tags/tag185.xml" /><Relationship Id="rId2" Type="http://schemas.openxmlformats.org/officeDocument/2006/relationships/tags" Target="../tags/tag168.xml" /><Relationship Id="rId20" Type="http://schemas.openxmlformats.org/officeDocument/2006/relationships/tags" Target="../tags/tag186.xml" /><Relationship Id="rId21" Type="http://schemas.openxmlformats.org/officeDocument/2006/relationships/tags" Target="../tags/tag187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34110004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注意缺陷多动障碍儿童的药物干预与非药物干预方法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xxx,a click to unlimited possibilites</a:t>
            </a:r>
            <a:endParaRPr lang="en-US" altLang="zh-CN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5" name="序号"/>
          <p:cNvSpPr txBox="1"/>
          <p:nvPr>
            <p:custDataLst>
              <p:tags r:id="rId4"/>
            </p:custDataLst>
          </p:nvPr>
        </p:nvSpPr>
        <p:spPr>
          <a:xfrm>
            <a:off x="5474970" y="1788795"/>
            <a:ext cx="1568767" cy="8087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36" name="项标题"/>
          <p:cNvSpPr txBox="1"/>
          <p:nvPr>
            <p:custDataLst>
              <p:tags r:id="rId5"/>
            </p:custDataLst>
          </p:nvPr>
        </p:nvSpPr>
        <p:spPr>
          <a:xfrm>
            <a:off x="5493247" y="2160717"/>
            <a:ext cx="3803938" cy="40287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uFillTx/>
                <a:latin typeface="+中文标题" charset="0"/>
                <a:ea typeface="+mj-ea"/>
              </a:rPr>
              <a:t>注意缺陷多动障碍儿童概述</a:t>
            </a:r>
            <a:endParaRPr lang="zh-CN" altLang="en-US" sz="2800" b="1" kern="0" spc="100">
              <a:effectLst/>
              <a:uFillTx/>
              <a:latin typeface="+中文标题" charset="0"/>
              <a:ea typeface="+mj-ea"/>
            </a:endParaRPr>
          </a:p>
        </p:txBody>
      </p:sp>
      <p:cxnSp>
        <p:nvCxnSpPr>
          <p:cNvPr id="37" name="直接箭头连接符 36"/>
          <p:cNvCxnSpPr/>
          <p:nvPr>
            <p:custDataLst>
              <p:tags r:id="rId6"/>
            </p:custDataLst>
          </p:nvPr>
        </p:nvCxnSpPr>
        <p:spPr>
          <a:xfrm>
            <a:off x="5530308" y="2623970"/>
            <a:ext cx="399705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100000">
                  <a:schemeClr val="accent1"/>
                </a:gs>
                <a:gs pos="61000">
                  <a:schemeClr val="accent2">
                    <a:alpha val="70000"/>
                  </a:schemeClr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序号"/>
          <p:cNvSpPr txBox="1"/>
          <p:nvPr>
            <p:custDataLst>
              <p:tags r:id="rId7"/>
            </p:custDataLst>
          </p:nvPr>
        </p:nvSpPr>
        <p:spPr>
          <a:xfrm>
            <a:off x="6087137" y="2616327"/>
            <a:ext cx="1568808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33" name="项标题"/>
          <p:cNvSpPr txBox="1"/>
          <p:nvPr>
            <p:custDataLst>
              <p:tags r:id="rId8"/>
            </p:custDataLst>
          </p:nvPr>
        </p:nvSpPr>
        <p:spPr>
          <a:xfrm>
            <a:off x="6096275" y="3024918"/>
            <a:ext cx="3804037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effectLst/>
                <a:uFillTx/>
                <a:latin typeface="+中文标题" charset="0"/>
                <a:ea typeface="+mj-ea"/>
              </a:rPr>
              <a:t>药物干预方法</a:t>
            </a:r>
            <a:endParaRPr lang="zh-CN" altLang="en-US" sz="2200" b="1" kern="0" spc="100">
              <a:effectLst/>
              <a:uFillTx/>
              <a:latin typeface="+中文标题" charset="0"/>
              <a:ea typeface="+mj-ea"/>
            </a:endParaRPr>
          </a:p>
        </p:txBody>
      </p:sp>
      <p:cxnSp>
        <p:nvCxnSpPr>
          <p:cNvPr id="34" name="直接箭头连接符 33"/>
          <p:cNvCxnSpPr/>
          <p:nvPr>
            <p:custDataLst>
              <p:tags r:id="rId9"/>
            </p:custDataLst>
          </p:nvPr>
        </p:nvCxnSpPr>
        <p:spPr>
          <a:xfrm>
            <a:off x="6133338" y="3488327"/>
            <a:ext cx="3997161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100000">
                  <a:schemeClr val="accent1"/>
                </a:gs>
                <a:gs pos="61000">
                  <a:schemeClr val="accent2">
                    <a:alpha val="70000"/>
                  </a:schemeClr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序号"/>
          <p:cNvSpPr txBox="1"/>
          <p:nvPr>
            <p:custDataLst>
              <p:tags r:id="rId10"/>
            </p:custDataLst>
          </p:nvPr>
        </p:nvSpPr>
        <p:spPr>
          <a:xfrm>
            <a:off x="6657613" y="3473736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30" name="项标题"/>
          <p:cNvSpPr txBox="1"/>
          <p:nvPr>
            <p:custDataLst>
              <p:tags r:id="rId11"/>
            </p:custDataLst>
          </p:nvPr>
        </p:nvSpPr>
        <p:spPr>
          <a:xfrm>
            <a:off x="6657613" y="3882327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effectLst/>
                <a:uFillTx/>
                <a:latin typeface="+中文标题" charset="0"/>
                <a:ea typeface="+mj-ea"/>
              </a:rPr>
              <a:t>非药物干预方法</a:t>
            </a:r>
            <a:endParaRPr lang="zh-CN" altLang="en-US" sz="2200" b="1" kern="0" spc="100">
              <a:effectLst/>
              <a:uFillTx/>
              <a:latin typeface="+中文标题" charset="0"/>
              <a:ea typeface="+mj-ea"/>
            </a:endParaRPr>
          </a:p>
        </p:txBody>
      </p:sp>
      <p:cxnSp>
        <p:nvCxnSpPr>
          <p:cNvPr id="31" name="直接箭头连接符 30"/>
          <p:cNvCxnSpPr/>
          <p:nvPr>
            <p:custDataLst>
              <p:tags r:id="rId12"/>
            </p:custDataLst>
          </p:nvPr>
        </p:nvCxnSpPr>
        <p:spPr>
          <a:xfrm>
            <a:off x="6694670" y="4345736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100000">
                  <a:schemeClr val="accent1"/>
                </a:gs>
                <a:gs pos="61000">
                  <a:schemeClr val="accent2">
                    <a:alpha val="70000"/>
                  </a:schemeClr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序号"/>
          <p:cNvSpPr txBox="1"/>
          <p:nvPr>
            <p:custDataLst>
              <p:tags r:id="rId13"/>
            </p:custDataLst>
          </p:nvPr>
        </p:nvSpPr>
        <p:spPr>
          <a:xfrm>
            <a:off x="7237818" y="4331840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27" name="项标题"/>
          <p:cNvSpPr txBox="1"/>
          <p:nvPr>
            <p:custDataLst>
              <p:tags r:id="rId14"/>
            </p:custDataLst>
          </p:nvPr>
        </p:nvSpPr>
        <p:spPr>
          <a:xfrm>
            <a:off x="7237818" y="4740431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effectLst/>
                <a:uFillTx/>
                <a:latin typeface="+中文标题" charset="0"/>
                <a:ea typeface="+mj-ea"/>
              </a:rPr>
              <a:t>综合干预方案</a:t>
            </a:r>
            <a:endParaRPr lang="zh-CN" altLang="en-US" sz="2200" b="1" kern="0" spc="100">
              <a:effectLst/>
              <a:uFillTx/>
              <a:latin typeface="+中文标题" charset="0"/>
              <a:ea typeface="+mj-ea"/>
            </a:endParaRPr>
          </a:p>
        </p:txBody>
      </p:sp>
      <p:cxnSp>
        <p:nvCxnSpPr>
          <p:cNvPr id="28" name="直接箭头连接符 27"/>
          <p:cNvCxnSpPr/>
          <p:nvPr>
            <p:custDataLst>
              <p:tags r:id="rId15"/>
            </p:custDataLst>
          </p:nvPr>
        </p:nvCxnSpPr>
        <p:spPr>
          <a:xfrm>
            <a:off x="7274875" y="5203840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100000">
                  <a:schemeClr val="accent1"/>
                </a:gs>
                <a:gs pos="61000">
                  <a:schemeClr val="accent2">
                    <a:alpha val="70000"/>
                  </a:schemeClr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序号"/>
          <p:cNvSpPr txBox="1"/>
          <p:nvPr>
            <p:custDataLst>
              <p:tags r:id="rId16"/>
            </p:custDataLst>
          </p:nvPr>
        </p:nvSpPr>
        <p:spPr>
          <a:xfrm>
            <a:off x="7870136" y="5246919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17"/>
            </p:custDataLst>
          </p:nvPr>
        </p:nvSpPr>
        <p:spPr>
          <a:xfrm>
            <a:off x="7870136" y="5655510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effectLst/>
                <a:uFillTx/>
                <a:latin typeface="+中文标题" charset="0"/>
                <a:ea typeface="+mj-ea"/>
              </a:rPr>
              <a:t>注意事项和展望</a:t>
            </a:r>
            <a:endParaRPr lang="zh-CN" altLang="en-US" sz="2200" b="1" kern="0" spc="100">
              <a:effectLst/>
              <a:uFillTx/>
              <a:latin typeface="+中文标题" charset="0"/>
              <a:ea typeface="+mj-ea"/>
            </a:endParaRPr>
          </a:p>
        </p:txBody>
      </p:sp>
      <p:cxnSp>
        <p:nvCxnSpPr>
          <p:cNvPr id="19" name="直接箭头连接符 18"/>
          <p:cNvCxnSpPr/>
          <p:nvPr>
            <p:custDataLst>
              <p:tags r:id="rId18"/>
            </p:custDataLst>
          </p:nvPr>
        </p:nvCxnSpPr>
        <p:spPr>
          <a:xfrm>
            <a:off x="7907193" y="6118919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100000">
                  <a:schemeClr val="accent1"/>
                </a:gs>
                <a:gs pos="61000">
                  <a:schemeClr val="accent2">
                    <a:alpha val="70000"/>
                  </a:schemeClr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注意缺陷多动障碍儿童概述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定义和症状</a:t>
            </a:r>
            <a:endParaRPr lang="zh-CN" altLang="en-US"/>
          </a:p>
        </p:txBody>
      </p:sp>
      <p:sp>
        <p:nvSpPr>
          <p:cNvPr id="19" name="正文"/>
          <p:cNvSpPr txBox="1"/>
          <p:nvPr>
            <p:custDataLst>
              <p:tags r:id="rId2"/>
            </p:custDataLst>
          </p:nvPr>
        </p:nvSpPr>
        <p:spPr>
          <a:xfrm>
            <a:off x="2383177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定义：注意缺陷多动障碍（ADHD）是一种精神疾病，以注意力不集中、多动和冲动为主要表现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0" name="正文"/>
          <p:cNvSpPr txBox="1"/>
          <p:nvPr>
            <p:custDataLst>
              <p:tags r:id="rId3"/>
            </p:custDataLst>
          </p:nvPr>
        </p:nvSpPr>
        <p:spPr>
          <a:xfrm>
            <a:off x="2383177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症状：ADHD儿童常表现出学习成绩不佳、行为问题、情绪不稳定等症状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1" name="正文"/>
          <p:cNvSpPr txBox="1"/>
          <p:nvPr>
            <p:custDataLst>
              <p:tags r:id="rId4"/>
            </p:custDataLst>
          </p:nvPr>
        </p:nvSpPr>
        <p:spPr>
          <a:xfrm>
            <a:off x="2383177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诊断标准：需要由专业医生进行评估和诊断，主要依据症状表现、功能损害程度等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正文"/>
          <p:cNvSpPr txBox="1"/>
          <p:nvPr>
            <p:custDataLst>
              <p:tags r:id="rId5"/>
            </p:custDataLst>
          </p:nvPr>
        </p:nvSpPr>
        <p:spPr>
          <a:xfrm>
            <a:off x="2383177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患病率：ADHD在儿童中的患病率较高，影响学习和生活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诊断标准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症状标准：注意力不集中、活动过度和冲动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病程标准：症状出现在7岁之前，且持续时间超过6个月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严重程度标准：学业、社交和家庭功能受到严重影响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排除标准：排除其他精神疾病和器质性疾病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病因和影响因素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551935" y="3187953"/>
            <a:ext cx="2938840" cy="1194600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192348" y="3187953"/>
            <a:ext cx="2938840" cy="1194600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73173" y="3187953"/>
            <a:ext cx="2938840" cy="1194600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761" y="3187953"/>
            <a:ext cx="2938840" cy="1194600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3088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影响因素：家庭、学校、社会等环境因素对孩子的成长和行为有影响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551935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病因：多种因素导致，包括遗传、环境、大脑发育等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979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症状：注意力不集中、多动、冲动等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7050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诊断标准：根据DSM-5诊断标准进行诊断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药物干预方法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药物治疗的原则和适用范围</a:t>
            </a:r>
            <a:endParaRPr lang="zh-CN" altLang="en-US"/>
          </a:p>
        </p:txBody>
      </p:sp>
      <p:sp>
        <p:nvSpPr>
          <p:cNvPr id="5" name="矩形: 圆角 4"/>
          <p:cNvSpPr/>
          <p:nvPr>
            <p:custDataLst>
              <p:tags r:id="rId2"/>
            </p:custDataLst>
          </p:nvPr>
        </p:nvSpPr>
        <p:spPr>
          <a:xfrm>
            <a:off x="551935" y="3265827"/>
            <a:ext cx="5158285" cy="1009704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3"/>
            </p:custDataLst>
          </p:nvPr>
        </p:nvSpPr>
        <p:spPr>
          <a:xfrm>
            <a:off x="1083426" y="3401909"/>
            <a:ext cx="4254494" cy="678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药物治疗原则：根据患儿的具体情况，制定个性化的治疗方案，包括药物治疗和非药物治疗的联合应用。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6" name="矩形: 圆角 4"/>
          <p:cNvSpPr/>
          <p:nvPr>
            <p:custDataLst>
              <p:tags r:id="rId4"/>
            </p:custDataLst>
          </p:nvPr>
        </p:nvSpPr>
        <p:spPr>
          <a:xfrm>
            <a:off x="6481780" y="3265827"/>
            <a:ext cx="5158285" cy="1010346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5"/>
            </p:custDataLst>
          </p:nvPr>
        </p:nvSpPr>
        <p:spPr>
          <a:xfrm>
            <a:off x="6933676" y="3401909"/>
            <a:ext cx="4254494" cy="678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适用范围：药物治疗主要用于症状较重或非药物治疗效果不佳的患儿，应在专业医生的指导下进行。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常用药物及作用机制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6883" y="-3689814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137659" y="177940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08171" y="-2402901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138948" y="3066967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6883" y="-1140475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137659" y="432874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08171" y="145795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138948" y="5615663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17942" y="391374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抗抑郁药：改善抑郁症状，提高自信心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17942" y="5201298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抗精神病药：治疗精神分裂症及双相障碍，改善认知功能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17942" y="136440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兴奋剂：提高注意力，减少多动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17942" y="2653247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抑制药：降低兴奋度，稳定情绪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药物治疗的副作用和注意事项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43144" y="1492417"/>
            <a:ext cx="864895" cy="251665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64521" y="4296029"/>
            <a:ext cx="822202" cy="225829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46128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7219" y="1668615"/>
            <a:ext cx="2516658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377213" y="1493065"/>
            <a:ext cx="864895" cy="251518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399885" y="4296029"/>
            <a:ext cx="822202" cy="225829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681492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551935" y="1668615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81492" y="3032202"/>
            <a:ext cx="2258294" cy="20346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药物治疗可能产生副作用，如恶心、呕吐、嗜睡等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46128" y="3032202"/>
            <a:ext cx="2258294" cy="20346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药物治疗应遵循医生的指导，不可自行增减剂量或停药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34350" y="1506021"/>
            <a:ext cx="864895" cy="251518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56374" y="4308985"/>
            <a:ext cx="822202" cy="225829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37981" y="2327412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09072" y="1682218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0643" y="1531284"/>
            <a:ext cx="864895" cy="251518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2667" y="4332953"/>
            <a:ext cx="822202" cy="2259766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53626" y="2352675"/>
            <a:ext cx="2259766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125365" y="1707482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54274" y="3069773"/>
            <a:ext cx="2258294" cy="20346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药物治疗应与非药物干预方法结合使用，以提高治疗效果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37981" y="3044509"/>
            <a:ext cx="2258294" cy="20346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药物治疗期间应定期监测肝功能和血常规等指标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非药物干预方法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心理治疗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551935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10386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08596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认知行为疗法：通过纠正不合理的思维和行为模式，改善ADHD儿童的症状。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380862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58654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36878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家庭治疗：强调家庭环境对ADHD儿童的影响，通过改善家庭关系和沟通方式来缓解症状。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5276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63727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61937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心理教育：提供关于ADHD的知识和应对策略，帮助儿童和家庭更好地理解和应对ADHD。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9023888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401680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80549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情绪调节训练：教授ADHD儿童情绪调节技巧，提高情绪管理能力，减少冲动和攻击行为。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https://d.book118.com/135341100042011042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EXT_FORE_SCHEMECOLOR_INDEX" val="6"/>
  <p:tag name="KSO_WM_UNIT_TYPE" val="a"/>
  <p:tag name="KSO_WM_UNIT_USESOURCEFORMAT_APPLY" val="0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" val="6"/>
  <p:tag name="KSO_WM_UNIT_TYPE" val="b"/>
  <p:tag name="KSO_WM_UNIT_USESOURCEFORMAT_APPLY" val="0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1"/>
  <p:tag name="KSO_WM_UNIT_INDEX" val="1_1_1"/>
  <p:tag name="KSO_WM_UNIT_LAYERLEVEL" val="1_1_1"/>
  <p:tag name="KSO_WM_UNIT_PRESET_TEXT" val="01"/>
  <p:tag name="KSO_WM_UNIT_SUBTYPE" val="d"/>
  <p:tag name="KSO_WM_UNIT_TEXT_FILL_FORE_SCHEMECOLOR_INDEX" val="6"/>
  <p:tag name="KSO_WM_UNIT_TEXT_FORE_SCHEMECOLOR_INDEX" val="6"/>
  <p:tag name="KSO_WM_UNIT_TEXT_SHADOW_SCHEMECOLOR_INDEX" val="5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2"/>
  <p:tag name="KSO_WM_UNIT_INDEX" val="1_1_2"/>
  <p:tag name="KSO_WM_UNIT_LAYERLEVEL" val="1_1_1"/>
  <p:tag name="KSO_WM_UNIT_LINE_FORE_SCHEMECOLOR_INDEX" val="6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1"/>
  <p:tag name="KSO_WM_UNIT_INDEX" val="1_2_1"/>
  <p:tag name="KSO_WM_UNIT_LAYERLEVEL" val="1_1_1"/>
  <p:tag name="KSO_WM_UNIT_PRESET_TEXT" val="02"/>
  <p:tag name="KSO_WM_UNIT_SUBTYPE" val="d"/>
  <p:tag name="KSO_WM_UNIT_TEXT_FILL_FORE_SCHEMECOLOR_INDEX" val="6"/>
  <p:tag name="KSO_WM_UNIT_TEXT_FORE_SCHEMECOLOR_INDEX" val="6"/>
  <p:tag name="KSO_WM_UNIT_TEXT_SHADOW_SCHEMECOLOR_INDEX" val="5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2"/>
  <p:tag name="KSO_WM_UNIT_INDEX" val="1_2_2"/>
  <p:tag name="KSO_WM_UNIT_LAYERLEVEL" val="1_1_1"/>
  <p:tag name="KSO_WM_UNIT_LINE_FORE_SCHEMECOLOR_INDEX" val="6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1"/>
  <p:tag name="KSO_WM_UNIT_INDEX" val="1_3_1"/>
  <p:tag name="KSO_WM_UNIT_LAYERLEVEL" val="1_1_1"/>
  <p:tag name="KSO_WM_UNIT_PRESET_TEXT" val="03"/>
  <p:tag name="KSO_WM_UNIT_SUBTYPE" val="d"/>
  <p:tag name="KSO_WM_UNIT_TEXT_FILL_FORE_SCHEMECOLOR_INDEX" val="6"/>
  <p:tag name="KSO_WM_UNIT_TEXT_FORE_SCHEMECOLOR_INDEX" val="6"/>
  <p:tag name="KSO_WM_UNIT_TEXT_SHADOW_SCHEMECOLOR_INDEX" val="5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2"/>
  <p:tag name="KSO_WM_UNIT_INDEX" val="1_3_2"/>
  <p:tag name="KSO_WM_UNIT_LAYERLEVEL" val="1_1_1"/>
  <p:tag name="KSO_WM_UNIT_LINE_FORE_SCHEMECOLOR_INDEX" val="6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1"/>
  <p:tag name="KSO_WM_UNIT_INDEX" val="1_4_1"/>
  <p:tag name="KSO_WM_UNIT_LAYERLEVEL" val="1_1_1"/>
  <p:tag name="KSO_WM_UNIT_PRESET_TEXT" val="04"/>
  <p:tag name="KSO_WM_UNIT_SUBTYPE" val="d"/>
  <p:tag name="KSO_WM_UNIT_TEXT_FILL_FORE_SCHEMECOLOR_INDEX" val="6"/>
  <p:tag name="KSO_WM_UNIT_TEXT_FORE_SCHEMECOLOR_INDEX" val="6"/>
  <p:tag name="KSO_WM_UNIT_TEXT_SHADOW_SCHEMECOLOR_INDEX" val="5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2"/>
  <p:tag name="KSO_WM_UNIT_INDEX" val="1_4_2"/>
  <p:tag name="KSO_WM_UNIT_LAYERLEVEL" val="1_1_1"/>
  <p:tag name="KSO_WM_UNIT_LINE_FORE_SCHEMECOLOR_INDEX" val="6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1"/>
  <p:tag name="KSO_WM_UNIT_INDEX" val="1_5_1"/>
  <p:tag name="KSO_WM_UNIT_LAYERLEVEL" val="1_1_1"/>
  <p:tag name="KSO_WM_UNIT_PRESET_TEXT" val="05"/>
  <p:tag name="KSO_WM_UNIT_SUBTYPE" val="d"/>
  <p:tag name="KSO_WM_UNIT_TEXT_FILL_FORE_SCHEMECOLOR_INDEX" val="6"/>
  <p:tag name="KSO_WM_UNIT_TEXT_FORE_SCHEMECOLOR_INDEX" val="6"/>
  <p:tag name="KSO_WM_UNIT_TEXT_SHADOW_SCHEMECOLOR_INDEX" val="5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2"/>
  <p:tag name="KSO_WM_UNIT_INDEX" val="1_5_2"/>
  <p:tag name="KSO_WM_UNIT_LAYERLEVEL" val="1_1_1"/>
  <p:tag name="KSO_WM_UNIT_LINE_FORE_SCHEMECOLOR_INDEX" val="6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0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35.xml><?xml version="1.0" encoding="utf-8"?>
<p:tagLst xmlns:p="http://schemas.openxmlformats.org/presentationml/2006/main">
  <p:tag name="KSO_WM_TEMPLATE_CATEGORY" val="custom"/>
  <p:tag name="KSO_WM_TEMPLATE_INDEX" val="2023099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50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55.xml><?xml version="1.0" encoding="utf-8"?>
<p:tagLst xmlns:p="http://schemas.openxmlformats.org/presentationml/2006/main">
  <p:tag name="KSO_WM_TEMPLATE_CATEGORY" val="custom"/>
  <p:tag name="KSO_WM_TEMPLATE_INDEX" val="2023099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90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03.xml><?xml version="1.0" encoding="utf-8"?>
<p:tagLst xmlns:p="http://schemas.openxmlformats.org/presentationml/2006/main">
  <p:tag name="KSO_WM_TEMPLATE_CATEGORY" val="custom"/>
  <p:tag name="KSO_WM_TEMPLATE_INDEX" val="20230990"/>
</p:tagLst>
</file>

<file path=ppt/tags/tag20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100000">
              <a:schemeClr val="accent1"/>
            </a:gs>
            <a:gs pos="48000">
              <a:schemeClr val="accent2">
                <a:alpha val="70000"/>
              </a:schemeClr>
            </a:gs>
          </a:gsLst>
          <a:lin ang="10800000" scaled="1"/>
        </a:gra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+中文标题</vt:lpstr>
      <vt:lpstr>Wingdings</vt:lpstr>
      <vt:lpstr>宋体</vt:lpstr>
      <vt:lpstr>Office Theme</vt:lpstr>
      <vt:lpstr>注意缺陷多动障碍儿童的药物干预与非药物干预方法</vt:lpstr>
      <vt:lpstr>目录</vt:lpstr>
      <vt:lpstr>注意缺陷多动障碍儿童概述</vt:lpstr>
      <vt:lpstr>定义和症状</vt:lpstr>
      <vt:lpstr>诊断标准</vt:lpstr>
      <vt:lpstr>病因和影响因素</vt:lpstr>
      <vt:lpstr>药物干预方法</vt:lpstr>
      <vt:lpstr>药物治疗的原则和适用范围</vt:lpstr>
      <vt:lpstr>常用药物及作用机制</vt:lpstr>
      <vt:lpstr>药物治疗的副作用和注意事项</vt:lpstr>
      <vt:lpstr>非药物干预方法</vt:lpstr>
      <vt:lpstr>心理治疗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2024-09-03T06:04:39.007</cp:lastPrinted>
  <dcterms:created xsi:type="dcterms:W3CDTF">2024-09-02T22:04:39Z</dcterms:created>
  <dcterms:modified xsi:type="dcterms:W3CDTF">2024-09-02T22:04:41Z</dcterms:modified>
</cp:coreProperties>
</file>