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80700" cy="7556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4FBAF-B9D0-4C34-AF38-F4F855D2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0F565-0B65-42EF-9FC2-55D8E244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50E7C-9209-43AD-8389-5427EF8F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09EB6-35C4-44A4-AECF-371520EC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4E727-4382-4F7B-88E1-FBF39D2B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7C932-7B8F-4006-B76A-C53BB727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87FB6-14CE-4FC6-B0D8-A6F7DE87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FD152-AC69-4054-B4CB-9E64F49AB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B970E-6513-4C7C-B516-19CFEF58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AB066-088B-48C7-9796-5A51D6FE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1DCC5-7159-427F-BBB2-9978AABE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302330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1965277" y="1527167"/>
          <a:ext cx="7168514" cy="5602442"/>
        </p:xfrm>
        <a:graphic>
          <a:graphicData uri="http://schemas.openxmlformats.org/drawingml/2006/table">
            <a:tbl>
              <a:tblPr/>
              <a:tblGrid>
                <a:gridCol w="1368425"/>
                <a:gridCol w="1308100"/>
                <a:gridCol w="1352550"/>
                <a:gridCol w="1625600"/>
                <a:gridCol w="1513839"/>
              </a:tblGrid>
              <a:tr h="492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952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800" b="1" kern="0" spc="70">
                          <a:solidFill>
                            <a:srgbClr val="00916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采购部门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800" b="1" kern="0" spc="70">
                          <a:solidFill>
                            <a:srgbClr val="008D6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销售部门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800" b="1" kern="0" spc="70">
                          <a:solidFill>
                            <a:srgbClr val="008E5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仓库部门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98107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800" b="1" kern="0" spc="70">
                          <a:solidFill>
                            <a:srgbClr val="00906A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财务部门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2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952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800" b="1" kern="0" spc="10">
                          <a:solidFill>
                            <a:srgbClr val="008C6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采购模块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89000"/>
                        </a:lnSpc>
                        <a:spcBef>
                          <a:spcPts val="550"/>
                        </a:spcBef>
                      </a:pPr>
                      <a:r>
                        <a:rPr sz="1800" b="1" kern="0" spc="30">
                          <a:solidFill>
                            <a:srgbClr val="00955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1.采购订单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85000"/>
                        </a:lnSpc>
                        <a:spcBef>
                          <a:spcPts val="12"/>
                        </a:spcBef>
                      </a:pP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录入/审批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115000"/>
                        </a:lnSpc>
                        <a:spcBef>
                          <a:spcPts val="39"/>
                        </a:spcBef>
                      </a:pPr>
                      <a:r>
                        <a:rPr sz="18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2.退货单录</a:t>
                      </a:r>
                      <a:r>
                        <a:rPr sz="1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入/审批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97000"/>
                        </a:lnSpc>
                        <a:spcBef>
                          <a:spcPts val="490"/>
                        </a:spcBef>
                      </a:pPr>
                      <a:r>
                        <a:rPr sz="1800" b="1" kern="0" spc="40">
                          <a:solidFill>
                            <a:srgbClr val="00917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基础档案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1.供应商资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料维护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99000"/>
                        </a:lnSpc>
                        <a:spcBef>
                          <a:spcPts val="447"/>
                        </a:spcBef>
                      </a:pPr>
                      <a:r>
                        <a:rPr sz="18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2.除产品外</a:t>
                      </a: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的所有存货</a:t>
                      </a:r>
                      <a:endParaRPr lang="SimSun" altLang="SimSun" sz="1800"/>
                    </a:p>
                    <a:p>
                      <a:pPr marL="95250" algn="l" rtl="0" eaLnBrk="0">
                        <a:lnSpc>
                          <a:spcPct val="97000"/>
                        </a:lnSpc>
                        <a:spcBef>
                          <a:spcPts val="17"/>
                        </a:spcBef>
                      </a:pPr>
                      <a:r>
                        <a:rPr sz="1800" b="1" kern="0" spc="50">
                          <a:solidFill>
                            <a:srgbClr val="00A26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档案维护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800" b="1" kern="0" spc="10">
                          <a:solidFill>
                            <a:srgbClr val="00896E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销售模块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101000"/>
                        </a:lnSpc>
                        <a:spcBef>
                          <a:spcPts val="589"/>
                        </a:spcBef>
                      </a:pPr>
                      <a:r>
                        <a:rPr sz="18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1.销售订单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录入/审批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8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2.退货单录</a:t>
                      </a:r>
                      <a:r>
                        <a:rPr sz="1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入/审批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490"/>
                        </a:spcBef>
                      </a:pPr>
                      <a:r>
                        <a:rPr sz="1800" b="1" kern="0" spc="40">
                          <a:solidFill>
                            <a:srgbClr val="00927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基础档案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86000"/>
                        </a:lnSpc>
                        <a:spcBef>
                          <a:spcPts val="351"/>
                        </a:spcBef>
                      </a:pPr>
                      <a:r>
                        <a:rPr sz="18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客户资料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ts val="2355"/>
                        </a:lnSpc>
                      </a:pPr>
                      <a:r>
                        <a:rPr sz="18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注护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800" b="1" kern="0" spc="10">
                          <a:solidFill>
                            <a:srgbClr val="00896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库存模块</a:t>
                      </a:r>
                      <a:endParaRPr lang="SimSun" altLang="SimSun" sz="1800"/>
                    </a:p>
                    <a:p>
                      <a:pPr marL="117475" indent="12700" algn="l" rtl="0" eaLnBrk="0">
                        <a:lnSpc>
                          <a:spcPct val="96000"/>
                        </a:lnSpc>
                        <a:spcBef>
                          <a:spcPts val="568"/>
                        </a:spcBef>
                      </a:pPr>
                      <a:r>
                        <a:rPr sz="18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1.采购入库</a:t>
                      </a: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单生成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3000"/>
                        </a:lnSpc>
                        <a:spcBef>
                          <a:spcPts val="488"/>
                        </a:spcBef>
                      </a:pPr>
                      <a:r>
                        <a:rPr sz="1800" b="1" kern="0" spc="30">
                          <a:solidFill>
                            <a:srgbClr val="008A5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2.销售出库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9"/>
                        </a:spcBef>
                      </a:pP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单生成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6000"/>
                        </a:lnSpc>
                        <a:spcBef>
                          <a:spcPts val="522"/>
                        </a:spcBef>
                      </a:pPr>
                      <a:r>
                        <a:rPr sz="1800" b="1" kern="0" spc="30">
                          <a:solidFill>
                            <a:srgbClr val="008C4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3.材料出库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9"/>
                        </a:spcBef>
                      </a:pP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单生成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8000"/>
                        </a:lnSpc>
                        <a:spcBef>
                          <a:spcPts val="297"/>
                        </a:spcBef>
                      </a:pPr>
                      <a:r>
                        <a:rPr sz="1800" b="1" kern="0" spc="10">
                          <a:solidFill>
                            <a:srgbClr val="00937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4其它出入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76"/>
                        </a:spcBef>
                      </a:pPr>
                      <a:r>
                        <a:rPr sz="18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库单录入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505"/>
                        </a:spcBef>
                      </a:pPr>
                      <a:r>
                        <a:rPr sz="1800" b="1" kern="0" spc="40">
                          <a:solidFill>
                            <a:srgbClr val="00876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基础档案</a:t>
                      </a:r>
                      <a:endParaRPr lang="SimSun" altLang="SimSun" sz="1800"/>
                    </a:p>
                    <a:p>
                      <a:pPr marL="117475" algn="l" rtl="0" eaLnBrk="0">
                        <a:lnSpc>
                          <a:spcPct val="95000"/>
                        </a:lnSpc>
                        <a:spcBef>
                          <a:spcPts val="411"/>
                        </a:spcBef>
                      </a:pPr>
                      <a:r>
                        <a:rPr sz="18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产品资料维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护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8572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800" b="1" kern="0" spc="10">
                          <a:solidFill>
                            <a:srgbClr val="008C6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采购模块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5000"/>
                        </a:lnSpc>
                        <a:spcBef>
                          <a:spcPts val="590"/>
                        </a:spcBef>
                      </a:pPr>
                      <a:r>
                        <a:rPr sz="1800" kern="0" spc="50">
                          <a:solidFill>
                            <a:srgbClr val="009C5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1.采购发票录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800" kern="0" spc="50">
                          <a:solidFill>
                            <a:srgbClr val="00A85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入/结算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102000"/>
                        </a:lnSpc>
                        <a:spcBef>
                          <a:spcPts val="474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2.销售发票录</a:t>
                      </a:r>
                      <a:r>
                        <a:rPr sz="1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</a:t>
                      </a:r>
                      <a:endParaRPr lang="SimSun" altLang="SimSun" sz="1800"/>
                    </a:p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298"/>
                        </a:spcBef>
                      </a:pPr>
                      <a:r>
                        <a:rPr sz="1800" b="1" kern="0" spc="20">
                          <a:solidFill>
                            <a:srgbClr val="008C6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应收/应付模块</a:t>
                      </a:r>
                      <a:endParaRPr lang="SimSun" altLang="SimSun" sz="1800"/>
                    </a:p>
                    <a:p>
                      <a:pPr marL="82550" indent="24765" algn="just" rtl="0" eaLnBrk="0">
                        <a:lnSpc>
                          <a:spcPct val="98000"/>
                        </a:lnSpc>
                        <a:spcBef>
                          <a:spcPts val="456"/>
                        </a:spcBef>
                      </a:pPr>
                      <a:r>
                        <a:rPr sz="1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1.应收单/应付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单录入及凭训 </a:t>
                      </a:r>
                      <a:r>
                        <a:rPr sz="1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</a:t>
                      </a:r>
                      <a:endParaRPr lang="SimSun" altLang="SimSun" sz="1800"/>
                    </a:p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426"/>
                        </a:spcBef>
                      </a:pPr>
                      <a:r>
                        <a:rPr sz="1800" kern="0" spc="40">
                          <a:solidFill>
                            <a:srgbClr val="00934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2.收款单/付款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3000"/>
                        </a:lnSpc>
                        <a:spcBef>
                          <a:spcPts val="108"/>
                        </a:spcBef>
                      </a:pPr>
                      <a:r>
                        <a:rPr sz="1800" kern="0" spc="60">
                          <a:solidFill>
                            <a:srgbClr val="009A6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单录入及凭证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7000"/>
                        </a:lnSpc>
                        <a:spcBef>
                          <a:spcPts val="16"/>
                        </a:spcBef>
                      </a:pPr>
                      <a:r>
                        <a:rPr sz="1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生成(出纳)</a:t>
                      </a:r>
                      <a:endParaRPr lang="SimSun" altLang="SimSun" sz="1800"/>
                    </a:p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387"/>
                        </a:spcBef>
                      </a:pPr>
                      <a:r>
                        <a:rPr sz="1800" b="1" kern="0" spc="20">
                          <a:solidFill>
                            <a:srgbClr val="00886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库存/存货模块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3000"/>
                        </a:lnSpc>
                        <a:spcBef>
                          <a:spcPts val="451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1.出入库凭证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7000"/>
                        </a:lnSpc>
                        <a:spcBef>
                          <a:spcPts val="726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2.仓库期末处</a:t>
                      </a:r>
                      <a:endParaRPr lang="SimSun" altLang="SimSun" sz="1800"/>
                    </a:p>
                    <a:p>
                      <a:pPr marL="82550" algn="l" rtl="0" eaLnBrk="0">
                        <a:lnSpc>
                          <a:spcPct val="97000"/>
                        </a:lnSpc>
                        <a:spcBef>
                          <a:spcPts val="59"/>
                        </a:spcBef>
                      </a:pPr>
                      <a:r>
                        <a:rPr sz="1800" kern="0" spc="-10">
                          <a:solidFill>
                            <a:srgbClr val="00974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理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477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800" b="1" kern="0" spc="40">
                          <a:solidFill>
                            <a:srgbClr val="00896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各模块结账</a:t>
                      </a:r>
                      <a:endParaRPr lang="SimSun" altLang="SimSun" sz="1800"/>
                    </a:p>
                    <a:p>
                      <a:pPr marL="123825" algn="l" rtl="0" eaLnBrk="0">
                        <a:lnSpc>
                          <a:spcPct val="91000"/>
                        </a:lnSpc>
                        <a:spcBef>
                          <a:spcPts val="495"/>
                        </a:spcBef>
                      </a:pPr>
                      <a:r>
                        <a:rPr sz="1800" b="1" kern="0" spc="30">
                          <a:solidFill>
                            <a:srgbClr val="008B6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总账/报表模</a:t>
                      </a:r>
                      <a:endParaRPr lang="SimSun" altLang="SimSun" sz="1800"/>
                    </a:p>
                    <a:p>
                      <a:pPr marL="104775" algn="l" rtl="0" eaLnBrk="0">
                        <a:lnSpc>
                          <a:spcPct val="97000"/>
                        </a:lnSpc>
                        <a:spcBef>
                          <a:spcPts val="9"/>
                        </a:spcBef>
                      </a:pPr>
                      <a:r>
                        <a:rPr sz="1800" b="1" kern="0" spc="-30">
                          <a:solidFill>
                            <a:srgbClr val="008E5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块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6000"/>
                        </a:lnSpc>
                        <a:spcBef>
                          <a:spcPts val="645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1.日常凭证</a:t>
                      </a:r>
                      <a:r>
                        <a:rPr sz="1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476"/>
                        </a:spcBef>
                      </a:pPr>
                      <a:r>
                        <a:rPr sz="1800" kern="0" spc="50">
                          <a:solidFill>
                            <a:srgbClr val="008C2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2.财务报表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8000"/>
                        </a:lnSpc>
                        <a:spcBef>
                          <a:spcPts val="13"/>
                        </a:spcBef>
                      </a:pPr>
                      <a:r>
                        <a:rPr sz="1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399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基码</a:t>
                      </a:r>
                      <a:r>
                        <a:rPr sz="18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档案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432"/>
                        </a:spcBef>
                      </a:pPr>
                      <a:r>
                        <a:rPr sz="1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1.人员档案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393"/>
                        </a:spcBef>
                      </a:pPr>
                      <a:r>
                        <a:rPr sz="1800" kern="0" spc="90">
                          <a:solidFill>
                            <a:srgbClr val="00984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2.会计科目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1000"/>
                        </a:lnSpc>
                        <a:spcBef>
                          <a:spcPts val="665"/>
                        </a:spcBef>
                      </a:pPr>
                      <a:r>
                        <a:rPr sz="1800" kern="0" spc="50">
                          <a:solidFill>
                            <a:srgbClr val="008A6A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3.外币汇率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16"/>
                        </a:spcBef>
                      </a:pPr>
                      <a:r>
                        <a:rPr sz="1800" kern="0" spc="70">
                          <a:solidFill>
                            <a:srgbClr val="009F7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设置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479"/>
                        </a:spcBef>
                      </a:pPr>
                      <a:r>
                        <a:rPr sz="1800" kern="0" spc="50">
                          <a:solidFill>
                            <a:srgbClr val="00906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4.项目目录</a:t>
                      </a:r>
                      <a:endParaRPr lang="SimSun" altLang="SimSun" sz="18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9"/>
                        </a:spcBef>
                      </a:pPr>
                      <a:r>
                        <a:rPr sz="18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维护</a:t>
                      </a:r>
                      <a:endParaRPr lang="SimSun" altLang="SimSun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692119" y="1142765"/>
            <a:ext cx="9241790" cy="581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37"/>
              </a:lnSpc>
            </a:pPr>
            <a:endParaRPr lang="Arial" altLang="Arial" sz="100"/>
          </a:p>
          <a:p>
            <a:pPr marL="3434715" algn="l" rtl="0" eaLnBrk="0">
              <a:lnSpc>
                <a:spcPct val="96000"/>
              </a:lnSpc>
            </a:pPr>
            <a:r>
              <a:rPr sz="26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采购订单的录入</a:t>
            </a:r>
            <a:endParaRPr lang="SimSun" altLang="SimSun" sz="2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87350" indent="-374650" algn="l" rtl="0" eaLnBrk="0">
              <a:lnSpc>
                <a:spcPct val="89000"/>
              </a:lnSpc>
              <a:spcBef>
                <a:spcPts val="783"/>
              </a:spcBef>
            </a:pPr>
            <a:r>
              <a:rPr sz="2600" kern="0" spc="10">
                <a:solidFill>
                  <a:srgbClr val="396D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一、_各部门负责人向采购部门提供物资需求单，采购部门再根</a:t>
            </a:r>
            <a:r>
              <a:rPr sz="2600" kern="0" spc="0">
                <a:solidFill>
                  <a:srgbClr val="396D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50">
                <a:solidFill>
                  <a:srgbClr val="396D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据仓库的库存情况编制请购单，经过审批</a:t>
            </a:r>
            <a:r>
              <a:rPr sz="2600" kern="0" spc="40">
                <a:solidFill>
                  <a:srgbClr val="396D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后进行采购。</a:t>
            </a:r>
            <a:endParaRPr lang="SimSun" altLang="SimSun" sz="2600"/>
          </a:p>
          <a:p>
            <a:pPr marL="12700" algn="l" rtl="0" eaLnBrk="0">
              <a:lnSpc>
                <a:spcPct val="96000"/>
              </a:lnSpc>
              <a:spcBef>
                <a:spcPts val="105"/>
              </a:spcBef>
            </a:pPr>
            <a:r>
              <a:rPr sz="2600" kern="0" spc="70">
                <a:solidFill>
                  <a:srgbClr val="427D6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二、采购人员根据合同录入采购订单</a:t>
            </a:r>
            <a:endParaRPr lang="SimSun" altLang="SimSun" sz="2600"/>
          </a:p>
          <a:p>
            <a:pPr algn="r" rtl="0" eaLnBrk="0">
              <a:lnSpc>
                <a:spcPct val="80000"/>
              </a:lnSpc>
              <a:spcBef>
                <a:spcPts val="106"/>
              </a:spcBef>
            </a:pPr>
            <a:r>
              <a:rPr sz="2600" kern="0" spc="40">
                <a:solidFill>
                  <a:srgbClr val="4C93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 、采购订单的录入方法：采购管理→采购订</a:t>
            </a:r>
            <a:r>
              <a:rPr sz="2600" kern="0" spc="30">
                <a:solidFill>
                  <a:srgbClr val="4C93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货→采购订单→</a:t>
            </a:r>
            <a:endParaRPr lang="SimSun" altLang="SimSun" sz="2600"/>
          </a:p>
          <a:p>
            <a:pPr marL="387350" algn="l" rtl="0" eaLnBrk="0">
              <a:lnSpc>
                <a:spcPct val="91000"/>
              </a:lnSpc>
              <a:spcBef>
                <a:spcPts val="9"/>
              </a:spcBef>
            </a:pPr>
            <a:r>
              <a:rPr sz="26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r>
              <a:rPr sz="2600" kern="0" spc="10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击【增加】</a:t>
            </a:r>
            <a:r>
              <a:rPr sz="26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</a:t>
            </a:r>
            <a:r>
              <a:rPr sz="2600" kern="0" spc="10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就可</a:t>
            </a:r>
            <a:r>
              <a:rPr sz="26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</a:t>
            </a:r>
            <a:r>
              <a:rPr sz="2600" kern="0" spc="10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输</a:t>
            </a:r>
            <a:r>
              <a:rPr sz="2600" kern="0" spc="9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</a:t>
            </a:r>
            <a:r>
              <a:rPr sz="2600" kern="0" spc="30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kern="0" spc="9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新的采购订单</a:t>
            </a: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了</a:t>
            </a:r>
            <a:r>
              <a:rPr sz="2600" kern="0" spc="90">
                <a:solidFill>
                  <a:srgbClr val="0176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marL="781050" algn="l" rtl="0" eaLnBrk="0">
              <a:lnSpc>
                <a:spcPct val="96000"/>
              </a:lnSpc>
              <a:spcBef>
                <a:spcPts val="558"/>
              </a:spcBef>
            </a:pPr>
            <a:r>
              <a:rPr sz="2600" kern="0" spc="-20">
                <a:solidFill>
                  <a:srgbClr val="11A0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相关信息输入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完</a:t>
            </a:r>
            <a:r>
              <a:rPr sz="2600" kern="0" spc="-20">
                <a:solidFill>
                  <a:srgbClr val="11A0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毕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</a:t>
            </a:r>
            <a:r>
              <a:rPr sz="2600" kern="0" spc="-20">
                <a:solidFill>
                  <a:srgbClr val="11A0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点击【保存】。 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r>
              <a:rPr sz="2600" kern="0" spc="-30">
                <a:solidFill>
                  <a:srgbClr val="11A0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古【审核】</a:t>
            </a:r>
            <a:endParaRPr lang="SimSun" altLang="SimSun" sz="2600"/>
          </a:p>
          <a:p>
            <a:pPr marL="387350" indent="-374650" algn="l" rtl="0" eaLnBrk="0">
              <a:lnSpc>
                <a:spcPct val="91000"/>
              </a:lnSpc>
              <a:spcBef>
                <a:spcPts val="8"/>
              </a:spcBef>
            </a:pPr>
            <a:r>
              <a:rPr sz="2600" kern="0" spc="40">
                <a:solidFill>
                  <a:srgbClr val="3D76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注：1.来料加工原料直接通过其他入库单</a:t>
            </a:r>
            <a:r>
              <a:rPr sz="2600" kern="0" spc="30">
                <a:solidFill>
                  <a:srgbClr val="3D76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，不通过采购订</a:t>
            </a:r>
            <a:r>
              <a:rPr sz="2600" kern="0" spc="0">
                <a:solidFill>
                  <a:srgbClr val="3D76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2600" kern="0" spc="-10">
                <a:solidFill>
                  <a:srgbClr val="3D766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单。</a:t>
            </a:r>
            <a:endParaRPr lang="SimSun" altLang="SimSun" sz="2600"/>
          </a:p>
          <a:p>
            <a:pPr marL="672465" algn="l" rtl="0" eaLnBrk="0">
              <a:lnSpc>
                <a:spcPct val="96000"/>
              </a:lnSpc>
              <a:spcBef>
                <a:spcPts val="184"/>
              </a:spcBef>
            </a:pPr>
            <a:r>
              <a:rPr sz="2600" kern="0" spc="40">
                <a:solidFill>
                  <a:srgbClr val="346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2.审核后发现订单错</a:t>
            </a:r>
            <a:r>
              <a:rPr sz="2600" kern="0" spc="30">
                <a:solidFill>
                  <a:srgbClr val="346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误，需要先弃审再修改</a:t>
            </a:r>
            <a:endParaRPr lang="SimSun" altLang="SimSun" sz="2600"/>
          </a:p>
          <a:p>
            <a:pPr marL="602615" algn="l" rtl="0" eaLnBrk="0">
              <a:lnSpc>
                <a:spcPct val="84000"/>
              </a:lnSpc>
              <a:spcBef>
                <a:spcPts val="42"/>
              </a:spcBef>
            </a:pPr>
            <a:r>
              <a:rPr sz="2600" kern="0" spc="50">
                <a:solidFill>
                  <a:srgbClr val="3467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修改/删除采购订单的方法：采购管理→采购订货→采购</a:t>
            </a:r>
            <a:endParaRPr lang="SimSun" altLang="SimSun" sz="2600"/>
          </a:p>
          <a:p>
            <a:pPr marL="387350" algn="l" rtl="0" eaLnBrk="0">
              <a:lnSpc>
                <a:spcPct val="89000"/>
              </a:lnSpc>
              <a:spcBef>
                <a:spcPts val="34"/>
              </a:spcBef>
            </a:pPr>
            <a:r>
              <a:rPr sz="2600" kern="0" spc="30">
                <a:solidFill>
                  <a:srgbClr val="0071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订单，找到需要弃审的订单，点击【弃审】 →点击【</a:t>
            </a:r>
            <a:r>
              <a:rPr sz="2600" kern="0" spc="20">
                <a:solidFill>
                  <a:srgbClr val="0071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</a:t>
            </a:r>
            <a:r>
              <a:rPr sz="2600" kern="0" spc="-10">
                <a:solidFill>
                  <a:srgbClr val="0071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改】/【删除】</a:t>
            </a:r>
            <a:endParaRPr lang="SimSun" altLang="SimSun" sz="2600"/>
          </a:p>
          <a:p>
            <a:pPr marL="672465" algn="l" rtl="0" eaLnBrk="0">
              <a:lnSpc>
                <a:spcPct val="96000"/>
              </a:lnSpc>
              <a:spcBef>
                <a:spcPts val="137"/>
              </a:spcBef>
            </a:pPr>
            <a:r>
              <a:rPr sz="2600" kern="0" spc="30">
                <a:solidFill>
                  <a:srgbClr val="1F7D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3.备注里要输入计划到货日</a:t>
            </a:r>
            <a:r>
              <a:rPr sz="2600" kern="0" spc="20">
                <a:solidFill>
                  <a:srgbClr val="1F7D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717539" y="1137812"/>
            <a:ext cx="9401809" cy="525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41"/>
              </a:lnSpc>
            </a:pPr>
            <a:endParaRPr lang="Arial" altLang="Arial" sz="100"/>
          </a:p>
          <a:p>
            <a:pPr marL="3250564" algn="l" rtl="0" eaLnBrk="0">
              <a:lnSpc>
                <a:spcPct val="96000"/>
              </a:lnSpc>
            </a:pPr>
            <a:r>
              <a:rPr sz="29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采购订单的录入</a:t>
            </a:r>
            <a:endParaRPr lang="SimSun" altLang="SimSun" sz="2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755"/>
              </a:spcBef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注意：4.如果要输入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存货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，此时在存货编码里面又没有，</a:t>
            </a:r>
            <a:endParaRPr lang="SimSun" altLang="SimSun" sz="2500"/>
          </a:p>
          <a:p>
            <a:pPr marL="380365" algn="l" rtl="0" eaLnBrk="0">
              <a:lnSpc>
                <a:spcPct val="91000"/>
              </a:lnSpc>
              <a:spcBef>
                <a:spcPts val="11"/>
              </a:spcBef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就应该设置存货编码。在设置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存货编码时要注意在属性上   </a:t>
            </a:r>
            <a:r>
              <a:rPr sz="2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面打勾。</a:t>
            </a:r>
            <a:endParaRPr lang="SimSun" altLang="SimSun" sz="2500"/>
          </a:p>
          <a:p>
            <a:pPr marL="348615" indent="100964" algn="l" rtl="0" eaLnBrk="0">
              <a:lnSpc>
                <a:spcPct val="88000"/>
              </a:lnSpc>
              <a:spcBef>
                <a:spcPts val="177"/>
              </a:spcBef>
            </a:pPr>
            <a:r>
              <a:rPr sz="25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5.采购订单中只有单价、数量、价税合计，没有金额和</a:t>
            </a:r>
            <a:r>
              <a:rPr sz="25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税   </a:t>
            </a:r>
            <a:r>
              <a:rPr sz="2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额。</a:t>
            </a:r>
            <a:endParaRPr lang="SimSun" altLang="SimSun" sz="2900"/>
          </a:p>
          <a:p>
            <a:pPr marL="380365" indent="69850" algn="l" rtl="0" eaLnBrk="0">
              <a:lnSpc>
                <a:spcPct val="89000"/>
              </a:lnSpc>
              <a:spcBef>
                <a:spcPts val="12"/>
              </a:spcBef>
            </a:pP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2500" kern="0" spc="-6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如果采购订单上面有多种物品，如氮气过滤器、氨气过</a:t>
            </a:r>
            <a:r>
              <a:rPr sz="2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滤器等，价格一样的话分不分开都可以，如果价格差距很</a:t>
            </a:r>
            <a:r>
              <a:rPr sz="25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大，</a:t>
            </a: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则必须分开录。</a:t>
            </a:r>
            <a:endParaRPr lang="SimSun" altLang="SimSun" sz="2500"/>
          </a:p>
          <a:p>
            <a:pPr marL="380365" indent="69850" algn="l" rtl="0" eaLnBrk="0">
              <a:lnSpc>
                <a:spcPct val="89000"/>
              </a:lnSpc>
              <a:spcBef>
                <a:spcPts val="233"/>
              </a:spcBef>
            </a:pP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</a:t>
            </a:r>
            <a:r>
              <a:rPr sz="2500" kern="0" spc="-6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采购人员尽量按照对应的入库单要求供应商开具整单发 </a:t>
            </a:r>
            <a:r>
              <a:rPr sz="2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票，同时也要求采购人员及时要求供应商开具当月入库备</a:t>
            </a:r>
            <a:r>
              <a:rPr sz="2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品 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备件的发票，尽量避免出现备品备件的暂估入库。</a:t>
            </a:r>
            <a:endParaRPr lang="SimSun" altLang="SimSun" sz="2500"/>
          </a:p>
          <a:p>
            <a:pPr marL="488950" algn="l" rtl="0" eaLnBrk="0">
              <a:lnSpc>
                <a:spcPct val="96000"/>
              </a:lnSpc>
              <a:spcBef>
                <a:spcPts val="308"/>
              </a:spcBef>
            </a:pPr>
            <a:r>
              <a:rPr sz="2500" kern="0" spc="160">
                <a:solidFill>
                  <a:srgbClr val="396F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8.原料发票开具也需要能对应入库单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685817" y="1143523"/>
            <a:ext cx="9196705" cy="4909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76"/>
              </a:lnSpc>
            </a:pPr>
            <a:endParaRPr lang="Arial" altLang="Arial" sz="100"/>
          </a:p>
          <a:p>
            <a:pPr marL="3600450" algn="l" rtl="0" eaLnBrk="0">
              <a:lnSpc>
                <a:spcPct val="95000"/>
              </a:lnSpc>
            </a:pPr>
            <a:r>
              <a:rPr sz="26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入库单的生成</a:t>
            </a:r>
            <a:endParaRPr lang="SimSun" altLang="SimSun" sz="26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784"/>
              </a:spcBef>
            </a:pPr>
            <a:r>
              <a:rPr sz="2600" kern="0" spc="-20">
                <a:solidFill>
                  <a:srgbClr val="5097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600" kern="0" spc="460">
                <a:solidFill>
                  <a:srgbClr val="5097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20">
                <a:solidFill>
                  <a:srgbClr val="5097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、仓库根据采购合同及到货</a:t>
            </a:r>
            <a:r>
              <a:rPr sz="2600" kern="0" spc="-30">
                <a:solidFill>
                  <a:srgbClr val="5097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清单录入入库单</a:t>
            </a:r>
            <a:endParaRPr lang="SimSun" altLang="SimSun" sz="2600"/>
          </a:p>
          <a:p>
            <a:pPr marL="399415" indent="298450" algn="l" rtl="0" eaLnBrk="0">
              <a:lnSpc>
                <a:spcPct val="93000"/>
              </a:lnSpc>
              <a:spcBef>
                <a:spcPts val="171"/>
              </a:spcBef>
            </a:pPr>
            <a:r>
              <a:rPr sz="2600" kern="0" spc="7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库存管理</a:t>
            </a:r>
            <a:r>
              <a:rPr sz="2600" kern="0" spc="-95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7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→入库业务</a:t>
            </a:r>
            <a:r>
              <a:rPr sz="2600" kern="0" spc="-96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7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→采购入库单</a:t>
            </a:r>
            <a:r>
              <a:rPr sz="2600" kern="0" spc="-95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7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</a:t>
            </a:r>
            <a:r>
              <a:rPr sz="2600" kern="0" spc="6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</a:t>
            </a:r>
            <a:r>
              <a:rPr sz="2600" kern="0" spc="-96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6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→采购订单(蓝</a:t>
            </a:r>
            <a:r>
              <a:rPr sz="2600" kern="0" spc="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2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字),根据所知道的条件比如供应商等</a:t>
            </a:r>
            <a:r>
              <a:rPr sz="2600" kern="0" spc="-93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2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→过滤</a:t>
            </a:r>
            <a:r>
              <a:rPr sz="2600" kern="0" spc="-93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2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→就会自动</a:t>
            </a:r>
            <a:r>
              <a:rPr sz="2600" kern="0" spc="110">
                <a:solidFill>
                  <a:srgbClr val="3C74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</a:t>
            </a:r>
            <a:endParaRPr lang="SimSun" altLang="SimSun" sz="2600"/>
          </a:p>
          <a:p>
            <a:pPr marL="399415" algn="l" rtl="0" eaLnBrk="0">
              <a:lnSpc>
                <a:spcPct val="97000"/>
              </a:lnSpc>
              <a:spcBef>
                <a:spcPts val="13"/>
              </a:spcBef>
            </a:pPr>
            <a:r>
              <a:rPr sz="2600" kern="0" spc="2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成你所需的入库单→选择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仓</a:t>
            </a:r>
            <a:r>
              <a:rPr sz="2600" kern="0" spc="1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600" kern="0" spc="1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再核对数量</a:t>
            </a:r>
            <a:r>
              <a:rPr sz="2600" kern="0" spc="-93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r>
              <a:rPr sz="2600" kern="0" spc="1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击【保</a:t>
            </a:r>
            <a:r>
              <a:rPr sz="2600" b="1" kern="0" spc="1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存】</a:t>
            </a:r>
            <a:r>
              <a:rPr sz="2600" kern="0" spc="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3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88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30">
                <a:solidFill>
                  <a:srgbClr val="1BB3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点击【审核】</a:t>
            </a:r>
            <a:endParaRPr lang="SimSun" altLang="SimSun" sz="2600"/>
          </a:p>
          <a:p>
            <a:pPr marL="12700" algn="l" rtl="0" eaLnBrk="0">
              <a:lnSpc>
                <a:spcPct val="85000"/>
              </a:lnSpc>
              <a:spcBef>
                <a:spcPts val="520"/>
              </a:spcBef>
            </a:pPr>
            <a:r>
              <a:rPr sz="26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注意：采购订单应该要录入并提交后仓库方能办理入库，否则</a:t>
            </a:r>
            <a:endParaRPr lang="SimSun" altLang="SimSun" sz="2600"/>
          </a:p>
          <a:p>
            <a:pPr marL="399415" algn="l" rtl="0" eaLnBrk="0">
              <a:lnSpc>
                <a:spcPct val="94000"/>
              </a:lnSpc>
              <a:spcBef>
                <a:spcPts val="25"/>
              </a:spcBef>
            </a:pPr>
            <a:r>
              <a:rPr sz="2600" kern="0" spc="-100">
                <a:solidFill>
                  <a:srgbClr val="356C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仓库有权不予入库。</a:t>
            </a:r>
            <a:endParaRPr lang="SimSun" altLang="SimSun" sz="2600"/>
          </a:p>
          <a:p>
            <a:pPr marL="12700" algn="l" rtl="0" eaLnBrk="0">
              <a:lnSpc>
                <a:spcPct val="94000"/>
              </a:lnSpc>
              <a:spcBef>
                <a:spcPts val="650"/>
              </a:spcBef>
            </a:pPr>
            <a:r>
              <a:rPr sz="2600" kern="0" spc="10">
                <a:solidFill>
                  <a:srgbClr val="29A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 、实际到货数量小于采购订单数量时，应该在入库单</a:t>
            </a:r>
            <a:r>
              <a:rPr sz="2600" kern="0" spc="0">
                <a:solidFill>
                  <a:srgbClr val="29A3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上修改</a:t>
            </a:r>
            <a:endParaRPr lang="SimSun" altLang="SimSun" sz="2600"/>
          </a:p>
          <a:p>
            <a:pPr marL="399415" algn="l" rtl="0" eaLnBrk="0">
              <a:lnSpc>
                <a:spcPct val="85000"/>
              </a:lnSpc>
              <a:spcBef>
                <a:spcPts val="9"/>
              </a:spcBef>
            </a:pPr>
            <a:r>
              <a:rPr sz="26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到货数量，下次到货在生单时还可以看见同一</a:t>
            </a:r>
            <a:r>
              <a:rPr sz="26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笔订单号，这</a:t>
            </a:r>
            <a:endParaRPr lang="SimSun" altLang="SimSun" sz="2600"/>
          </a:p>
          <a:p>
            <a:pPr marL="399415" algn="l" rtl="0" eaLnBrk="0">
              <a:lnSpc>
                <a:spcPct val="94000"/>
              </a:lnSpc>
              <a:spcBef>
                <a:spcPts val="25"/>
              </a:spcBef>
            </a:pPr>
            <a:r>
              <a:rPr sz="2600" kern="0" spc="-40">
                <a:solidFill>
                  <a:srgbClr val="498D7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是再按照上述方法生成入库单即可。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704829" y="1138935"/>
            <a:ext cx="9208134" cy="4505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85"/>
              </a:lnSpc>
            </a:pPr>
            <a:endParaRPr lang="Arial" altLang="Arial" sz="100"/>
          </a:p>
          <a:p>
            <a:pPr marL="3441700" algn="l" rtl="0" eaLnBrk="0">
              <a:lnSpc>
                <a:spcPct val="96000"/>
              </a:lnSpc>
            </a:pPr>
            <a:r>
              <a:rPr sz="29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入库单的生成</a:t>
            </a:r>
            <a:endParaRPr lang="SimSun" altLang="SimSun" sz="29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400050" indent="-387350" algn="l" rtl="0" eaLnBrk="0">
              <a:lnSpc>
                <a:spcPct val="94000"/>
              </a:lnSpc>
              <a:spcBef>
                <a:spcPts val="782"/>
              </a:spcBef>
            </a:pPr>
            <a:r>
              <a:rPr sz="2600" kern="0" spc="50">
                <a:solidFill>
                  <a:srgbClr val="1B74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三、入库数量超过了订单未入库数量时，需要</a:t>
            </a:r>
            <a:r>
              <a:rPr sz="2600" kern="0" spc="40">
                <a:solidFill>
                  <a:srgbClr val="1B74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采购部门补录差</a:t>
            </a:r>
            <a:r>
              <a:rPr sz="2600" kern="0" spc="-10">
                <a:solidFill>
                  <a:srgbClr val="1B74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0">
                <a:solidFill>
                  <a:srgbClr val="1B74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量部分的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</a:t>
            </a:r>
            <a:r>
              <a:rPr sz="2600" kern="0" spc="10">
                <a:solidFill>
                  <a:srgbClr val="1B745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  <a:p>
            <a:pPr marL="400050" indent="-387350" algn="l" rtl="0" eaLnBrk="0">
              <a:lnSpc>
                <a:spcPct val="97000"/>
              </a:lnSpc>
              <a:spcBef>
                <a:spcPts val="1098"/>
              </a:spcBef>
            </a:pPr>
            <a:r>
              <a:rPr sz="2600" kern="0" spc="-20">
                <a:solidFill>
                  <a:srgbClr val="229A8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四、如果发现入库单错误时，而此时又已经生成了采购</a:t>
            </a:r>
            <a:r>
              <a:rPr sz="2600" kern="0" spc="-30">
                <a:solidFill>
                  <a:srgbClr val="229A8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发票，</a:t>
            </a:r>
            <a:r>
              <a:rPr sz="2600" kern="0" spc="0">
                <a:solidFill>
                  <a:srgbClr val="229A8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30">
                <a:solidFill>
                  <a:srgbClr val="229A8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此时应该先删除发票，然后取消审核，再修改入库单。</a:t>
            </a:r>
            <a:endParaRPr lang="SimSun" altLang="SimSun" sz="2600"/>
          </a:p>
          <a:p>
            <a:pPr marL="654050" algn="l" rtl="0" eaLnBrk="0">
              <a:lnSpc>
                <a:spcPct val="94000"/>
              </a:lnSpc>
              <a:spcBef>
                <a:spcPts val="900"/>
              </a:spcBef>
            </a:pPr>
            <a:r>
              <a:rPr sz="2600" kern="0" spc="60">
                <a:solidFill>
                  <a:srgbClr val="488A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修改或删除已经审核过的入库单的方法：</a:t>
            </a:r>
            <a:r>
              <a:rPr sz="2600" kern="0" spc="50">
                <a:solidFill>
                  <a:srgbClr val="488A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库存管理→采购</a:t>
            </a:r>
            <a:endParaRPr lang="SimSun" altLang="SimSun" sz="2600"/>
          </a:p>
          <a:p>
            <a:pPr marL="552450" indent="-152400" algn="l" rtl="0" eaLnBrk="0">
              <a:lnSpc>
                <a:spcPct val="97000"/>
              </a:lnSpc>
              <a:spcBef>
                <a:spcPts val="166"/>
              </a:spcBef>
            </a:pPr>
            <a:r>
              <a:rPr sz="2600" kern="0" spc="-1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入库单→我到要修改或删除的入库单→</a:t>
            </a:r>
            <a:r>
              <a:rPr sz="2600" kern="0" spc="-100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点击【弃审】 →</a:t>
            </a:r>
            <a:r>
              <a:rPr sz="2600" kern="0" spc="-100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</a:t>
            </a:r>
            <a:r>
              <a:rPr sz="2600" kern="0" spc="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60">
                <a:solidFill>
                  <a:srgbClr val="0067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【修改】或【删除】</a:t>
            </a:r>
            <a:endParaRPr lang="SimSun" altLang="SimSun" sz="26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2600" kern="0" spc="-40">
                <a:solidFill>
                  <a:srgbClr val="4B957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五、入库单的备注里要录入到货日期。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717539" y="1132595"/>
            <a:ext cx="9142730" cy="5836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81"/>
              </a:lnSpc>
            </a:pPr>
            <a:endParaRPr lang="Arial" altLang="Arial" sz="100"/>
          </a:p>
          <a:p>
            <a:pPr marL="2665729" algn="l" rtl="0" eaLnBrk="0">
              <a:lnSpc>
                <a:spcPct val="94000"/>
              </a:lnSpc>
            </a:pPr>
            <a:r>
              <a:rPr sz="3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采购发票的录入、结</a:t>
            </a:r>
            <a:r>
              <a:rPr sz="3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</a:t>
            </a:r>
            <a:endParaRPr lang="SimSun" altLang="SimSun" sz="3000"/>
          </a:p>
          <a:p>
            <a:pPr marL="374650" indent="-361950" algn="l" rtl="0" eaLnBrk="0">
              <a:lnSpc>
                <a:spcPct val="97000"/>
              </a:lnSpc>
              <a:spcBef>
                <a:spcPts val="751"/>
              </a:spcBef>
            </a:pPr>
            <a:r>
              <a:rPr sz="2200" kern="0" spc="-3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200" kern="0" spc="-46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3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、财务部门收到采</a:t>
            </a:r>
            <a:r>
              <a:rPr sz="2200" kern="0" spc="-4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购发票、入库单及合同审核无误后参照入库单生成采  </a:t>
            </a:r>
            <a:r>
              <a:rPr sz="2200" kern="0" spc="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购发票。</a:t>
            </a:r>
            <a:endParaRPr lang="SimSun" altLang="SimSun" sz="2200"/>
          </a:p>
          <a:p>
            <a:pPr marL="412750" indent="-400050" algn="l" rtl="0" eaLnBrk="0">
              <a:lnSpc>
                <a:spcPct val="97000"/>
              </a:lnSpc>
              <a:spcBef>
                <a:spcPts val="669"/>
              </a:spcBef>
            </a:pPr>
            <a:r>
              <a:rPr sz="2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二、采购发票的录入、结算方法：供应链→采购管理→</a:t>
            </a:r>
            <a:r>
              <a:rPr sz="2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专用采购发票/普通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发票→点击【增加】—点击【生单】里的【入库单】 →输入过滤条件→ </a:t>
            </a:r>
            <a:r>
              <a:rPr sz="2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【过滤】 →填写开票日期、</a:t>
            </a:r>
            <a:r>
              <a:rPr sz="2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发票号码、备注→核对数量、金额→点击</a:t>
            </a:r>
            <a:endParaRPr lang="SimSun" altLang="SimSun" sz="2200"/>
          </a:p>
          <a:p>
            <a:pPr marL="520065" algn="l" rtl="0" eaLnBrk="0">
              <a:lnSpc>
                <a:spcPct val="99000"/>
              </a:lnSpc>
              <a:spcBef>
                <a:spcPts val="91"/>
              </a:spcBef>
            </a:pPr>
            <a:r>
              <a:rPr sz="2100" kern="0" spc="-120">
                <a:solidFill>
                  <a:srgbClr val="0074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【保存】</a:t>
            </a:r>
            <a:r>
              <a:rPr sz="2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100" kern="0" spc="-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</a:t>
            </a:r>
            <a:r>
              <a:rPr sz="2100" kern="0" spc="-120">
                <a:solidFill>
                  <a:srgbClr val="0074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【结算】</a:t>
            </a:r>
            <a:endParaRPr lang="SimSun" altLang="SimSun" sz="2100"/>
          </a:p>
          <a:p>
            <a:pPr marL="12700" algn="l" rtl="0" eaLnBrk="0">
              <a:lnSpc>
                <a:spcPct val="89000"/>
              </a:lnSpc>
              <a:spcBef>
                <a:spcPts val="701"/>
              </a:spcBef>
            </a:pPr>
            <a:r>
              <a:rPr sz="2200" kern="0" spc="-2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注：1.备注上要写明合同上面的账期、入库最</a:t>
            </a:r>
            <a:r>
              <a:rPr sz="2200" kern="0" spc="-3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晚的一张入库单日期、付款方</a:t>
            </a:r>
            <a:endParaRPr lang="SimSun" altLang="SimSun" sz="2200"/>
          </a:p>
          <a:p>
            <a:pPr marL="374650" algn="l" rtl="0" eaLnBrk="0">
              <a:lnSpc>
                <a:spcPct val="97000"/>
              </a:lnSpc>
              <a:spcBef>
                <a:spcPts val="1"/>
              </a:spcBef>
            </a:pPr>
            <a:r>
              <a:rPr sz="2600" kern="0" spc="-10">
                <a:solidFill>
                  <a:srgbClr val="2F64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</a:t>
            </a:r>
            <a:endParaRPr lang="SimSun" altLang="SimSun" sz="2600"/>
          </a:p>
          <a:p>
            <a:pPr marL="335915" algn="l" rtl="0" eaLnBrk="0">
              <a:lnSpc>
                <a:spcPct val="94000"/>
              </a:lnSpc>
              <a:spcBef>
                <a:spcPts val="389"/>
              </a:spcBef>
            </a:pPr>
            <a:r>
              <a:rPr sz="2200" kern="0" spc="-2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2.录入采购发票的金额和实际的采购发票金额</a:t>
            </a:r>
            <a:r>
              <a:rPr sz="2200" kern="0" spc="-3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有尾数差异时，要注意看</a:t>
            </a:r>
            <a:endParaRPr lang="SimSun" altLang="SimSun" sz="2200"/>
          </a:p>
          <a:p>
            <a:pPr marL="412750" algn="l" rtl="0" eaLnBrk="0">
              <a:lnSpc>
                <a:spcPct val="94000"/>
              </a:lnSpc>
              <a:spcBef>
                <a:spcPts val="251"/>
              </a:spcBef>
            </a:pP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清楚是什么原因。如果是采购订单的价税合计数错了，应由采购人员改</a:t>
            </a:r>
            <a:endParaRPr lang="SimSun" altLang="SimSun" sz="2200"/>
          </a:p>
          <a:p>
            <a:pPr marL="412750" algn="l" rtl="0" eaLnBrk="0">
              <a:lnSpc>
                <a:spcPct val="97000"/>
              </a:lnSpc>
              <a:spcBef>
                <a:spcPts val="236"/>
              </a:spcBef>
            </a:pPr>
            <a:r>
              <a:rPr sz="2200" kern="0" spc="-1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正，如果是系统自动算出的金额与实</a:t>
            </a:r>
            <a:r>
              <a:rPr sz="2200" kern="0" spc="-2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际发票金额有差异，这时应该在采 购发票上面改正过来，切记不能再凭证上面改金额，否则在结转原</a:t>
            </a:r>
            <a:r>
              <a:rPr sz="2200" kern="0" spc="-3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</a:t>
            </a:r>
            <a:r>
              <a:rPr sz="2200" kern="0" spc="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200" kern="0" spc="-50">
                <a:solidFill>
                  <a:srgbClr val="417E6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时会出现尾数差异。</a:t>
            </a:r>
            <a:endParaRPr lang="SimSun" altLang="SimSun" sz="2200"/>
          </a:p>
          <a:p>
            <a:pPr marL="374015" indent="-38100" algn="l" rtl="0" eaLnBrk="0">
              <a:lnSpc>
                <a:spcPct val="101000"/>
              </a:lnSpc>
              <a:spcBef>
                <a:spcPts val="618"/>
              </a:spcBef>
            </a:pPr>
            <a:r>
              <a:rPr sz="2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3.结算是通过设置入库单与发票的对应关系，确认采购入库单的入库成  </a:t>
            </a:r>
            <a:r>
              <a:rPr sz="2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本的过程。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704829" y="1097018"/>
            <a:ext cx="9164955" cy="5350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50"/>
              </a:lnSpc>
            </a:pPr>
            <a:endParaRPr lang="Arial" altLang="Arial" sz="100"/>
          </a:p>
          <a:p>
            <a:pPr marL="3048000" algn="l" rtl="0" eaLnBrk="0">
              <a:lnSpc>
                <a:spcPct val="96000"/>
              </a:lnSpc>
            </a:pPr>
            <a:r>
              <a:rPr sz="34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应付单据的生成</a:t>
            </a:r>
            <a:endParaRPr lang="SimSun" altLang="SimSun" sz="34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780"/>
              </a:spcBef>
            </a:pPr>
            <a:r>
              <a:rPr sz="2600" kern="0" spc="70">
                <a:solidFill>
                  <a:srgbClr val="45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一、应付单据的生成</a:t>
            </a:r>
            <a:endParaRPr lang="SimSun" altLang="SimSun" sz="2600"/>
          </a:p>
          <a:p>
            <a:pPr marL="368300" algn="l" rtl="0" eaLnBrk="0">
              <a:lnSpc>
                <a:spcPct val="84000"/>
              </a:lnSpc>
              <a:spcBef>
                <a:spcPts val="7"/>
              </a:spcBef>
            </a:pPr>
            <a:r>
              <a:rPr sz="2600" kern="0" spc="50">
                <a:solidFill>
                  <a:srgbClr val="45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单审专用采购发票制单方法：应付款管理→应付单据处理→</a:t>
            </a:r>
            <a:endParaRPr lang="SimSun" altLang="SimSun" sz="2600"/>
          </a:p>
          <a:p>
            <a:pPr marL="374650" algn="l" rtl="0" eaLnBrk="0">
              <a:lnSpc>
                <a:spcPct val="81000"/>
              </a:lnSpc>
              <a:spcBef>
                <a:spcPts val="23"/>
              </a:spcBef>
            </a:pPr>
            <a:r>
              <a:rPr sz="2600" kern="0" spc="1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应付单据审核→过滤条件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2600" kern="0" spc="1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制单人</a:t>
            </a:r>
            <a:r>
              <a:rPr sz="2600" kern="0" spc="-89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3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1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【过滤】 →选择所需</a:t>
            </a:r>
            <a:endParaRPr lang="SimSun" altLang="SimSun" sz="2600"/>
          </a:p>
          <a:p>
            <a:pPr marL="374650" algn="l" rtl="0" eaLnBrk="0">
              <a:lnSpc>
                <a:spcPct val="83000"/>
              </a:lnSpc>
              <a:spcBef>
                <a:spcPts val="1"/>
              </a:spcBef>
            </a:pPr>
            <a:r>
              <a:rPr sz="2600" kern="0" spc="50">
                <a:solidFill>
                  <a:srgbClr val="45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的采购发票并双击它→单击【审核】后弹出是</a:t>
            </a:r>
            <a:r>
              <a:rPr sz="2600" kern="0" spc="40">
                <a:solidFill>
                  <a:srgbClr val="45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否制单的对话</a:t>
            </a:r>
            <a:endParaRPr lang="SimSun" altLang="SimSun" sz="2600"/>
          </a:p>
          <a:p>
            <a:pPr marL="374650" algn="l" rtl="0" eaLnBrk="0">
              <a:lnSpc>
                <a:spcPct val="88000"/>
              </a:lnSpc>
              <a:spcBef>
                <a:spcPts val="56"/>
              </a:spcBef>
            </a:pPr>
            <a:r>
              <a:rPr sz="2600" kern="0" spc="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框</a:t>
            </a:r>
            <a:r>
              <a:rPr sz="2600" kern="0" spc="-91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→选择【是】,就会弹出凭证</a:t>
            </a:r>
            <a:r>
              <a:rPr sz="2600" kern="0" spc="-9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→修</a:t>
            </a: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</a:t>
            </a:r>
            <a:r>
              <a:rPr sz="2600" kern="0" spc="8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摘要和单据数等→单</a:t>
            </a:r>
            <a:r>
              <a:rPr sz="2600" kern="0" spc="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70">
                <a:solidFill>
                  <a:srgbClr val="1C7D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击【保存】</a:t>
            </a:r>
            <a:endParaRPr lang="SimSun" altLang="SimSun" sz="2600"/>
          </a:p>
          <a:p>
            <a:pPr marL="12700" algn="l" rtl="0" eaLnBrk="0">
              <a:lnSpc>
                <a:spcPct val="96000"/>
              </a:lnSpc>
              <a:spcBef>
                <a:spcPts val="187"/>
              </a:spcBef>
            </a:pPr>
            <a:r>
              <a:rPr sz="2600" kern="0" spc="60">
                <a:solidFill>
                  <a:srgbClr val="3D78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借：材料采购</a:t>
            </a:r>
            <a:endParaRPr lang="SimSun" altLang="SimSun" sz="2600"/>
          </a:p>
          <a:p>
            <a:pPr marL="666750" algn="l" rtl="0" eaLnBrk="0">
              <a:lnSpc>
                <a:spcPct val="96000"/>
              </a:lnSpc>
              <a:spcBef>
                <a:spcPts val="123"/>
              </a:spcBef>
            </a:pPr>
            <a:r>
              <a:rPr sz="2600" kern="0" spc="170">
                <a:solidFill>
                  <a:srgbClr val="4887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应交税金一应交增值税(进项税)</a:t>
            </a:r>
            <a:endParaRPr lang="SimSun" altLang="SimSun" sz="2600"/>
          </a:p>
          <a:p>
            <a:pPr marL="666750" algn="l" rtl="0" eaLnBrk="0">
              <a:lnSpc>
                <a:spcPct val="93000"/>
              </a:lnSpc>
              <a:spcBef>
                <a:spcPts val="291"/>
              </a:spcBef>
            </a:pPr>
            <a:r>
              <a:rPr sz="2600" kern="0" spc="100">
                <a:solidFill>
                  <a:srgbClr val="387D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</a:t>
            </a:r>
            <a:endParaRPr lang="SimSun" altLang="SimSun" sz="2600"/>
          </a:p>
          <a:p>
            <a:pPr marL="12700" algn="l" rtl="0" eaLnBrk="0">
              <a:lnSpc>
                <a:spcPct val="86000"/>
              </a:lnSpc>
              <a:spcBef>
                <a:spcPts val="27"/>
              </a:spcBef>
            </a:pPr>
            <a:r>
              <a:rPr sz="2600" kern="0" spc="-20">
                <a:solidFill>
                  <a:srgbClr val="4381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二、也可以批量制单，批量制单时过滤出所需要的所有发票，</a:t>
            </a:r>
            <a:endParaRPr lang="SimSun" altLang="SimSun" sz="2600"/>
          </a:p>
          <a:p>
            <a:pPr marL="374650" algn="l" rtl="0" eaLnBrk="0">
              <a:lnSpc>
                <a:spcPct val="88000"/>
              </a:lnSpc>
              <a:spcBef>
                <a:spcPts val="56"/>
              </a:spcBef>
            </a:pPr>
            <a:r>
              <a:rPr sz="2600" kern="0" spc="1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选择采购发票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600" kern="0" spc="1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点击【审核</a:t>
            </a:r>
            <a:r>
              <a:rPr sz="2600" kern="0" spc="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 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26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在应付款管理→制单处理→ </a:t>
            </a:r>
            <a:r>
              <a:rPr sz="2600" kern="0" spc="-9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选择制单</a:t>
            </a:r>
            <a:r>
              <a:rPr sz="26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</a:t>
            </a:r>
            <a:r>
              <a:rPr sz="2600" kern="0" spc="-9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→单击【制单】</a:t>
            </a:r>
            <a:r>
              <a:rPr sz="2600" kern="0" spc="30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9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→点击【保存】</a:t>
            </a:r>
            <a:r>
              <a:rPr sz="2600" kern="0" spc="5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即可</a:t>
            </a:r>
            <a:r>
              <a:rPr sz="2600" kern="0" spc="550">
                <a:solidFill>
                  <a:srgbClr val="27A99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table 28"/>
          <p:cNvGraphicFramePr>
            <a:graphicFrameLocks noGrp="1"/>
          </p:cNvGraphicFramePr>
          <p:nvPr/>
        </p:nvGraphicFramePr>
        <p:xfrm>
          <a:off x="295243" y="352433"/>
          <a:ext cx="9042400" cy="6666865"/>
        </p:xfrm>
        <a:graphic>
          <a:graphicData uri="http://schemas.openxmlformats.org/drawingml/2006/table">
            <a:tbl>
              <a:tblPr/>
              <a:tblGrid>
                <a:gridCol w="1793875"/>
                <a:gridCol w="2038350"/>
                <a:gridCol w="1593850"/>
                <a:gridCol w="1492250"/>
                <a:gridCol w="2124075"/>
              </a:tblGrid>
              <a:tr h="714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0477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分类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0E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各种入库业务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900" kern="0" spc="70">
                          <a:solidFill>
                            <a:srgbClr val="00965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单据类型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1366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收发类别名 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称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DE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应用说明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CE1"/>
                    </a:solidFill>
                  </a:tcPr>
                </a:tc>
              </a:tr>
              <a:tr h="190500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42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各种物料采购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0E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9C7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普通物料采购入</a:t>
                      </a:r>
                      <a:endParaRPr lang="SimSun" altLang="SimSun" sz="19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202"/>
                        </a:spcBef>
                      </a:pPr>
                      <a:r>
                        <a:rPr sz="1900" kern="0" spc="60">
                          <a:solidFill>
                            <a:srgbClr val="008F5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库(包括普通原</a:t>
                      </a:r>
                      <a:endParaRPr lang="SimSun" altLang="SimSun" sz="1900"/>
                    </a:p>
                    <a:p>
                      <a:pPr marL="107950" indent="11429" algn="l" rtl="0" eaLnBrk="0">
                        <a:lnSpc>
                          <a:spcPct val="100000"/>
                        </a:lnSpc>
                        <a:spcBef>
                          <a:spcPts val="151"/>
                        </a:spcBef>
                      </a:pPr>
                      <a:r>
                        <a:rPr sz="1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料、包装、劳保、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五金)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采购入库单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11366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DE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51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101000"/>
                        </a:lnSpc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仓管参照已审核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采购订单生成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0E4"/>
                    </a:solidFill>
                  </a:tcPr>
                </a:tc>
              </a:tr>
              <a:tr h="12312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206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来料原料入库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900" kern="0" spc="60">
                          <a:solidFill>
                            <a:srgbClr val="00975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其他入库单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EF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1366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采购入库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1E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27000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仓库直接诶填制，</a:t>
                      </a:r>
                      <a:endParaRPr lang="SimSun" altLang="SimSun" sz="1900"/>
                    </a:p>
                    <a:p>
                      <a:pPr marL="127000" algn="l" rtl="0" eaLnBrk="0">
                        <a:lnSpc>
                          <a:spcPct val="96000"/>
                        </a:lnSpc>
                        <a:spcBef>
                          <a:spcPts val="133"/>
                        </a:spcBef>
                      </a:pPr>
                      <a:r>
                        <a:rPr sz="1900" kern="0" spc="50">
                          <a:solidFill>
                            <a:srgbClr val="009B6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单价录入0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DE2"/>
                    </a:solidFill>
                  </a:tcPr>
                </a:tc>
              </a:tr>
              <a:tr h="13081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94"/>
                        </a:lnSpc>
                      </a:pPr>
                      <a:endParaRPr lang="Arial" altLang="Arial" sz="100"/>
                    </a:p>
                    <a:p>
                      <a:pPr marL="145414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原料运费、关税</a:t>
                      </a:r>
                      <a:endParaRPr lang="SimSun" altLang="SimSun" sz="1900"/>
                    </a:p>
                    <a:p>
                      <a:pPr marL="127000" algn="l" rtl="0" eaLnBrk="0">
                        <a:lnSpc>
                          <a:spcPct val="97000"/>
                        </a:lnSpc>
                        <a:spcBef>
                          <a:spcPts val="60"/>
                        </a:spcBef>
                      </a:pPr>
                      <a:r>
                        <a:rPr sz="1900" kern="0" spc="70">
                          <a:solidFill>
                            <a:srgbClr val="00A16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等进成本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EF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08"/>
                        </a:lnSpc>
                      </a:pPr>
                      <a:endParaRPr lang="Arial" altLang="Arial" sz="100"/>
                    </a:p>
                    <a:p>
                      <a:pPr marL="133350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入库调整单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0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47"/>
                        </a:lnSpc>
                      </a:pPr>
                      <a:endParaRPr lang="Arial" altLang="Arial" sz="100"/>
                    </a:p>
                    <a:p>
                      <a:pPr marL="113664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税费进成本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EF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62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7000"/>
                        </a:lnSpc>
                      </a:pPr>
                      <a:r>
                        <a:rPr sz="1900" kern="0" spc="60">
                          <a:solidFill>
                            <a:srgbClr val="009E5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财务直接填制无</a:t>
                      </a:r>
                      <a:endParaRPr lang="SimSun" altLang="SimSun" sz="1900"/>
                    </a:p>
                    <a:p>
                      <a:pPr marL="127000" algn="l" rtl="0" eaLnBrk="0">
                        <a:lnSpc>
                          <a:spcPct val="97000"/>
                        </a:lnSpc>
                        <a:spcBef>
                          <a:spcPts val="88"/>
                        </a:spcBef>
                      </a:pPr>
                      <a:r>
                        <a:rPr sz="1900" kern="0" spc="60">
                          <a:solidFill>
                            <a:srgbClr val="009F6A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数量有金额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EFE5"/>
                    </a:solidFill>
                  </a:tcPr>
                </a:tc>
              </a:tr>
              <a:tr h="1508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53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97000"/>
                        </a:lnSpc>
                      </a:pP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产品入库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1E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20650" indent="12700" algn="l" rtl="0" eaLnBrk="0">
                        <a:lnSpc>
                          <a:spcPct val="101000"/>
                        </a:lnSpc>
                        <a:spcBef>
                          <a:spcPts val="7"/>
                        </a:spcBef>
                      </a:pP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生成车间正常生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产的产品完工入</a:t>
                      </a: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D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产成品入库</a:t>
                      </a:r>
                      <a:endParaRPr lang="SimSun" altLang="SimSun" sz="1900"/>
                    </a:p>
                    <a:p>
                      <a:pPr marL="133350" algn="l" rtl="0" eaLnBrk="0">
                        <a:lnSpc>
                          <a:spcPct val="97000"/>
                        </a:lnSpc>
                        <a:spcBef>
                          <a:spcPts val="54"/>
                        </a:spcBef>
                      </a:pPr>
                      <a:r>
                        <a:rPr sz="1900" kern="0" spc="-10">
                          <a:solidFill>
                            <a:srgbClr val="009C6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0E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11366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kern="0" spc="60">
                          <a:solidFill>
                            <a:srgbClr val="008F5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车间产品完</a:t>
                      </a:r>
                      <a:endParaRPr lang="SimSun" altLang="SimSun" sz="1900"/>
                    </a:p>
                    <a:p>
                      <a:pPr marL="113664" algn="l" rtl="0" eaLnBrk="0">
                        <a:lnSpc>
                          <a:spcPct val="97000"/>
                        </a:lnSpc>
                        <a:spcBef>
                          <a:spcPts val="39"/>
                        </a:spcBef>
                      </a:pPr>
                      <a:r>
                        <a:rPr sz="1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工入库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EFE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27000" algn="l" rtl="0" eaLnBrk="0">
                        <a:lnSpc>
                          <a:spcPct val="102000"/>
                        </a:lnSpc>
                        <a:spcBef>
                          <a:spcPts val="4"/>
                        </a:spcBef>
                      </a:pPr>
                      <a:r>
                        <a:rPr sz="1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仓管直接填制，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有数量无金额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946106" y="1086647"/>
            <a:ext cx="9154159" cy="6450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20"/>
              </a:lnSpc>
            </a:pPr>
            <a:endParaRPr lang="Arial" altLang="Arial" sz="100"/>
          </a:p>
          <a:p>
            <a:pPr marL="3022600" algn="l" rtl="0" eaLnBrk="0">
              <a:lnSpc>
                <a:spcPct val="83000"/>
              </a:lnSpc>
            </a:pPr>
            <a:r>
              <a:rPr sz="26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入库业务的处理</a:t>
            </a:r>
            <a:endParaRPr lang="SimSun" altLang="SimSun" sz="2600"/>
          </a:p>
          <a:p>
            <a:pPr marL="12700" algn="l" rtl="0" eaLnBrk="0">
              <a:lnSpc>
                <a:spcPct val="81000"/>
              </a:lnSpc>
              <a:spcBef>
                <a:spcPts val="19"/>
              </a:spcBef>
            </a:pPr>
            <a:r>
              <a:rPr sz="2600" kern="0" spc="70">
                <a:solidFill>
                  <a:srgbClr val="1F8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6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600" kern="0" spc="70">
                <a:solidFill>
                  <a:srgbClr val="1F8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发票结算审核后，入库要将原科结转</a:t>
            </a:r>
            <a:r>
              <a:rPr sz="26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600" kern="0" spc="60">
                <a:solidFill>
                  <a:srgbClr val="1F8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原料结转</a:t>
            </a:r>
            <a:r>
              <a:rPr sz="26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2600" kern="0" spc="60">
                <a:solidFill>
                  <a:srgbClr val="1F8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先把</a:t>
            </a:r>
            <a:endParaRPr lang="SimSun" altLang="SimSun" sz="2600"/>
          </a:p>
          <a:p>
            <a:pPr marL="381000" algn="l" rtl="0" eaLnBrk="0">
              <a:lnSpc>
                <a:spcPct val="94000"/>
              </a:lnSpc>
              <a:spcBef>
                <a:spcPts val="16"/>
              </a:spcBef>
            </a:pPr>
            <a:r>
              <a:rPr sz="2600" kern="0" spc="-60">
                <a:solidFill>
                  <a:srgbClr val="4E937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单据记账后才能生成凭证。</a:t>
            </a:r>
            <a:endParaRPr lang="SimSun" altLang="SimSun" sz="2600"/>
          </a:p>
          <a:p>
            <a:pPr marL="381000" indent="-342900" algn="l" rtl="0" eaLnBrk="0">
              <a:lnSpc>
                <a:spcPct val="87000"/>
              </a:lnSpc>
              <a:spcBef>
                <a:spcPts val="96"/>
              </a:spcBef>
            </a:pPr>
            <a:r>
              <a:rPr sz="2600" kern="0" spc="2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</a:t>
            </a:r>
            <a:r>
              <a:rPr sz="2600" kern="0" spc="-24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、入库单记账方法：存货核算→</a:t>
            </a:r>
            <a:r>
              <a:rPr sz="2600" kern="0" spc="1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业务核算→正常单据记账</a:t>
            </a:r>
            <a:r>
              <a:rPr sz="2600" kern="0" spc="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4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→选择过滤条件</a:t>
            </a:r>
            <a:r>
              <a:rPr sz="2600" kern="0" spc="-92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4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→【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</a:t>
            </a:r>
            <a:r>
              <a:rPr sz="2600" kern="0" spc="4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滤】 →选中要</a:t>
            </a:r>
            <a:r>
              <a:rPr sz="26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</a:t>
            </a:r>
            <a:r>
              <a:rPr sz="2600" kern="0" spc="3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转的入库单号→</a:t>
            </a:r>
            <a:r>
              <a:rPr sz="2600" kern="0" spc="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kern="0" spc="70">
                <a:solidFill>
                  <a:srgbClr val="1A85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单击【记账】</a:t>
            </a:r>
            <a:endParaRPr lang="SimSun" altLang="SimSun" sz="2600"/>
          </a:p>
          <a:p>
            <a:pPr marL="38100" algn="l" rtl="0" eaLnBrk="0">
              <a:lnSpc>
                <a:spcPct val="81000"/>
              </a:lnSpc>
              <a:spcBef>
                <a:spcPts val="120"/>
              </a:spcBef>
            </a:pPr>
            <a:r>
              <a:rPr sz="2600" kern="0" spc="60">
                <a:solidFill>
                  <a:srgbClr val="4688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三、生成原料结转的凭证：存货核</a:t>
            </a:r>
            <a:r>
              <a:rPr sz="2600" kern="0" spc="50">
                <a:solidFill>
                  <a:srgbClr val="4688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算→财务核算→生成凭证</a:t>
            </a:r>
            <a:endParaRPr lang="SimSun" altLang="SimSun" sz="2600"/>
          </a:p>
          <a:p>
            <a:pPr marL="381000" algn="l" rtl="0" eaLnBrk="0">
              <a:lnSpc>
                <a:spcPct val="85000"/>
              </a:lnSpc>
              <a:spcBef>
                <a:spcPts val="77"/>
              </a:spcBef>
            </a:pPr>
            <a:r>
              <a:rPr sz="2600" kern="0" spc="-2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65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2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</a:t>
            </a:r>
            <a:r>
              <a:rPr sz="2600" kern="0" spc="-2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【选择】 →勾上采购入库单(报销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记</a:t>
            </a:r>
            <a:r>
              <a:rPr sz="2600" kern="0" spc="-2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账)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</a:t>
            </a:r>
            <a:r>
              <a:rPr sz="2600" kern="0" spc="-3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并指定仓</a:t>
            </a:r>
            <a:r>
              <a:rPr sz="2600" kern="0" spc="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</a:t>
            </a:r>
            <a:r>
              <a:rPr sz="2600" kern="0" spc="-65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击【确</a:t>
            </a:r>
            <a:r>
              <a:rPr sz="2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】→选择相应的采购入库单→点</a:t>
            </a:r>
            <a:r>
              <a:rPr sz="2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 </a:t>
            </a:r>
            <a:r>
              <a:rPr sz="2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</a:t>
            </a:r>
            <a:r>
              <a:rPr sz="2600" kern="0" spc="-6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成】</a:t>
            </a:r>
            <a:r>
              <a:rPr sz="2600" kern="0" spc="-7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或【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成】 →</a:t>
            </a:r>
            <a:r>
              <a:rPr sz="2600" kern="0" spc="-79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</a:t>
            </a:r>
            <a:r>
              <a:rPr sz="2600" kern="0" spc="-7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摘要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单据数等→点击【保</a:t>
            </a:r>
            <a:r>
              <a:rPr sz="2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</a:t>
            </a:r>
            <a:r>
              <a:rPr sz="2600" kern="0" spc="-40">
                <a:solidFill>
                  <a:srgbClr val="20A0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</a:t>
            </a:r>
            <a:endParaRPr lang="SimSun" altLang="SimSun" sz="2600"/>
          </a:p>
          <a:p>
            <a:pPr marL="38100" algn="l" rtl="0" eaLnBrk="0">
              <a:lnSpc>
                <a:spcPct val="96000"/>
              </a:lnSpc>
              <a:spcBef>
                <a:spcPts val="155"/>
              </a:spcBef>
            </a:pPr>
            <a:r>
              <a:rPr sz="2600" kern="0" spc="-30">
                <a:solidFill>
                  <a:srgbClr val="3886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注：1.合成是指多张入库</a:t>
            </a:r>
            <a:r>
              <a:rPr sz="2600" kern="0" spc="-40">
                <a:solidFill>
                  <a:srgbClr val="3886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单生成一张凭证。</a:t>
            </a:r>
            <a:endParaRPr lang="SimSun" altLang="SimSun" sz="2600"/>
          </a:p>
          <a:p>
            <a:pPr marL="673100" algn="l" rtl="0" eaLnBrk="0">
              <a:lnSpc>
                <a:spcPct val="84000"/>
              </a:lnSpc>
              <a:spcBef>
                <a:spcPts val="242"/>
              </a:spcBef>
            </a:pP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2.可以分次对入库单记账，也可以月底一次性对入库单</a:t>
            </a:r>
            <a:endParaRPr lang="SimSun" altLang="SimSun" sz="2600"/>
          </a:p>
          <a:p>
            <a:pPr marL="381000" algn="l" rtl="0" eaLnBrk="0">
              <a:lnSpc>
                <a:spcPct val="82000"/>
              </a:lnSpc>
              <a:spcBef>
                <a:spcPts val="7"/>
              </a:spcBef>
            </a:pPr>
            <a:r>
              <a:rPr sz="2600" kern="0" spc="60">
                <a:solidFill>
                  <a:srgbClr val="366C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记账，月底一次性记账时</a:t>
            </a:r>
            <a:r>
              <a:rPr sz="2600" kern="0" spc="50">
                <a:solidFill>
                  <a:srgbClr val="366C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系统会自动区分已结算入库和暂</a:t>
            </a:r>
            <a:endParaRPr lang="SimSun" altLang="SimSun" sz="2600"/>
          </a:p>
          <a:p>
            <a:pPr marL="381000" algn="l" rtl="0" eaLnBrk="0">
              <a:lnSpc>
                <a:spcPct val="94000"/>
              </a:lnSpc>
            </a:pPr>
            <a:r>
              <a:rPr sz="26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估入库。</a:t>
            </a:r>
            <a:endParaRPr lang="SimSun" altLang="SimSun" sz="2600"/>
          </a:p>
          <a:p>
            <a:pPr marL="381000" indent="183514" algn="l" rtl="0" eaLnBrk="0">
              <a:lnSpc>
                <a:spcPct val="88000"/>
              </a:lnSpc>
              <a:spcBef>
                <a:spcPts val="198"/>
              </a:spcBef>
            </a:pPr>
            <a:r>
              <a:rPr sz="2600" kern="0" spc="50">
                <a:solidFill>
                  <a:srgbClr val="3569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3.原料结转不要求一张张采购入库单结转，可以多</a:t>
            </a:r>
            <a:r>
              <a:rPr sz="2600" kern="0" spc="40">
                <a:solidFill>
                  <a:srgbClr val="3569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张一</a:t>
            </a:r>
            <a:r>
              <a:rPr sz="2600" kern="0" spc="0">
                <a:solidFill>
                  <a:srgbClr val="3569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kern="0" spc="20">
                <a:solidFill>
                  <a:srgbClr val="3569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起合并生成结转。</a:t>
            </a:r>
            <a:endParaRPr lang="SimSun" altLang="SimSun" sz="2600"/>
          </a:p>
          <a:p>
            <a:pPr marL="603250" algn="l" rtl="0" eaLnBrk="0">
              <a:lnSpc>
                <a:spcPct val="96000"/>
              </a:lnSpc>
              <a:spcBef>
                <a:spcPts val="137"/>
              </a:spcBef>
            </a:pPr>
            <a:r>
              <a:rPr sz="2600" kern="0" spc="80">
                <a:solidFill>
                  <a:srgbClr val="42877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借：原材料</a:t>
            </a:r>
            <a:endParaRPr lang="SimSun" altLang="SimSun" sz="2600"/>
          </a:p>
          <a:p>
            <a:pPr marL="1238250" algn="l" rtl="0" eaLnBrk="0">
              <a:lnSpc>
                <a:spcPct val="96000"/>
              </a:lnSpc>
              <a:spcBef>
                <a:spcPts val="256"/>
              </a:spcBef>
            </a:pPr>
            <a:r>
              <a:rPr sz="2600" kern="0" spc="100">
                <a:solidFill>
                  <a:srgbClr val="5384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贷：材料采购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698527" y="1181607"/>
            <a:ext cx="9222105" cy="6437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76"/>
              </a:lnSpc>
            </a:pPr>
            <a:endParaRPr lang="Arial" altLang="Arial" sz="100"/>
          </a:p>
          <a:p>
            <a:pPr marL="2888614" algn="l" rtl="0" eaLnBrk="0">
              <a:lnSpc>
                <a:spcPct val="95000"/>
              </a:lnSpc>
            </a:pPr>
            <a:r>
              <a:rPr sz="2600" kern="0" spc="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原料运费和关税发票</a:t>
            </a:r>
            <a:endParaRPr lang="SimSun" altLang="SimSun" sz="26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786"/>
              </a:spcBef>
            </a:pPr>
            <a:r>
              <a:rPr sz="2600" kern="0" spc="30">
                <a:solidFill>
                  <a:srgbClr val="46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600" kern="0" spc="-590">
                <a:solidFill>
                  <a:srgbClr val="46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30">
                <a:solidFill>
                  <a:srgbClr val="46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、运费和关税直接计入原料的入库成本。直接在总账中</a:t>
            </a:r>
            <a:r>
              <a:rPr sz="2600" kern="0" spc="20">
                <a:solidFill>
                  <a:srgbClr val="4684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填制</a:t>
            </a:r>
            <a:endParaRPr lang="SimSun" altLang="SimSun" sz="2600"/>
          </a:p>
          <a:p>
            <a:pPr marL="367665" algn="l" rtl="0" eaLnBrk="0">
              <a:lnSpc>
                <a:spcPct val="97000"/>
              </a:lnSpc>
              <a:spcBef>
                <a:spcPts val="14"/>
              </a:spcBef>
            </a:pPr>
            <a:r>
              <a:rPr sz="25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凭证。</a:t>
            </a:r>
            <a:endParaRPr lang="SimSun" altLang="SimSun" sz="2500"/>
          </a:p>
          <a:p>
            <a:pPr marL="12700" algn="l" rtl="0" eaLnBrk="0">
              <a:lnSpc>
                <a:spcPct val="94000"/>
              </a:lnSpc>
              <a:spcBef>
                <a:spcPts val="263"/>
              </a:spcBef>
            </a:pPr>
            <a:r>
              <a:rPr sz="2600" kern="0" spc="70">
                <a:solidFill>
                  <a:srgbClr val="498B7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借：材料采购</a:t>
            </a:r>
            <a:endParaRPr lang="SimSun" altLang="SimSun" sz="2600"/>
          </a:p>
          <a:p>
            <a:pPr marL="596265" algn="l" rtl="0" eaLnBrk="0">
              <a:lnSpc>
                <a:spcPct val="83000"/>
              </a:lnSpc>
              <a:spcBef>
                <a:spcPts val="219"/>
              </a:spcBef>
            </a:pPr>
            <a:r>
              <a:rPr sz="2600" kern="0" spc="160">
                <a:solidFill>
                  <a:srgbClr val="3D78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应交税金——应交增值</a:t>
            </a:r>
            <a:r>
              <a:rPr sz="2600" kern="0" spc="150">
                <a:solidFill>
                  <a:srgbClr val="3D78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税(进项税)</a:t>
            </a:r>
            <a:endParaRPr lang="SimSun" altLang="SimSun" sz="2600"/>
          </a:p>
          <a:p>
            <a:pPr marL="596265" algn="l" rtl="0" eaLnBrk="0">
              <a:lnSpc>
                <a:spcPts val="3249"/>
              </a:lnSpc>
            </a:pPr>
            <a:r>
              <a:rPr sz="2600" kern="0" spc="70">
                <a:solidFill>
                  <a:srgbClr val="3D786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贷：其他应付款</a:t>
            </a:r>
            <a:endParaRPr lang="SimSun" altLang="SimSun" sz="2600"/>
          </a:p>
          <a:p>
            <a:pPr marL="367665" indent="-354965" algn="l" rtl="0" eaLnBrk="0">
              <a:lnSpc>
                <a:spcPct val="87000"/>
              </a:lnSpc>
              <a:spcBef>
                <a:spcPts val="368"/>
              </a:spcBef>
            </a:pPr>
            <a:r>
              <a:rPr sz="2600" kern="0" spc="2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</a:t>
            </a:r>
            <a:r>
              <a:rPr sz="2600" kern="0" spc="-29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、填制入库调整单的方法：供应链→存货核算</a:t>
            </a:r>
            <a:r>
              <a:rPr sz="2600" kern="0" spc="1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一日常业务→</a:t>
            </a:r>
            <a:r>
              <a:rPr sz="2600" kern="0" spc="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7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入库调整单→选择仓</a:t>
            </a:r>
            <a:r>
              <a:rPr sz="2600" kern="0" spc="6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库，收发类别：税费进成本，存货选择</a:t>
            </a:r>
            <a:r>
              <a:rPr sz="2600" kern="0" spc="-1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8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相应的原料名称，金额为运费金</a:t>
            </a:r>
            <a:r>
              <a:rPr sz="2600" kern="0" spc="70">
                <a:solidFill>
                  <a:srgbClr val="2B5F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额</a:t>
            </a:r>
            <a:endParaRPr lang="SimSun" altLang="SimSun" sz="2600"/>
          </a:p>
          <a:p>
            <a:pPr marL="367665" indent="-354965" algn="l" rtl="0" eaLnBrk="0">
              <a:lnSpc>
                <a:spcPct val="88000"/>
              </a:lnSpc>
              <a:spcBef>
                <a:spcPts val="159"/>
              </a:spcBef>
            </a:pP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 、</a:t>
            </a:r>
            <a:r>
              <a:rPr sz="2600" kern="0" spc="-1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供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</a:t>
            </a:r>
            <a:r>
              <a:rPr sz="2600" kern="0" spc="-1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链</a:t>
            </a:r>
            <a:r>
              <a:rPr sz="2600" kern="0" spc="-97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→存货核算</a:t>
            </a:r>
            <a:r>
              <a:rPr sz="2600" kern="0" spc="-96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1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</a:t>
            </a:r>
            <a:r>
              <a:rPr sz="2600" kern="0" spc="-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常单据记账→输入过滤条件如供应</a:t>
            </a:r>
            <a:r>
              <a:rPr sz="2600" kern="0" spc="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商名称等</a:t>
            </a:r>
            <a:r>
              <a:rPr sz="2600" kern="0" spc="-9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93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</a:t>
            </a:r>
            <a:r>
              <a:rPr sz="26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【确定】</a:t>
            </a:r>
            <a:r>
              <a:rPr sz="2600" kern="0" spc="57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8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选中</a:t>
            </a:r>
            <a:r>
              <a:rPr sz="26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库调整单</a:t>
            </a:r>
            <a:r>
              <a:rPr sz="2600" kern="0" spc="-97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9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</a:t>
            </a:r>
            <a:r>
              <a:rPr sz="2600" kern="0" spc="-9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</a:t>
            </a:r>
            <a:r>
              <a:rPr sz="26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记</a:t>
            </a:r>
            <a:r>
              <a:rPr sz="2600" kern="0" spc="-9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账】</a:t>
            </a:r>
            <a:endParaRPr lang="SimSun" altLang="SimSun" sz="2600"/>
          </a:p>
          <a:p>
            <a:pPr marL="367665" indent="-354965" algn="l" rtl="0" eaLnBrk="0">
              <a:lnSpc>
                <a:spcPct val="86000"/>
              </a:lnSpc>
              <a:spcBef>
                <a:spcPts val="201"/>
              </a:spcBef>
            </a:pP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供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</a:t>
            </a: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链→存货核算→财务核算→生成凭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证</a:t>
            </a: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9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</a:t>
            </a:r>
            <a:r>
              <a:rPr sz="2600" kern="0" spc="4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【选择】</a:t>
            </a:r>
            <a:r>
              <a:rPr sz="2600" kern="0" spc="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-83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勾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入库调整单</a:t>
            </a:r>
            <a:r>
              <a:rPr sz="2600" kern="0" spc="-99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→单击【确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</a:t>
            </a:r>
            <a:r>
              <a:rPr sz="2600" kern="0" spc="-9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→选择相应入库调整单</a:t>
            </a:r>
            <a:r>
              <a:rPr sz="2600" kern="0" spc="-96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2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600" kern="0" spc="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点击【生成】</a:t>
            </a:r>
            <a:r>
              <a:rPr sz="2600" kern="0" spc="38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kern="0" spc="-50">
                <a:solidFill>
                  <a:srgbClr val="208F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→修改摘要等。</a:t>
            </a:r>
            <a:endParaRPr lang="SimSun" altLang="SimSun" sz="2600"/>
          </a:p>
          <a:p>
            <a:pPr marL="316865" algn="l" rtl="0" eaLnBrk="0">
              <a:lnSpc>
                <a:spcPct val="87000"/>
              </a:lnSpc>
              <a:spcBef>
                <a:spcPts val="321"/>
              </a:spcBef>
            </a:pPr>
            <a:r>
              <a:rPr sz="2600" kern="0" spc="60">
                <a:solidFill>
                  <a:srgbClr val="7695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借：原材料</a:t>
            </a:r>
            <a:endParaRPr lang="SimSun" altLang="SimSun" sz="2600"/>
          </a:p>
          <a:p>
            <a:pPr marL="672465" algn="l" rtl="0" eaLnBrk="0">
              <a:lnSpc>
                <a:spcPct val="94000"/>
              </a:lnSpc>
              <a:spcBef>
                <a:spcPts val="15"/>
              </a:spcBef>
            </a:pPr>
            <a:r>
              <a:rPr sz="26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贷：材料采购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698527" y="901382"/>
            <a:ext cx="9127490" cy="6426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51"/>
              </a:lnSpc>
            </a:pPr>
            <a:endParaRPr lang="Arial" altLang="Arial" sz="100"/>
          </a:p>
          <a:p>
            <a:pPr marL="2298064" algn="l" rtl="0" eaLnBrk="0">
              <a:lnSpc>
                <a:spcPct val="85000"/>
              </a:lnSpc>
            </a:pPr>
            <a:r>
              <a:rPr sz="29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原料、设备、五金暂估入库</a:t>
            </a:r>
            <a:endParaRPr lang="SimSun" altLang="SimSun" sz="2900"/>
          </a:p>
          <a:p>
            <a:pPr marL="2298064" algn="l" rtl="0" eaLnBrk="0">
              <a:lnSpc>
                <a:spcPts val="3661"/>
              </a:lnSpc>
            </a:pPr>
            <a:r>
              <a:rPr sz="29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(本月办理入库但发票未到)</a:t>
            </a:r>
            <a:endParaRPr lang="SimSun" altLang="SimSun" sz="29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752"/>
              </a:spcBef>
            </a:pPr>
            <a:r>
              <a:rPr sz="25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25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、由采购部门整理一份本月暂时入库的清单交与财务(可以</a:t>
            </a:r>
            <a:endParaRPr lang="SimSun" altLang="SimSun" sz="2500"/>
          </a:p>
          <a:p>
            <a:pPr marL="405765" algn="l" rtl="0" eaLnBrk="0">
              <a:lnSpc>
                <a:spcPct val="99000"/>
              </a:lnSpc>
              <a:spcBef>
                <a:spcPts val="211"/>
              </a:spcBef>
            </a:pPr>
            <a:r>
              <a:rPr sz="2500" kern="0" spc="230">
                <a:solidFill>
                  <a:srgbClr val="3780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通过采购模块的未完成业务明细表),清单中对应的打印入</a:t>
            </a:r>
            <a:r>
              <a:rPr sz="2500" kern="0" spc="60">
                <a:solidFill>
                  <a:srgbClr val="3780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220">
                <a:solidFill>
                  <a:srgbClr val="3780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库单据(两联)暂存采购部，</a:t>
            </a:r>
            <a:r>
              <a:rPr sz="2500" kern="0" spc="210">
                <a:solidFill>
                  <a:srgbClr val="3780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待以后发票到时再交予财务。</a:t>
            </a:r>
            <a:endParaRPr lang="SimSun" altLang="SimSun" sz="2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758"/>
              </a:spcBef>
            </a:pPr>
            <a:r>
              <a:rPr sz="2500" kern="0" spc="13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二、暂估入库的基本流程：1.采购入库单</a:t>
            </a:r>
            <a:r>
              <a:rPr sz="2500" kern="0" spc="-93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→正常</a:t>
            </a:r>
            <a:r>
              <a:rPr sz="2500" kern="0" spc="12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单据记账</a:t>
            </a:r>
            <a:r>
              <a:rPr sz="2500" kern="0" spc="-93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2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</a:t>
            </a:r>
            <a:endParaRPr lang="SimSun" altLang="SimSun" sz="2500"/>
          </a:p>
          <a:p>
            <a:pPr marL="405765" algn="l" rtl="0" eaLnBrk="0">
              <a:lnSpc>
                <a:spcPts val="3467"/>
              </a:lnSpc>
            </a:pPr>
            <a:r>
              <a:rPr sz="2500" kern="0" spc="380">
                <a:solidFill>
                  <a:srgbClr val="3C7C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成凭证(蓝字)</a:t>
            </a:r>
            <a:endParaRPr lang="SimSun" altLang="SimSun" sz="2500"/>
          </a:p>
          <a:p>
            <a:pPr marL="215265" algn="l" rtl="0" eaLnBrk="0">
              <a:lnSpc>
                <a:spcPct val="96000"/>
              </a:lnSpc>
              <a:spcBef>
                <a:spcPts val="1049"/>
              </a:spcBef>
            </a:pPr>
            <a:r>
              <a:rPr sz="2500" kern="0" spc="300">
                <a:solidFill>
                  <a:srgbClr val="376F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借：原材料(蓝字)</a:t>
            </a:r>
            <a:endParaRPr lang="SimSun" altLang="SimSun" sz="2500"/>
          </a:p>
          <a:p>
            <a:pPr marL="774065" algn="l" rtl="0" eaLnBrk="0">
              <a:lnSpc>
                <a:spcPct val="96000"/>
              </a:lnSpc>
              <a:spcBef>
                <a:spcPts val="800"/>
              </a:spcBef>
            </a:pPr>
            <a:r>
              <a:rPr sz="2500" kern="0" spc="240">
                <a:solidFill>
                  <a:srgbClr val="3C73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贷：应付账款—暂估(蓝字)</a:t>
            </a:r>
            <a:endParaRPr lang="SimSun" altLang="SimSun" sz="2500"/>
          </a:p>
          <a:p>
            <a:pPr marL="12700" algn="l" rtl="0" eaLnBrk="0">
              <a:lnSpc>
                <a:spcPct val="96000"/>
              </a:lnSpc>
              <a:spcBef>
                <a:spcPts val="1090"/>
              </a:spcBef>
            </a:pPr>
            <a:r>
              <a:rPr sz="2500" kern="0" spc="7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2.下月发票到时，采</a:t>
            </a:r>
            <a:r>
              <a:rPr sz="2500" kern="0" spc="6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购发票</a:t>
            </a:r>
            <a:r>
              <a:rPr sz="2500" kern="0" spc="-95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→结算</a:t>
            </a:r>
            <a:r>
              <a:rPr sz="2500" kern="0" spc="-94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92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审核</a:t>
            </a:r>
            <a:r>
              <a:rPr sz="2500" kern="0" spc="-94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3D745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→生成凭证</a:t>
            </a:r>
            <a:endParaRPr lang="SimSun" altLang="SimSun" sz="2500"/>
          </a:p>
          <a:p>
            <a:pPr marL="12700" algn="l" rtl="0" eaLnBrk="0">
              <a:lnSpc>
                <a:spcPct val="96000"/>
              </a:lnSpc>
              <a:spcBef>
                <a:spcPts val="1020"/>
              </a:spcBef>
            </a:pPr>
            <a:r>
              <a:rPr sz="25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借：材料采购</a:t>
            </a:r>
            <a:endParaRPr lang="SimSun" altLang="SimSun" sz="2500"/>
          </a:p>
          <a:p>
            <a:pPr marL="768350" algn="l" rtl="0" eaLnBrk="0">
              <a:lnSpc>
                <a:spcPct val="97000"/>
              </a:lnSpc>
              <a:spcBef>
                <a:spcPts val="978"/>
              </a:spcBef>
            </a:pPr>
            <a:r>
              <a:rPr sz="25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应交税金—进项税</a:t>
            </a:r>
            <a:endParaRPr lang="SimSun" altLang="SimSun" sz="25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678815" algn="l" rtl="0" eaLnBrk="0">
              <a:lnSpc>
                <a:spcPct val="96000"/>
              </a:lnSpc>
              <a:spcBef>
                <a:spcPts val="1"/>
              </a:spcBef>
            </a:pPr>
            <a:r>
              <a:rPr sz="2500" kern="0" spc="130">
                <a:solidFill>
                  <a:srgbClr val="5577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685817" y="1136106"/>
            <a:ext cx="9138919" cy="6019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73"/>
              </a:lnSpc>
            </a:pPr>
            <a:endParaRPr lang="Arial" altLang="Arial" sz="100"/>
          </a:p>
          <a:p>
            <a:pPr marL="2311400" algn="l" rtl="0" eaLnBrk="0">
              <a:lnSpc>
                <a:spcPct val="94000"/>
              </a:lnSpc>
            </a:pPr>
            <a:r>
              <a:rPr sz="29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原料、设备、五金暂估入库</a:t>
            </a:r>
            <a:endParaRPr lang="SimSun" altLang="SimSun" sz="2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759"/>
              </a:spcBef>
            </a:pPr>
            <a:r>
              <a:rPr sz="2500" kern="0" spc="6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3.存货核算</a:t>
            </a:r>
            <a:r>
              <a:rPr sz="2500" kern="0" spc="-93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→业务</a:t>
            </a:r>
            <a:r>
              <a:rPr sz="2500" kern="0" spc="5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核算</a:t>
            </a:r>
            <a:r>
              <a:rPr sz="2500" kern="0" spc="-92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5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→结算成本处理</a:t>
            </a:r>
            <a:r>
              <a:rPr sz="2500" kern="0" spc="-92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5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95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5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暂</a:t>
            </a:r>
            <a:endParaRPr lang="SimSun" altLang="SimSun" sz="2500"/>
          </a:p>
          <a:p>
            <a:pPr marL="965200" algn="l" rtl="0" eaLnBrk="0">
              <a:lnSpc>
                <a:spcPct val="94000"/>
              </a:lnSpc>
              <a:spcBef>
                <a:spcPts val="1180"/>
              </a:spcBef>
            </a:pPr>
            <a:r>
              <a:rPr sz="2500" kern="0" spc="11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红字回冲单</a:t>
            </a:r>
            <a:r>
              <a:rPr sz="2500" kern="0" spc="-84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10">
                <a:solidFill>
                  <a:srgbClr val="448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→生成凭证：借：原材料</a:t>
            </a:r>
            <a:endParaRPr lang="SimSun" altLang="SimSun" sz="2500"/>
          </a:p>
          <a:p>
            <a:pPr marL="12700" algn="l" rtl="0" eaLnBrk="0">
              <a:lnSpc>
                <a:spcPct val="96000"/>
              </a:lnSpc>
              <a:spcBef>
                <a:spcPts val="650"/>
              </a:spcBef>
            </a:pPr>
            <a:r>
              <a:rPr sz="2500" kern="0" spc="70">
                <a:solidFill>
                  <a:srgbClr val="4383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估</a:t>
            </a:r>
            <a:r>
              <a:rPr sz="2500" kern="0" spc="-370">
                <a:solidFill>
                  <a:srgbClr val="4383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70">
                <a:solidFill>
                  <a:srgbClr val="4383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30">
                <a:solidFill>
                  <a:srgbClr val="4383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500" kern="0" spc="20">
                <a:solidFill>
                  <a:srgbClr val="4383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</a:t>
            </a:r>
            <a:r>
              <a:rPr sz="2500" kern="0" spc="70">
                <a:solidFill>
                  <a:srgbClr val="346F5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贷：应付账款—暂估</a:t>
            </a:r>
            <a:endParaRPr lang="SimSun" altLang="SimSun" sz="2500"/>
          </a:p>
          <a:p>
            <a:pPr marL="977900" algn="l" rtl="0" eaLnBrk="0">
              <a:lnSpc>
                <a:spcPct val="94000"/>
              </a:lnSpc>
              <a:spcBef>
                <a:spcPts val="900"/>
              </a:spcBef>
            </a:pPr>
            <a:r>
              <a:rPr sz="2500" kern="0" spc="110">
                <a:solidFill>
                  <a:srgbClr val="2770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蓝字回冲单</a:t>
            </a:r>
            <a:r>
              <a:rPr sz="2500" kern="0" spc="-900">
                <a:solidFill>
                  <a:srgbClr val="2770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10">
                <a:solidFill>
                  <a:srgbClr val="2770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→生成凭证：借</a:t>
            </a:r>
            <a:r>
              <a:rPr sz="2500" kern="0" spc="100">
                <a:solidFill>
                  <a:srgbClr val="2770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：原材料</a:t>
            </a:r>
            <a:endParaRPr lang="SimSun" altLang="SimSun" sz="2500"/>
          </a:p>
          <a:p>
            <a:pPr marL="5314315" algn="l" rtl="0" eaLnBrk="0">
              <a:lnSpc>
                <a:spcPct val="94000"/>
              </a:lnSpc>
              <a:spcBef>
                <a:spcPts val="1031"/>
              </a:spcBef>
            </a:pPr>
            <a:r>
              <a:rPr sz="2500" kern="0" spc="140">
                <a:solidFill>
                  <a:srgbClr val="27705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贷：材料采购</a:t>
            </a:r>
            <a:endParaRPr lang="SimSun" altLang="SimSun" sz="2500"/>
          </a:p>
          <a:p>
            <a:pPr marL="12700" algn="l" rtl="0" eaLnBrk="0">
              <a:lnSpc>
                <a:spcPct val="95000"/>
              </a:lnSpc>
              <a:spcBef>
                <a:spcPts val="1017"/>
              </a:spcBef>
            </a:pPr>
            <a:r>
              <a:rPr sz="2500" kern="0" spc="-100">
                <a:solidFill>
                  <a:srgbClr val="3D75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</a:t>
            </a:r>
            <a:r>
              <a:rPr sz="2500" kern="0" spc="-320">
                <a:solidFill>
                  <a:srgbClr val="3D75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00">
                <a:solidFill>
                  <a:srgbClr val="3D75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具体的操作方法如下：</a:t>
            </a:r>
            <a:endParaRPr lang="SimSun" altLang="SimSun" sz="2500"/>
          </a:p>
          <a:p>
            <a:pPr marL="12700" algn="l" rtl="0" eaLnBrk="0">
              <a:lnSpc>
                <a:spcPct val="94000"/>
              </a:lnSpc>
              <a:spcBef>
                <a:spcPts val="863"/>
              </a:spcBef>
            </a:pPr>
            <a:r>
              <a:rPr sz="2500" kern="0" spc="7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1.增加采购订单：进</a:t>
            </a:r>
            <a:r>
              <a:rPr sz="2500" kern="0" spc="6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入采购管理</a:t>
            </a:r>
            <a:r>
              <a:rPr sz="2500" kern="0" spc="-90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→采购订货</a:t>
            </a:r>
            <a:r>
              <a:rPr sz="2500" kern="0" spc="-90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→采购订单</a:t>
            </a:r>
            <a:r>
              <a:rPr sz="2500" kern="0" spc="-89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88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</a:t>
            </a:r>
            <a:endParaRPr lang="SimSun" altLang="SimSun" sz="2500"/>
          </a:p>
          <a:p>
            <a:pPr marL="571500" algn="l" rtl="0" eaLnBrk="0">
              <a:lnSpc>
                <a:spcPct val="93000"/>
              </a:lnSpc>
              <a:spcBef>
                <a:spcPts val="301"/>
              </a:spcBef>
            </a:pPr>
            <a:r>
              <a:rPr sz="2500" kern="0" spc="-1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【增加】,开始输入新的采购订单</a:t>
            </a:r>
            <a:r>
              <a:rPr sz="2500" kern="0" spc="-71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24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【保存</a:t>
            </a:r>
            <a:r>
              <a:rPr sz="2500" kern="0" spc="-2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 →</a:t>
            </a:r>
            <a:r>
              <a:rPr sz="2500" kern="0" spc="-24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【审核】</a:t>
            </a:r>
            <a:endParaRPr lang="SimSun" altLang="SimSun" sz="2500"/>
          </a:p>
          <a:p>
            <a:pPr marL="12700" algn="l" rtl="0" eaLnBrk="0">
              <a:lnSpc>
                <a:spcPct val="94000"/>
              </a:lnSpc>
              <a:spcBef>
                <a:spcPts val="889"/>
              </a:spcBef>
            </a:pPr>
            <a:r>
              <a:rPr sz="2500" kern="0" spc="9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2.生成采购入库单：库存管理</a:t>
            </a:r>
            <a:r>
              <a:rPr sz="2500" kern="0" spc="-84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9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→采购入库单</a:t>
            </a:r>
            <a:r>
              <a:rPr sz="2500" kern="0" spc="-89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9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→生单【采购订单</a:t>
            </a:r>
            <a:endParaRPr lang="SimSun" altLang="SimSun" sz="2500"/>
          </a:p>
          <a:p>
            <a:pPr algn="r" rtl="0" eaLnBrk="0">
              <a:lnSpc>
                <a:spcPct val="93000"/>
              </a:lnSpc>
              <a:spcBef>
                <a:spcPts val="651"/>
              </a:spcBef>
            </a:pPr>
            <a:r>
              <a:rPr sz="2500" kern="0" spc="23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(蓝字)】,自动生成采购入库单后，选择仓库，</a:t>
            </a:r>
            <a:r>
              <a:rPr sz="2500" kern="0" spc="220">
                <a:solidFill>
                  <a:srgbClr val="40786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再核对数</a:t>
            </a:r>
            <a:endParaRPr lang="SimSun" altLang="SimSun" sz="2500"/>
          </a:p>
          <a:p>
            <a:pPr marL="419100" algn="l" rtl="0" eaLnBrk="0">
              <a:lnSpc>
                <a:spcPct val="95000"/>
              </a:lnSpc>
              <a:spcBef>
                <a:spcPts val="127"/>
              </a:spcBef>
            </a:pPr>
            <a:r>
              <a:rPr sz="2500" kern="0" spc="-20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r>
              <a:rPr sz="2500" kern="0" spc="-74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23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0">
                <a:solidFill>
                  <a:srgbClr val="007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【保存】 → 【审核】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882662" y="1136313"/>
            <a:ext cx="8878569" cy="4681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00"/>
              </a:lnSpc>
            </a:pPr>
            <a:endParaRPr lang="Arial" altLang="Arial" sz="100"/>
          </a:p>
          <a:p>
            <a:pPr marL="2114550" algn="l" rtl="0" eaLnBrk="0">
              <a:lnSpc>
                <a:spcPct val="96000"/>
              </a:lnSpc>
            </a:pPr>
            <a:r>
              <a:rPr sz="29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原料、设备、五金暂估入</a:t>
            </a:r>
            <a:r>
              <a:rPr sz="29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库</a:t>
            </a:r>
            <a:endParaRPr lang="SimSun" altLang="SimSun" sz="2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412115" indent="-394970" algn="l" rtl="0" eaLnBrk="0">
              <a:lnSpc>
                <a:spcPct val="90000"/>
              </a:lnSpc>
              <a:spcBef>
                <a:spcPts val="762"/>
              </a:spcBef>
            </a:pPr>
            <a:r>
              <a:rPr sz="2500" b="1" kern="0" spc="40">
                <a:solidFill>
                  <a:srgbClr val="1C604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存货核算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→业务</a:t>
            </a:r>
            <a:r>
              <a:rPr sz="2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核算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 【正常单据记账】</a:t>
            </a:r>
            <a:r>
              <a:rPr sz="25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→输入过滤条件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如供应商名称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【确定】 →</a:t>
            </a:r>
            <a:r>
              <a:rPr sz="2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选中要结转的采购入库单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2500"/>
          </a:p>
          <a:p>
            <a:pPr marL="532765" algn="l" rtl="0" eaLnBrk="0">
              <a:lnSpc>
                <a:spcPts val="2833"/>
              </a:lnSpc>
            </a:pPr>
            <a:r>
              <a:rPr sz="2300" kern="0" spc="-140">
                <a:solidFill>
                  <a:srgbClr val="32C9A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【记账】</a:t>
            </a:r>
            <a:endParaRPr lang="SimSun" altLang="SimSun" sz="2300"/>
          </a:p>
          <a:p>
            <a:pPr marL="412115" indent="-399415" algn="l" rtl="0" eaLnBrk="0">
              <a:lnSpc>
                <a:spcPct val="87000"/>
              </a:lnSpc>
              <a:spcBef>
                <a:spcPts val="123"/>
              </a:spcBef>
            </a:pP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4.生成凭证：存货核算</a:t>
            </a:r>
            <a:r>
              <a:rPr sz="2500" kern="0" spc="-8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→财务核算</a:t>
            </a:r>
            <a:r>
              <a:rPr sz="2500" kern="0" spc="-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→生成凭证</a:t>
            </a:r>
            <a:r>
              <a:rPr sz="2500" kern="0" spc="-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→单击【选择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】,勾上采购入库单(暂估记账)并指定仓库</a:t>
            </a:r>
            <a:r>
              <a:rPr sz="25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 </a:t>
            </a:r>
            <a:r>
              <a:rPr sz="25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【确定】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→选择相应暂估采购入库单</a:t>
            </a:r>
            <a:r>
              <a:rPr sz="2500" kern="0" spc="-8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 【生成</a:t>
            </a:r>
            <a:r>
              <a:rPr sz="2500" kern="0" spc="20">
                <a:solidFill>
                  <a:srgbClr val="2CB4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</a:t>
            </a:r>
            <a:endParaRPr lang="SimSun" altLang="SimSun" sz="2500"/>
          </a:p>
          <a:p>
            <a:pPr marL="488950" algn="l" rtl="0" eaLnBrk="0">
              <a:lnSpc>
                <a:spcPct val="94000"/>
              </a:lnSpc>
              <a:spcBef>
                <a:spcPts val="350"/>
              </a:spcBef>
            </a:pP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借：原材料</a:t>
            </a:r>
            <a:endParaRPr lang="SimSun" altLang="SimSun" sz="2500"/>
          </a:p>
          <a:p>
            <a:pPr marL="1237614" algn="l" rtl="0" eaLnBrk="0">
              <a:lnSpc>
                <a:spcPct val="94000"/>
              </a:lnSpc>
              <a:spcBef>
                <a:spcPts val="361"/>
              </a:spcBef>
            </a:pP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贷：应付账款—暂估</a:t>
            </a:r>
            <a:endParaRPr lang="SimSun" altLang="SimSun" sz="2500"/>
          </a:p>
          <a:p>
            <a:pPr marL="12700" algn="l" rtl="0" eaLnBrk="0">
              <a:lnSpc>
                <a:spcPct val="94000"/>
              </a:lnSpc>
              <a:spcBef>
                <a:spcPts val="280"/>
              </a:spcBef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5.暂估回冲—本月收到以前月份入库单对应的发票</a:t>
            </a:r>
            <a:endParaRPr lang="SimSun" altLang="SimSun" sz="2500"/>
          </a:p>
          <a:p>
            <a:pPr marL="412115" indent="-399415" algn="l" rtl="0" eaLnBrk="0">
              <a:lnSpc>
                <a:spcPct val="88000"/>
              </a:lnSpc>
              <a:spcBef>
                <a:spcPts val="420"/>
              </a:spcBef>
            </a:pP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a.生成采购发票：供应链</a:t>
            </a:r>
            <a:r>
              <a:rPr sz="2500" kern="0" spc="-8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→采购管理</a:t>
            </a:r>
            <a:r>
              <a:rPr sz="2500" kern="0" spc="-8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→采购发票</a:t>
            </a:r>
            <a:r>
              <a:rPr sz="2500" kern="0" spc="-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→专用采购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发票/普通发票</a:t>
            </a:r>
            <a:r>
              <a:rPr sz="2500" kern="0" spc="-8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【增加】 →</a:t>
            </a:r>
            <a:r>
              <a:rPr sz="25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【生单】</a:t>
            </a:r>
            <a:r>
              <a:rPr sz="25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→选择以前暂估的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80700" cy="755650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704829" y="1173984"/>
            <a:ext cx="9125584" cy="5043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9"/>
              </a:lnSpc>
            </a:pPr>
            <a:endParaRPr lang="Arial" altLang="Arial" sz="100"/>
          </a:p>
          <a:p>
            <a:pPr marL="2342514" algn="l" rtl="0" eaLnBrk="0">
              <a:lnSpc>
                <a:spcPct val="96000"/>
              </a:lnSpc>
            </a:pP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原料、设备、五金暂估入库</a:t>
            </a:r>
            <a:endParaRPr lang="SimSun" altLang="SimSun" sz="28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9050" algn="l" rtl="0" eaLnBrk="0">
              <a:lnSpc>
                <a:spcPct val="95000"/>
              </a:lnSpc>
              <a:spcBef>
                <a:spcPts val="759"/>
              </a:spcBef>
            </a:pPr>
            <a:r>
              <a:rPr sz="25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入库单</a:t>
            </a:r>
            <a:r>
              <a:rPr sz="2500" kern="0" spc="-7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 【确定】 →</a:t>
            </a:r>
            <a:r>
              <a:rPr sz="2500" kern="0" spc="-8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填写开票日期(发票日期)、发</a:t>
            </a:r>
            <a:r>
              <a:rPr sz="25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票</a:t>
            </a:r>
            <a:endParaRPr lang="SimSun" altLang="SimSun" sz="2500"/>
          </a:p>
          <a:p>
            <a:pPr marL="19050" algn="l" rtl="0" eaLnBrk="0">
              <a:lnSpc>
                <a:spcPct val="95000"/>
              </a:lnSpc>
              <a:spcBef>
                <a:spcPts val="400"/>
              </a:spcBef>
            </a:pPr>
            <a:r>
              <a:rPr sz="2500" kern="0" spc="-3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号、备注，核对数量、金额</a:t>
            </a:r>
            <a:r>
              <a:rPr sz="2500" kern="0" spc="-79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3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32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3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【保存】 →</a:t>
            </a:r>
            <a:r>
              <a:rPr sz="2500" kern="0" spc="-33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30">
                <a:solidFill>
                  <a:srgbClr val="0073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【结算】</a:t>
            </a:r>
            <a:endParaRPr lang="SimSun" altLang="SimSun" sz="2500"/>
          </a:p>
          <a:p>
            <a:pPr marL="400050" indent="-387350" algn="l" rtl="0" eaLnBrk="0">
              <a:lnSpc>
                <a:spcPct val="86000"/>
              </a:lnSpc>
              <a:spcBef>
                <a:spcPts val="404"/>
              </a:spcBef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 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审核采购发票：应付款管理</a:t>
            </a:r>
            <a:r>
              <a:rPr sz="2500" kern="0" spc="-9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→应付单据处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r>
              <a:rPr sz="2500" kern="0" spc="-8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→应付单据审核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过滤条件：制单人</a:t>
            </a:r>
            <a:r>
              <a:rPr sz="2500" kern="0" spc="-8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6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【过滤】 →选择所需的采购发票并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双击它</a:t>
            </a:r>
            <a:r>
              <a:rPr sz="2500" kern="0" spc="-9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→单击【审核】后弹出是否制单的对话框</a:t>
            </a:r>
            <a:r>
              <a:rPr sz="2500" kern="0" spc="-9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→选择【是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】,就会弹出凭证</a:t>
            </a:r>
            <a:r>
              <a:rPr sz="2500" kern="0" spc="-7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9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修改摘要和单据数等</a:t>
            </a:r>
            <a:r>
              <a:rPr sz="2500" kern="0" spc="-8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9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单击【保存】</a:t>
            </a:r>
            <a:endParaRPr lang="SimSun" altLang="SimSun" sz="2500"/>
          </a:p>
          <a:p>
            <a:pPr marL="19050" algn="l" rtl="0" eaLnBrk="0">
              <a:lnSpc>
                <a:spcPct val="94000"/>
              </a:lnSpc>
              <a:spcBef>
                <a:spcPts val="440"/>
              </a:spcBef>
            </a:pPr>
            <a:r>
              <a:rPr sz="2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借：材料采购</a:t>
            </a:r>
            <a:endParaRPr lang="SimSun" altLang="SimSun" sz="2500"/>
          </a:p>
          <a:p>
            <a:pPr marL="704850" algn="l" rtl="0" eaLnBrk="0">
              <a:lnSpc>
                <a:spcPct val="83000"/>
              </a:lnSpc>
              <a:spcBef>
                <a:spcPts val="331"/>
              </a:spcBef>
            </a:pPr>
            <a:r>
              <a:rPr sz="25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应交税金一应交增值税(进项</a:t>
            </a:r>
            <a:r>
              <a:rPr sz="25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税)</a:t>
            </a:r>
            <a:endParaRPr lang="SimSun" altLang="SimSun" sz="2500"/>
          </a:p>
          <a:p>
            <a:pPr marL="692150" algn="l" rtl="0" eaLnBrk="0">
              <a:lnSpc>
                <a:spcPts val="3399"/>
              </a:lnSpc>
            </a:pPr>
            <a:r>
              <a:rPr sz="25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贷：应付账款</a:t>
            </a:r>
            <a:endParaRPr lang="SimSun" altLang="SimSun" sz="2500"/>
          </a:p>
          <a:p>
            <a:pPr algn="r" rtl="0" eaLnBrk="0">
              <a:lnSpc>
                <a:spcPct val="82000"/>
              </a:lnSpc>
              <a:spcBef>
                <a:spcPts val="474"/>
              </a:spcBef>
            </a:pPr>
            <a:r>
              <a:rPr sz="2500" b="1" kern="0" spc="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2500" kern="0" spc="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存货核算</a:t>
            </a:r>
            <a:r>
              <a:rPr sz="2500" kern="0" spc="-86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→业务核算</a:t>
            </a:r>
            <a:r>
              <a:rPr sz="2500" kern="0" spc="-86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 【结算成本处理】</a:t>
            </a:r>
            <a:r>
              <a:rPr sz="2500" kern="0" spc="42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r>
              <a:rPr sz="2500" kern="0" spc="-1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选择暂估单据</a:t>
            </a:r>
            <a:r>
              <a:rPr sz="2500" kern="0" spc="-86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kern="0" spc="-10">
                <a:solidFill>
                  <a:srgbClr val="2971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2500"/>
          </a:p>
          <a:p>
            <a:pPr marL="400050" algn="l" rtl="0" eaLnBrk="0">
              <a:lnSpc>
                <a:spcPct val="92000"/>
              </a:lnSpc>
              <a:spcBef>
                <a:spcPts val="16"/>
              </a:spcBef>
            </a:pPr>
            <a:r>
              <a:rPr sz="2500" kern="0" spc="-90">
                <a:solidFill>
                  <a:srgbClr val="006D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点击【暂估】</a:t>
            </a:r>
            <a:endParaRPr lang="SimSun" altLang="SimSun" sz="2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10700" cy="6286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https://d.book118.com/135343023302011102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2024-09-11T19:09:00.194</cp:lastPrinted>
  <dcterms:created xsi:type="dcterms:W3CDTF">2024-09-11T11:09:00Z</dcterms:created>
  <dcterms:modified xsi:type="dcterms:W3CDTF">2024-09-11T11:09:01Z</dcterms:modified>
</cp:coreProperties>
</file>