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6D141B-C109-4D95-BECB-5C21A3AAD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5ECD4F-92E6-4418-87BA-630734DE8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4422C-76BC-41FC-9270-A5CD6E6C8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52D436-A2E7-4700-A3D4-C54D9270B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FCE1C4-0182-4653-943C-4516B0759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FD4FEE-24BA-4D5E-B8A7-A305676F6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3DB8BC-A7E6-453F-945C-BA6C7C09C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A7E56-C80A-420E-B67B-6226C314F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76027B-17C9-49EE-8971-0029DBD71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E0070-4EEC-416B-AECD-6249088D8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DF0F37-94F8-4B19-9013-A0853AB20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00320121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美国小企业金融发展现状及政策支持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美国小企业金融发展现状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美国政策支持体系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美国小企业金融发展成效评估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国际经验借鉴与启示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我国小企业金融发展策略建议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小企业是美国经济的重要组成部分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小企业占美国企业总数的99%以上，为美国经济贡献了约50%的GDP和约60%的就业机会。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小企业融资难问题突出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由于信息不对称、缺乏抵押品等原因，小企业在融资过程中往往面临诸多困难，制约了其发展和创新。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政策支持对小企业发展的重要性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政府通过提供贷款担保、税收优惠等政策支持，可以降低小企业的融资成本，促进其健康发展和创新。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078891" y="1977866"/>
            <a:ext cx="3694081" cy="3705321"/>
            <a:chOff x="4078891" y="1977866"/>
            <a:chExt cx="3694081" cy="3705321"/>
          </a:xfrm>
        </p:grpSpPr>
        <p:sp>
          <p:nvSpPr>
            <p:cNvPr id="3" name="Freeform 3"/>
            <p:cNvSpPr/>
            <p:nvPr/>
          </p:nvSpPr>
          <p:spPr>
            <a:xfrm>
              <a:off x="5357622" y="1977866"/>
              <a:ext cx="2415350" cy="2409920"/>
            </a:xfrm>
            <a:custGeom>
              <a:rect l="l" t="t" r="r" b="b"/>
              <a:pathLst>
                <a:path w="188" h="188">
                  <a:moveTo>
                    <a:pt x="27" y="27"/>
                  </a:moveTo>
                  <a:cubicBezTo>
                    <a:pt x="0" y="54"/>
                    <a:pt x="8" y="106"/>
                    <a:pt x="45" y="143"/>
                  </a:cubicBezTo>
                  <a:cubicBezTo>
                    <a:pt x="81" y="180"/>
                    <a:pt x="134" y="188"/>
                    <a:pt x="161" y="161"/>
                  </a:cubicBezTo>
                  <a:cubicBezTo>
                    <a:pt x="188" y="133"/>
                    <a:pt x="180" y="81"/>
                    <a:pt x="144" y="44"/>
                  </a:cubicBezTo>
                  <a:cubicBezTo>
                    <a:pt x="107" y="7"/>
                    <a:pt x="54" y="0"/>
                    <a:pt x="27" y="27"/>
                  </a:cubicBezTo>
                  <a:close/>
                  <a:moveTo>
                    <a:pt x="136" y="154"/>
                  </a:moveTo>
                  <a:cubicBezTo>
                    <a:pt x="114" y="176"/>
                    <a:pt x="74" y="169"/>
                    <a:pt x="45" y="141"/>
                  </a:cubicBezTo>
                  <a:cubicBezTo>
                    <a:pt x="16" y="112"/>
                    <a:pt x="10" y="71"/>
                    <a:pt x="31" y="50"/>
                  </a:cubicBezTo>
                  <a:cubicBezTo>
                    <a:pt x="53" y="29"/>
                    <a:pt x="93" y="35"/>
                    <a:pt x="122" y="64"/>
                  </a:cubicBezTo>
                  <a:cubicBezTo>
                    <a:pt x="151" y="92"/>
                    <a:pt x="157" y="133"/>
                    <a:pt x="136" y="15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840891" y="3678460"/>
              <a:ext cx="2566702" cy="2004727"/>
            </a:xfrm>
            <a:custGeom>
              <a:rect l="l" t="t" r="r" b="b"/>
              <a:pathLst>
                <a:path w="200" h="156">
                  <a:moveTo>
                    <a:pt x="193" y="61"/>
                  </a:moveTo>
                  <a:cubicBezTo>
                    <a:pt x="186" y="23"/>
                    <a:pt x="139" y="0"/>
                    <a:pt x="88" y="9"/>
                  </a:cubicBezTo>
                  <a:cubicBezTo>
                    <a:pt x="36" y="18"/>
                    <a:pt x="0" y="57"/>
                    <a:pt x="7" y="95"/>
                  </a:cubicBezTo>
                  <a:cubicBezTo>
                    <a:pt x="14" y="133"/>
                    <a:pt x="61" y="156"/>
                    <a:pt x="113" y="147"/>
                  </a:cubicBezTo>
                  <a:cubicBezTo>
                    <a:pt x="164" y="138"/>
                    <a:pt x="200" y="99"/>
                    <a:pt x="193" y="61"/>
                  </a:cubicBezTo>
                  <a:close/>
                  <a:moveTo>
                    <a:pt x="27" y="78"/>
                  </a:moveTo>
                  <a:cubicBezTo>
                    <a:pt x="22" y="48"/>
                    <a:pt x="50" y="18"/>
                    <a:pt x="90" y="11"/>
                  </a:cubicBezTo>
                  <a:cubicBezTo>
                    <a:pt x="130" y="4"/>
                    <a:pt x="167" y="22"/>
                    <a:pt x="172" y="51"/>
                  </a:cubicBezTo>
                  <a:cubicBezTo>
                    <a:pt x="177" y="81"/>
                    <a:pt x="149" y="111"/>
                    <a:pt x="109" y="118"/>
                  </a:cubicBezTo>
                  <a:cubicBezTo>
                    <a:pt x="69" y="125"/>
                    <a:pt x="32" y="107"/>
                    <a:pt x="27" y="7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4078891" y="2296668"/>
              <a:ext cx="1961483" cy="2545080"/>
            </a:xfrm>
            <a:custGeom>
              <a:rect l="l" t="t" r="r" b="b"/>
              <a:pathLst>
                <a:path w="153" h="198">
                  <a:moveTo>
                    <a:pt x="63" y="193"/>
                  </a:moveTo>
                  <a:cubicBezTo>
                    <a:pt x="101" y="198"/>
                    <a:pt x="138" y="161"/>
                    <a:pt x="146" y="109"/>
                  </a:cubicBezTo>
                  <a:cubicBezTo>
                    <a:pt x="153" y="57"/>
                    <a:pt x="128" y="11"/>
                    <a:pt x="90" y="5"/>
                  </a:cubicBezTo>
                  <a:cubicBezTo>
                    <a:pt x="51" y="0"/>
                    <a:pt x="14" y="37"/>
                    <a:pt x="7" y="89"/>
                  </a:cubicBezTo>
                  <a:cubicBezTo>
                    <a:pt x="0" y="141"/>
                    <a:pt x="25" y="187"/>
                    <a:pt x="63" y="193"/>
                  </a:cubicBezTo>
                  <a:close/>
                  <a:moveTo>
                    <a:pt x="100" y="30"/>
                  </a:moveTo>
                  <a:cubicBezTo>
                    <a:pt x="129" y="34"/>
                    <a:pt x="149" y="70"/>
                    <a:pt x="143" y="110"/>
                  </a:cubicBezTo>
                  <a:cubicBezTo>
                    <a:pt x="137" y="151"/>
                    <a:pt x="109" y="180"/>
                    <a:pt x="79" y="176"/>
                  </a:cubicBezTo>
                  <a:cubicBezTo>
                    <a:pt x="49" y="171"/>
                    <a:pt x="29" y="135"/>
                    <a:pt x="35" y="95"/>
                  </a:cubicBezTo>
                  <a:cubicBezTo>
                    <a:pt x="41" y="55"/>
                    <a:pt x="70" y="25"/>
                    <a:pt x="100" y="3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862351" y="4407027"/>
              <a:ext cx="523684" cy="547497"/>
            </a:xfrm>
            <a:custGeom>
              <a:rect l="l" t="t" r="r" b="b"/>
              <a:pathLst>
                <a:path w="485" h="507">
                  <a:moveTo>
                    <a:pt x="161" y="500"/>
                  </a:moveTo>
                  <a:cubicBezTo>
                    <a:pt x="133" y="483"/>
                    <a:pt x="23" y="368"/>
                    <a:pt x="7" y="338"/>
                  </a:cubicBezTo>
                  <a:cubicBezTo>
                    <a:pt x="2" y="329"/>
                    <a:pt x="0" y="318"/>
                    <a:pt x="2" y="308"/>
                  </a:cubicBezTo>
                  <a:cubicBezTo>
                    <a:pt x="3" y="298"/>
                    <a:pt x="7" y="288"/>
                    <a:pt x="15" y="280"/>
                  </a:cubicBezTo>
                  <a:cubicBezTo>
                    <a:pt x="254" y="30"/>
                    <a:pt x="254" y="30"/>
                    <a:pt x="254" y="30"/>
                  </a:cubicBezTo>
                  <a:cubicBezTo>
                    <a:pt x="265" y="18"/>
                    <a:pt x="279" y="11"/>
                    <a:pt x="295" y="9"/>
                  </a:cubicBezTo>
                  <a:cubicBezTo>
                    <a:pt x="364" y="2"/>
                    <a:pt x="364" y="2"/>
                    <a:pt x="364" y="2"/>
                  </a:cubicBezTo>
                  <a:cubicBezTo>
                    <a:pt x="385" y="0"/>
                    <a:pt x="404" y="7"/>
                    <a:pt x="420" y="22"/>
                  </a:cubicBezTo>
                  <a:cubicBezTo>
                    <a:pt x="463" y="68"/>
                    <a:pt x="463" y="68"/>
                    <a:pt x="463" y="68"/>
                  </a:cubicBezTo>
                  <a:cubicBezTo>
                    <a:pt x="478" y="84"/>
                    <a:pt x="485" y="104"/>
                    <a:pt x="482" y="126"/>
                  </a:cubicBezTo>
                  <a:cubicBezTo>
                    <a:pt x="475" y="198"/>
                    <a:pt x="475" y="198"/>
                    <a:pt x="475" y="198"/>
                  </a:cubicBezTo>
                  <a:cubicBezTo>
                    <a:pt x="474" y="215"/>
                    <a:pt x="467" y="229"/>
                    <a:pt x="456" y="241"/>
                  </a:cubicBezTo>
                  <a:cubicBezTo>
                    <a:pt x="217" y="492"/>
                    <a:pt x="217" y="492"/>
                    <a:pt x="217" y="492"/>
                  </a:cubicBezTo>
                  <a:cubicBezTo>
                    <a:pt x="209" y="500"/>
                    <a:pt x="200" y="504"/>
                    <a:pt x="190" y="506"/>
                  </a:cubicBezTo>
                  <a:cubicBezTo>
                    <a:pt x="181" y="507"/>
                    <a:pt x="170" y="505"/>
                    <a:pt x="161" y="500"/>
                  </a:cubicBezTo>
                  <a:close/>
                  <a:moveTo>
                    <a:pt x="376" y="65"/>
                  </a:moveTo>
                  <a:cubicBezTo>
                    <a:pt x="351" y="65"/>
                    <a:pt x="330" y="87"/>
                    <a:pt x="330" y="113"/>
                  </a:cubicBezTo>
                  <a:cubicBezTo>
                    <a:pt x="330" y="140"/>
                    <a:pt x="351" y="161"/>
                    <a:pt x="376" y="161"/>
                  </a:cubicBezTo>
                  <a:cubicBezTo>
                    <a:pt x="402" y="161"/>
                    <a:pt x="422" y="140"/>
                    <a:pt x="422" y="113"/>
                  </a:cubicBezTo>
                  <a:cubicBezTo>
                    <a:pt x="422" y="87"/>
                    <a:pt x="402" y="65"/>
                    <a:pt x="376" y="6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891754" y="3332512"/>
              <a:ext cx="557689" cy="445579"/>
            </a:xfrm>
            <a:custGeom>
              <a:rect l="l" t="t" r="r" b="b"/>
              <a:pathLst>
                <a:path w="516" h="412">
                  <a:moveTo>
                    <a:pt x="172" y="348"/>
                  </a:moveTo>
                  <a:cubicBezTo>
                    <a:pt x="22" y="348"/>
                    <a:pt x="22" y="348"/>
                    <a:pt x="22" y="348"/>
                  </a:cubicBezTo>
                  <a:cubicBezTo>
                    <a:pt x="10" y="348"/>
                    <a:pt x="0" y="338"/>
                    <a:pt x="0" y="326"/>
                  </a:cubicBezTo>
                  <a:cubicBezTo>
                    <a:pt x="0" y="296"/>
                    <a:pt x="0" y="296"/>
                    <a:pt x="0" y="296"/>
                  </a:cubicBezTo>
                  <a:cubicBezTo>
                    <a:pt x="0" y="284"/>
                    <a:pt x="10" y="274"/>
                    <a:pt x="22" y="274"/>
                  </a:cubicBezTo>
                  <a:cubicBezTo>
                    <a:pt x="142" y="274"/>
                    <a:pt x="142" y="274"/>
                    <a:pt x="142" y="274"/>
                  </a:cubicBezTo>
                  <a:cubicBezTo>
                    <a:pt x="147" y="301"/>
                    <a:pt x="158" y="326"/>
                    <a:pt x="172" y="348"/>
                  </a:cubicBezTo>
                  <a:close/>
                  <a:moveTo>
                    <a:pt x="349" y="160"/>
                  </a:moveTo>
                  <a:cubicBezTo>
                    <a:pt x="349" y="216"/>
                    <a:pt x="349" y="216"/>
                    <a:pt x="349" y="216"/>
                  </a:cubicBezTo>
                  <a:cubicBezTo>
                    <a:pt x="367" y="217"/>
                    <a:pt x="381" y="219"/>
                    <a:pt x="391" y="221"/>
                  </a:cubicBezTo>
                  <a:cubicBezTo>
                    <a:pt x="402" y="224"/>
                    <a:pt x="411" y="229"/>
                    <a:pt x="417" y="237"/>
                  </a:cubicBezTo>
                  <a:cubicBezTo>
                    <a:pt x="424" y="245"/>
                    <a:pt x="427" y="257"/>
                    <a:pt x="427" y="273"/>
                  </a:cubicBezTo>
                  <a:cubicBezTo>
                    <a:pt x="427" y="289"/>
                    <a:pt x="425" y="302"/>
                    <a:pt x="420" y="311"/>
                  </a:cubicBezTo>
                  <a:cubicBezTo>
                    <a:pt x="415" y="321"/>
                    <a:pt x="408" y="327"/>
                    <a:pt x="398" y="331"/>
                  </a:cubicBezTo>
                  <a:cubicBezTo>
                    <a:pt x="388" y="335"/>
                    <a:pt x="374" y="338"/>
                    <a:pt x="356" y="338"/>
                  </a:cubicBezTo>
                  <a:cubicBezTo>
                    <a:pt x="349" y="338"/>
                    <a:pt x="349" y="338"/>
                    <a:pt x="349" y="338"/>
                  </a:cubicBezTo>
                  <a:cubicBezTo>
                    <a:pt x="349" y="360"/>
                    <a:pt x="349" y="360"/>
                    <a:pt x="349" y="360"/>
                  </a:cubicBezTo>
                  <a:cubicBezTo>
                    <a:pt x="327" y="360"/>
                    <a:pt x="327" y="360"/>
                    <a:pt x="327" y="360"/>
                  </a:cubicBezTo>
                  <a:cubicBezTo>
                    <a:pt x="327" y="338"/>
                    <a:pt x="327" y="338"/>
                    <a:pt x="327" y="338"/>
                  </a:cubicBezTo>
                  <a:cubicBezTo>
                    <a:pt x="315" y="338"/>
                    <a:pt x="304" y="337"/>
                    <a:pt x="295" y="336"/>
                  </a:cubicBezTo>
                  <a:cubicBezTo>
                    <a:pt x="286" y="334"/>
                    <a:pt x="278" y="331"/>
                    <a:pt x="271" y="326"/>
                  </a:cubicBezTo>
                  <a:cubicBezTo>
                    <a:pt x="264" y="322"/>
                    <a:pt x="259" y="316"/>
                    <a:pt x="255" y="307"/>
                  </a:cubicBezTo>
                  <a:cubicBezTo>
                    <a:pt x="251" y="299"/>
                    <a:pt x="249" y="289"/>
                    <a:pt x="249" y="278"/>
                  </a:cubicBezTo>
                  <a:cubicBezTo>
                    <a:pt x="249" y="270"/>
                    <a:pt x="249" y="270"/>
                    <a:pt x="249" y="270"/>
                  </a:cubicBezTo>
                  <a:cubicBezTo>
                    <a:pt x="285" y="270"/>
                    <a:pt x="285" y="270"/>
                    <a:pt x="285" y="270"/>
                  </a:cubicBezTo>
                  <a:cubicBezTo>
                    <a:pt x="285" y="279"/>
                    <a:pt x="285" y="286"/>
                    <a:pt x="287" y="291"/>
                  </a:cubicBezTo>
                  <a:cubicBezTo>
                    <a:pt x="288" y="296"/>
                    <a:pt x="291" y="299"/>
                    <a:pt x="294" y="301"/>
                  </a:cubicBezTo>
                  <a:cubicBezTo>
                    <a:pt x="297" y="304"/>
                    <a:pt x="301" y="305"/>
                    <a:pt x="305" y="306"/>
                  </a:cubicBezTo>
                  <a:cubicBezTo>
                    <a:pt x="309" y="306"/>
                    <a:pt x="316" y="307"/>
                    <a:pt x="327" y="308"/>
                  </a:cubicBezTo>
                  <a:cubicBezTo>
                    <a:pt x="327" y="246"/>
                    <a:pt x="327" y="246"/>
                    <a:pt x="327" y="246"/>
                  </a:cubicBezTo>
                  <a:cubicBezTo>
                    <a:pt x="313" y="245"/>
                    <a:pt x="302" y="244"/>
                    <a:pt x="294" y="243"/>
                  </a:cubicBezTo>
                  <a:cubicBezTo>
                    <a:pt x="286" y="241"/>
                    <a:pt x="278" y="239"/>
                    <a:pt x="272" y="235"/>
                  </a:cubicBezTo>
                  <a:cubicBezTo>
                    <a:pt x="265" y="231"/>
                    <a:pt x="260" y="225"/>
                    <a:pt x="257" y="217"/>
                  </a:cubicBezTo>
                  <a:cubicBezTo>
                    <a:pt x="253" y="210"/>
                    <a:pt x="251" y="199"/>
                    <a:pt x="251" y="187"/>
                  </a:cubicBezTo>
                  <a:cubicBezTo>
                    <a:pt x="251" y="171"/>
                    <a:pt x="255" y="159"/>
                    <a:pt x="261" y="150"/>
                  </a:cubicBezTo>
                  <a:cubicBezTo>
                    <a:pt x="267" y="142"/>
                    <a:pt x="276" y="136"/>
                    <a:pt x="286" y="133"/>
                  </a:cubicBezTo>
                  <a:cubicBezTo>
                    <a:pt x="297" y="130"/>
                    <a:pt x="311" y="129"/>
                    <a:pt x="327" y="129"/>
                  </a:cubicBezTo>
                  <a:cubicBezTo>
                    <a:pt x="327" y="109"/>
                    <a:pt x="327" y="109"/>
                    <a:pt x="327" y="109"/>
                  </a:cubicBezTo>
                  <a:cubicBezTo>
                    <a:pt x="349" y="109"/>
                    <a:pt x="349" y="109"/>
                    <a:pt x="349" y="109"/>
                  </a:cubicBezTo>
                  <a:cubicBezTo>
                    <a:pt x="349" y="129"/>
                    <a:pt x="349" y="129"/>
                    <a:pt x="349" y="129"/>
                  </a:cubicBezTo>
                  <a:cubicBezTo>
                    <a:pt x="367" y="129"/>
                    <a:pt x="381" y="131"/>
                    <a:pt x="391" y="134"/>
                  </a:cubicBezTo>
                  <a:cubicBezTo>
                    <a:pt x="401" y="137"/>
                    <a:pt x="409" y="142"/>
                    <a:pt x="414" y="151"/>
                  </a:cubicBezTo>
                  <a:cubicBezTo>
                    <a:pt x="420" y="160"/>
                    <a:pt x="422" y="172"/>
                    <a:pt x="422" y="190"/>
                  </a:cubicBezTo>
                  <a:cubicBezTo>
                    <a:pt x="387" y="190"/>
                    <a:pt x="387" y="190"/>
                    <a:pt x="387" y="190"/>
                  </a:cubicBezTo>
                  <a:cubicBezTo>
                    <a:pt x="387" y="189"/>
                    <a:pt x="387" y="187"/>
                    <a:pt x="387" y="186"/>
                  </a:cubicBezTo>
                  <a:cubicBezTo>
                    <a:pt x="387" y="175"/>
                    <a:pt x="385" y="169"/>
                    <a:pt x="380" y="165"/>
                  </a:cubicBezTo>
                  <a:cubicBezTo>
                    <a:pt x="376" y="162"/>
                    <a:pt x="369" y="160"/>
                    <a:pt x="358" y="160"/>
                  </a:cubicBezTo>
                  <a:cubicBezTo>
                    <a:pt x="349" y="160"/>
                    <a:pt x="349" y="160"/>
                    <a:pt x="349" y="160"/>
                  </a:cubicBezTo>
                  <a:close/>
                  <a:moveTo>
                    <a:pt x="327" y="160"/>
                  </a:moveTo>
                  <a:cubicBezTo>
                    <a:pt x="321" y="160"/>
                    <a:pt x="321" y="160"/>
                    <a:pt x="321" y="160"/>
                  </a:cubicBezTo>
                  <a:cubicBezTo>
                    <a:pt x="313" y="160"/>
                    <a:pt x="307" y="161"/>
                    <a:pt x="302" y="162"/>
                  </a:cubicBezTo>
                  <a:cubicBezTo>
                    <a:pt x="298" y="163"/>
                    <a:pt x="294" y="165"/>
                    <a:pt x="291" y="169"/>
                  </a:cubicBezTo>
                  <a:cubicBezTo>
                    <a:pt x="289" y="172"/>
                    <a:pt x="287" y="178"/>
                    <a:pt x="287" y="186"/>
                  </a:cubicBezTo>
                  <a:cubicBezTo>
                    <a:pt x="287" y="197"/>
                    <a:pt x="291" y="205"/>
                    <a:pt x="297" y="209"/>
                  </a:cubicBezTo>
                  <a:cubicBezTo>
                    <a:pt x="304" y="213"/>
                    <a:pt x="314" y="216"/>
                    <a:pt x="327" y="216"/>
                  </a:cubicBezTo>
                  <a:cubicBezTo>
                    <a:pt x="327" y="160"/>
                    <a:pt x="327" y="160"/>
                    <a:pt x="327" y="160"/>
                  </a:cubicBezTo>
                  <a:close/>
                  <a:moveTo>
                    <a:pt x="349" y="246"/>
                  </a:moveTo>
                  <a:cubicBezTo>
                    <a:pt x="349" y="308"/>
                    <a:pt x="349" y="308"/>
                    <a:pt x="349" y="308"/>
                  </a:cubicBezTo>
                  <a:cubicBezTo>
                    <a:pt x="356" y="308"/>
                    <a:pt x="356" y="308"/>
                    <a:pt x="356" y="308"/>
                  </a:cubicBezTo>
                  <a:cubicBezTo>
                    <a:pt x="368" y="308"/>
                    <a:pt x="377" y="305"/>
                    <a:pt x="383" y="301"/>
                  </a:cubicBezTo>
                  <a:cubicBezTo>
                    <a:pt x="388" y="297"/>
                    <a:pt x="391" y="289"/>
                    <a:pt x="391" y="277"/>
                  </a:cubicBezTo>
                  <a:cubicBezTo>
                    <a:pt x="391" y="268"/>
                    <a:pt x="390" y="262"/>
                    <a:pt x="386" y="257"/>
                  </a:cubicBezTo>
                  <a:cubicBezTo>
                    <a:pt x="383" y="253"/>
                    <a:pt x="379" y="250"/>
                    <a:pt x="374" y="249"/>
                  </a:cubicBezTo>
                  <a:cubicBezTo>
                    <a:pt x="369" y="248"/>
                    <a:pt x="361" y="247"/>
                    <a:pt x="349" y="246"/>
                  </a:cubicBezTo>
                  <a:close/>
                  <a:moveTo>
                    <a:pt x="338" y="382"/>
                  </a:moveTo>
                  <a:cubicBezTo>
                    <a:pt x="379" y="382"/>
                    <a:pt x="415" y="365"/>
                    <a:pt x="442" y="339"/>
                  </a:cubicBezTo>
                  <a:cubicBezTo>
                    <a:pt x="469" y="312"/>
                    <a:pt x="485" y="275"/>
                    <a:pt x="485" y="235"/>
                  </a:cubicBezTo>
                  <a:cubicBezTo>
                    <a:pt x="485" y="194"/>
                    <a:pt x="469" y="157"/>
                    <a:pt x="442" y="131"/>
                  </a:cubicBezTo>
                  <a:cubicBezTo>
                    <a:pt x="415" y="104"/>
                    <a:pt x="379" y="88"/>
                    <a:pt x="338" y="88"/>
                  </a:cubicBezTo>
                  <a:cubicBezTo>
                    <a:pt x="298" y="88"/>
                    <a:pt x="261" y="104"/>
                    <a:pt x="234" y="131"/>
                  </a:cubicBezTo>
                  <a:cubicBezTo>
                    <a:pt x="208" y="157"/>
                    <a:pt x="191" y="194"/>
                    <a:pt x="191" y="235"/>
                  </a:cubicBezTo>
                  <a:cubicBezTo>
                    <a:pt x="191" y="275"/>
                    <a:pt x="208" y="312"/>
                    <a:pt x="234" y="339"/>
                  </a:cubicBezTo>
                  <a:cubicBezTo>
                    <a:pt x="261" y="365"/>
                    <a:pt x="298" y="382"/>
                    <a:pt x="338" y="382"/>
                  </a:cubicBezTo>
                  <a:close/>
                  <a:moveTo>
                    <a:pt x="464" y="360"/>
                  </a:moveTo>
                  <a:cubicBezTo>
                    <a:pt x="496" y="328"/>
                    <a:pt x="516" y="284"/>
                    <a:pt x="516" y="235"/>
                  </a:cubicBezTo>
                  <a:cubicBezTo>
                    <a:pt x="516" y="186"/>
                    <a:pt x="496" y="141"/>
                    <a:pt x="464" y="109"/>
                  </a:cubicBezTo>
                  <a:cubicBezTo>
                    <a:pt x="432" y="77"/>
                    <a:pt x="387" y="57"/>
                    <a:pt x="338" y="57"/>
                  </a:cubicBezTo>
                  <a:cubicBezTo>
                    <a:pt x="289" y="57"/>
                    <a:pt x="245" y="77"/>
                    <a:pt x="213" y="109"/>
                  </a:cubicBezTo>
                  <a:cubicBezTo>
                    <a:pt x="181" y="141"/>
                    <a:pt x="161" y="186"/>
                    <a:pt x="161" y="235"/>
                  </a:cubicBezTo>
                  <a:cubicBezTo>
                    <a:pt x="161" y="284"/>
                    <a:pt x="181" y="328"/>
                    <a:pt x="213" y="360"/>
                  </a:cubicBezTo>
                  <a:cubicBezTo>
                    <a:pt x="245" y="392"/>
                    <a:pt x="289" y="412"/>
                    <a:pt x="338" y="412"/>
                  </a:cubicBezTo>
                  <a:cubicBezTo>
                    <a:pt x="387" y="412"/>
                    <a:pt x="432" y="392"/>
                    <a:pt x="464" y="360"/>
                  </a:cubicBezTo>
                  <a:close/>
                  <a:moveTo>
                    <a:pt x="219" y="73"/>
                  </a:moveTo>
                  <a:cubicBezTo>
                    <a:pt x="22" y="73"/>
                    <a:pt x="22" y="73"/>
                    <a:pt x="22" y="73"/>
                  </a:cubicBezTo>
                  <a:cubicBezTo>
                    <a:pt x="10" y="73"/>
                    <a:pt x="0" y="63"/>
                    <a:pt x="0" y="51"/>
                  </a:cubicBezTo>
                  <a:cubicBezTo>
                    <a:pt x="0" y="22"/>
                    <a:pt x="0" y="22"/>
                    <a:pt x="0" y="22"/>
                  </a:cubicBezTo>
                  <a:cubicBezTo>
                    <a:pt x="0" y="10"/>
                    <a:pt x="10" y="0"/>
                    <a:pt x="22" y="0"/>
                  </a:cubicBezTo>
                  <a:cubicBezTo>
                    <a:pt x="322" y="0"/>
                    <a:pt x="322" y="0"/>
                    <a:pt x="322" y="0"/>
                  </a:cubicBezTo>
                  <a:cubicBezTo>
                    <a:pt x="334" y="0"/>
                    <a:pt x="344" y="10"/>
                    <a:pt x="344" y="22"/>
                  </a:cubicBezTo>
                  <a:cubicBezTo>
                    <a:pt x="344" y="34"/>
                    <a:pt x="344" y="34"/>
                    <a:pt x="344" y="34"/>
                  </a:cubicBezTo>
                  <a:cubicBezTo>
                    <a:pt x="342" y="34"/>
                    <a:pt x="340" y="34"/>
                    <a:pt x="338" y="34"/>
                  </a:cubicBezTo>
                  <a:cubicBezTo>
                    <a:pt x="294" y="34"/>
                    <a:pt x="253" y="49"/>
                    <a:pt x="219" y="73"/>
                  </a:cubicBezTo>
                  <a:close/>
                  <a:moveTo>
                    <a:pt x="150" y="165"/>
                  </a:moveTo>
                  <a:cubicBezTo>
                    <a:pt x="22" y="165"/>
                    <a:pt x="22" y="165"/>
                    <a:pt x="22" y="165"/>
                  </a:cubicBezTo>
                  <a:cubicBezTo>
                    <a:pt x="10" y="165"/>
                    <a:pt x="0" y="155"/>
                    <a:pt x="0" y="14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01"/>
                    <a:pt x="10" y="91"/>
                    <a:pt x="22" y="91"/>
                  </a:cubicBezTo>
                  <a:cubicBezTo>
                    <a:pt x="198" y="91"/>
                    <a:pt x="198" y="91"/>
                    <a:pt x="198" y="91"/>
                  </a:cubicBezTo>
                  <a:cubicBezTo>
                    <a:pt x="177" y="112"/>
                    <a:pt x="161" y="137"/>
                    <a:pt x="150" y="165"/>
                  </a:cubicBezTo>
                  <a:close/>
                  <a:moveTo>
                    <a:pt x="139" y="256"/>
                  </a:moveTo>
                  <a:cubicBezTo>
                    <a:pt x="22" y="256"/>
                    <a:pt x="22" y="256"/>
                    <a:pt x="22" y="256"/>
                  </a:cubicBezTo>
                  <a:cubicBezTo>
                    <a:pt x="10" y="256"/>
                    <a:pt x="0" y="246"/>
                    <a:pt x="0" y="234"/>
                  </a:cubicBezTo>
                  <a:cubicBezTo>
                    <a:pt x="0" y="205"/>
                    <a:pt x="0" y="205"/>
                    <a:pt x="0" y="205"/>
                  </a:cubicBezTo>
                  <a:cubicBezTo>
                    <a:pt x="0" y="193"/>
                    <a:pt x="10" y="183"/>
                    <a:pt x="22" y="183"/>
                  </a:cubicBezTo>
                  <a:cubicBezTo>
                    <a:pt x="144" y="183"/>
                    <a:pt x="144" y="183"/>
                    <a:pt x="144" y="183"/>
                  </a:cubicBezTo>
                  <a:cubicBezTo>
                    <a:pt x="140" y="199"/>
                    <a:pt x="138" y="217"/>
                    <a:pt x="138" y="235"/>
                  </a:cubicBezTo>
                  <a:cubicBezTo>
                    <a:pt x="138" y="242"/>
                    <a:pt x="138" y="249"/>
                    <a:pt x="139" y="25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249258" y="3015710"/>
              <a:ext cx="496538" cy="409956"/>
            </a:xfrm>
            <a:custGeom>
              <a:rect l="l" t="t" r="r" b="b"/>
              <a:pathLst>
                <a:path w="505" h="417">
                  <a:moveTo>
                    <a:pt x="368" y="285"/>
                  </a:moveTo>
                  <a:cubicBezTo>
                    <a:pt x="426" y="288"/>
                    <a:pt x="448" y="325"/>
                    <a:pt x="485" y="364"/>
                  </a:cubicBezTo>
                  <a:cubicBezTo>
                    <a:pt x="486" y="336"/>
                    <a:pt x="486" y="310"/>
                    <a:pt x="480" y="282"/>
                  </a:cubicBezTo>
                  <a:cubicBezTo>
                    <a:pt x="481" y="282"/>
                    <a:pt x="481" y="282"/>
                    <a:pt x="481" y="282"/>
                  </a:cubicBezTo>
                  <a:cubicBezTo>
                    <a:pt x="494" y="282"/>
                    <a:pt x="505" y="270"/>
                    <a:pt x="505" y="256"/>
                  </a:cubicBezTo>
                  <a:cubicBezTo>
                    <a:pt x="505" y="200"/>
                    <a:pt x="505" y="82"/>
                    <a:pt x="505" y="26"/>
                  </a:cubicBezTo>
                  <a:cubicBezTo>
                    <a:pt x="505" y="12"/>
                    <a:pt x="494" y="0"/>
                    <a:pt x="481" y="0"/>
                  </a:cubicBezTo>
                  <a:cubicBezTo>
                    <a:pt x="381" y="0"/>
                    <a:pt x="281" y="0"/>
                    <a:pt x="181" y="0"/>
                  </a:cubicBezTo>
                  <a:cubicBezTo>
                    <a:pt x="168" y="0"/>
                    <a:pt x="157" y="12"/>
                    <a:pt x="157" y="26"/>
                  </a:cubicBezTo>
                  <a:cubicBezTo>
                    <a:pt x="157" y="32"/>
                    <a:pt x="157" y="32"/>
                    <a:pt x="157" y="32"/>
                  </a:cubicBezTo>
                  <a:cubicBezTo>
                    <a:pt x="328" y="32"/>
                    <a:pt x="328" y="32"/>
                    <a:pt x="328" y="32"/>
                  </a:cubicBezTo>
                  <a:cubicBezTo>
                    <a:pt x="348" y="32"/>
                    <a:pt x="364" y="47"/>
                    <a:pt x="367" y="67"/>
                  </a:cubicBezTo>
                  <a:cubicBezTo>
                    <a:pt x="368" y="67"/>
                    <a:pt x="368" y="67"/>
                    <a:pt x="368" y="67"/>
                  </a:cubicBezTo>
                  <a:cubicBezTo>
                    <a:pt x="447" y="67"/>
                    <a:pt x="447" y="67"/>
                    <a:pt x="447" y="67"/>
                  </a:cubicBezTo>
                  <a:cubicBezTo>
                    <a:pt x="452" y="67"/>
                    <a:pt x="456" y="72"/>
                    <a:pt x="456" y="78"/>
                  </a:cubicBezTo>
                  <a:cubicBezTo>
                    <a:pt x="456" y="78"/>
                    <a:pt x="456" y="78"/>
                    <a:pt x="456" y="78"/>
                  </a:cubicBezTo>
                  <a:cubicBezTo>
                    <a:pt x="456" y="84"/>
                    <a:pt x="452" y="89"/>
                    <a:pt x="447" y="89"/>
                  </a:cubicBezTo>
                  <a:cubicBezTo>
                    <a:pt x="368" y="89"/>
                    <a:pt x="368" y="89"/>
                    <a:pt x="368" y="89"/>
                  </a:cubicBezTo>
                  <a:cubicBezTo>
                    <a:pt x="368" y="125"/>
                    <a:pt x="368" y="125"/>
                    <a:pt x="368" y="125"/>
                  </a:cubicBezTo>
                  <a:cubicBezTo>
                    <a:pt x="447" y="125"/>
                    <a:pt x="447" y="125"/>
                    <a:pt x="447" y="125"/>
                  </a:cubicBezTo>
                  <a:cubicBezTo>
                    <a:pt x="452" y="125"/>
                    <a:pt x="456" y="129"/>
                    <a:pt x="456" y="135"/>
                  </a:cubicBezTo>
                  <a:cubicBezTo>
                    <a:pt x="456" y="135"/>
                    <a:pt x="456" y="135"/>
                    <a:pt x="456" y="135"/>
                  </a:cubicBezTo>
                  <a:cubicBezTo>
                    <a:pt x="456" y="141"/>
                    <a:pt x="452" y="146"/>
                    <a:pt x="447" y="146"/>
                  </a:cubicBezTo>
                  <a:cubicBezTo>
                    <a:pt x="368" y="146"/>
                    <a:pt x="368" y="146"/>
                    <a:pt x="368" y="146"/>
                  </a:cubicBezTo>
                  <a:cubicBezTo>
                    <a:pt x="368" y="186"/>
                    <a:pt x="368" y="186"/>
                    <a:pt x="368" y="186"/>
                  </a:cubicBezTo>
                  <a:cubicBezTo>
                    <a:pt x="447" y="186"/>
                    <a:pt x="447" y="186"/>
                    <a:pt x="447" y="186"/>
                  </a:cubicBezTo>
                  <a:cubicBezTo>
                    <a:pt x="452" y="186"/>
                    <a:pt x="456" y="190"/>
                    <a:pt x="456" y="196"/>
                  </a:cubicBezTo>
                  <a:cubicBezTo>
                    <a:pt x="456" y="196"/>
                    <a:pt x="456" y="196"/>
                    <a:pt x="456" y="196"/>
                  </a:cubicBezTo>
                  <a:cubicBezTo>
                    <a:pt x="456" y="202"/>
                    <a:pt x="452" y="207"/>
                    <a:pt x="447" y="207"/>
                  </a:cubicBezTo>
                  <a:cubicBezTo>
                    <a:pt x="368" y="207"/>
                    <a:pt x="368" y="207"/>
                    <a:pt x="368" y="207"/>
                  </a:cubicBezTo>
                  <a:cubicBezTo>
                    <a:pt x="368" y="285"/>
                    <a:pt x="368" y="285"/>
                    <a:pt x="368" y="285"/>
                  </a:cubicBezTo>
                  <a:close/>
                  <a:moveTo>
                    <a:pt x="348" y="311"/>
                  </a:moveTo>
                  <a:cubicBezTo>
                    <a:pt x="348" y="318"/>
                    <a:pt x="346" y="325"/>
                    <a:pt x="341" y="330"/>
                  </a:cubicBezTo>
                  <a:cubicBezTo>
                    <a:pt x="336" y="335"/>
                    <a:pt x="330" y="337"/>
                    <a:pt x="323" y="337"/>
                  </a:cubicBezTo>
                  <a:cubicBezTo>
                    <a:pt x="229" y="334"/>
                    <a:pt x="109" y="320"/>
                    <a:pt x="49" y="386"/>
                  </a:cubicBezTo>
                  <a:cubicBezTo>
                    <a:pt x="39" y="397"/>
                    <a:pt x="29" y="407"/>
                    <a:pt x="20" y="417"/>
                  </a:cubicBezTo>
                  <a:cubicBezTo>
                    <a:pt x="19" y="389"/>
                    <a:pt x="19" y="363"/>
                    <a:pt x="25" y="335"/>
                  </a:cubicBezTo>
                  <a:cubicBezTo>
                    <a:pt x="24" y="335"/>
                    <a:pt x="24" y="335"/>
                    <a:pt x="24" y="335"/>
                  </a:cubicBezTo>
                  <a:cubicBezTo>
                    <a:pt x="11" y="335"/>
                    <a:pt x="0" y="323"/>
                    <a:pt x="0" y="309"/>
                  </a:cubicBezTo>
                  <a:cubicBezTo>
                    <a:pt x="0" y="79"/>
                    <a:pt x="0" y="79"/>
                    <a:pt x="0" y="79"/>
                  </a:cubicBezTo>
                  <a:cubicBezTo>
                    <a:pt x="0" y="65"/>
                    <a:pt x="11" y="53"/>
                    <a:pt x="24" y="53"/>
                  </a:cubicBezTo>
                  <a:cubicBezTo>
                    <a:pt x="124" y="53"/>
                    <a:pt x="224" y="53"/>
                    <a:pt x="324" y="53"/>
                  </a:cubicBezTo>
                  <a:cubicBezTo>
                    <a:pt x="337" y="53"/>
                    <a:pt x="348" y="65"/>
                    <a:pt x="348" y="79"/>
                  </a:cubicBezTo>
                  <a:cubicBezTo>
                    <a:pt x="348" y="136"/>
                    <a:pt x="348" y="255"/>
                    <a:pt x="348" y="311"/>
                  </a:cubicBezTo>
                  <a:close/>
                  <a:moveTo>
                    <a:pt x="58" y="119"/>
                  </a:moveTo>
                  <a:cubicBezTo>
                    <a:pt x="290" y="119"/>
                    <a:pt x="290" y="119"/>
                    <a:pt x="290" y="119"/>
                  </a:cubicBezTo>
                  <a:cubicBezTo>
                    <a:pt x="295" y="119"/>
                    <a:pt x="300" y="124"/>
                    <a:pt x="300" y="129"/>
                  </a:cubicBezTo>
                  <a:cubicBezTo>
                    <a:pt x="300" y="129"/>
                    <a:pt x="300" y="129"/>
                    <a:pt x="300" y="129"/>
                  </a:cubicBezTo>
                  <a:cubicBezTo>
                    <a:pt x="300" y="135"/>
                    <a:pt x="295" y="140"/>
                    <a:pt x="290" y="140"/>
                  </a:cubicBezTo>
                  <a:cubicBezTo>
                    <a:pt x="58" y="140"/>
                    <a:pt x="58" y="140"/>
                    <a:pt x="58" y="140"/>
                  </a:cubicBezTo>
                  <a:cubicBezTo>
                    <a:pt x="53" y="140"/>
                    <a:pt x="48" y="135"/>
                    <a:pt x="48" y="129"/>
                  </a:cubicBezTo>
                  <a:cubicBezTo>
                    <a:pt x="48" y="129"/>
                    <a:pt x="48" y="129"/>
                    <a:pt x="48" y="129"/>
                  </a:cubicBezTo>
                  <a:cubicBezTo>
                    <a:pt x="48" y="124"/>
                    <a:pt x="53" y="119"/>
                    <a:pt x="58" y="119"/>
                  </a:cubicBezTo>
                  <a:close/>
                  <a:moveTo>
                    <a:pt x="58" y="176"/>
                  </a:moveTo>
                  <a:cubicBezTo>
                    <a:pt x="290" y="176"/>
                    <a:pt x="290" y="176"/>
                    <a:pt x="290" y="176"/>
                  </a:cubicBezTo>
                  <a:cubicBezTo>
                    <a:pt x="295" y="176"/>
                    <a:pt x="300" y="181"/>
                    <a:pt x="300" y="187"/>
                  </a:cubicBezTo>
                  <a:cubicBezTo>
                    <a:pt x="300" y="187"/>
                    <a:pt x="300" y="187"/>
                    <a:pt x="300" y="187"/>
                  </a:cubicBezTo>
                  <a:cubicBezTo>
                    <a:pt x="300" y="193"/>
                    <a:pt x="295" y="198"/>
                    <a:pt x="290" y="198"/>
                  </a:cubicBezTo>
                  <a:cubicBezTo>
                    <a:pt x="58" y="198"/>
                    <a:pt x="58" y="198"/>
                    <a:pt x="58" y="198"/>
                  </a:cubicBezTo>
                  <a:cubicBezTo>
                    <a:pt x="53" y="198"/>
                    <a:pt x="48" y="193"/>
                    <a:pt x="48" y="187"/>
                  </a:cubicBezTo>
                  <a:cubicBezTo>
                    <a:pt x="48" y="187"/>
                    <a:pt x="48" y="187"/>
                    <a:pt x="48" y="187"/>
                  </a:cubicBezTo>
                  <a:cubicBezTo>
                    <a:pt x="48" y="181"/>
                    <a:pt x="53" y="176"/>
                    <a:pt x="58" y="176"/>
                  </a:cubicBezTo>
                  <a:close/>
                  <a:moveTo>
                    <a:pt x="58" y="237"/>
                  </a:moveTo>
                  <a:cubicBezTo>
                    <a:pt x="290" y="237"/>
                    <a:pt x="290" y="237"/>
                    <a:pt x="290" y="237"/>
                  </a:cubicBezTo>
                  <a:cubicBezTo>
                    <a:pt x="295" y="237"/>
                    <a:pt x="300" y="242"/>
                    <a:pt x="300" y="248"/>
                  </a:cubicBezTo>
                  <a:cubicBezTo>
                    <a:pt x="300" y="248"/>
                    <a:pt x="300" y="248"/>
                    <a:pt x="300" y="248"/>
                  </a:cubicBezTo>
                  <a:cubicBezTo>
                    <a:pt x="300" y="254"/>
                    <a:pt x="295" y="259"/>
                    <a:pt x="290" y="259"/>
                  </a:cubicBezTo>
                  <a:cubicBezTo>
                    <a:pt x="58" y="259"/>
                    <a:pt x="58" y="259"/>
                    <a:pt x="58" y="259"/>
                  </a:cubicBezTo>
                  <a:cubicBezTo>
                    <a:pt x="53" y="259"/>
                    <a:pt x="48" y="254"/>
                    <a:pt x="48" y="248"/>
                  </a:cubicBezTo>
                  <a:cubicBezTo>
                    <a:pt x="48" y="248"/>
                    <a:pt x="48" y="248"/>
                    <a:pt x="48" y="248"/>
                  </a:cubicBezTo>
                  <a:cubicBezTo>
                    <a:pt x="48" y="242"/>
                    <a:pt x="53" y="237"/>
                    <a:pt x="58" y="237"/>
                  </a:cubicBezTo>
                  <a:close/>
                  <a:moveTo>
                    <a:pt x="38" y="371"/>
                  </a:moveTo>
                  <a:cubicBezTo>
                    <a:pt x="39" y="352"/>
                    <a:pt x="43" y="338"/>
                    <a:pt x="48" y="320"/>
                  </a:cubicBezTo>
                  <a:cubicBezTo>
                    <a:pt x="35" y="320"/>
                    <a:pt x="35" y="320"/>
                    <a:pt x="35" y="320"/>
                  </a:cubicBezTo>
                  <a:cubicBezTo>
                    <a:pt x="25" y="320"/>
                    <a:pt x="18" y="312"/>
                    <a:pt x="18" y="301"/>
                  </a:cubicBezTo>
                  <a:cubicBezTo>
                    <a:pt x="18" y="91"/>
                    <a:pt x="18" y="91"/>
                    <a:pt x="18" y="91"/>
                  </a:cubicBezTo>
                  <a:cubicBezTo>
                    <a:pt x="18" y="81"/>
                    <a:pt x="25" y="72"/>
                    <a:pt x="35" y="72"/>
                  </a:cubicBezTo>
                  <a:cubicBezTo>
                    <a:pt x="128" y="72"/>
                    <a:pt x="220" y="72"/>
                    <a:pt x="313" y="72"/>
                  </a:cubicBezTo>
                  <a:cubicBezTo>
                    <a:pt x="323" y="72"/>
                    <a:pt x="330" y="81"/>
                    <a:pt x="330" y="91"/>
                  </a:cubicBezTo>
                  <a:cubicBezTo>
                    <a:pt x="330" y="140"/>
                    <a:pt x="330" y="252"/>
                    <a:pt x="330" y="301"/>
                  </a:cubicBezTo>
                  <a:cubicBezTo>
                    <a:pt x="330" y="306"/>
                    <a:pt x="329" y="311"/>
                    <a:pt x="325" y="314"/>
                  </a:cubicBezTo>
                  <a:cubicBezTo>
                    <a:pt x="322" y="318"/>
                    <a:pt x="318" y="320"/>
                    <a:pt x="313" y="320"/>
                  </a:cubicBezTo>
                  <a:cubicBezTo>
                    <a:pt x="227" y="318"/>
                    <a:pt x="83" y="308"/>
                    <a:pt x="38" y="37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06202" y="193976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06202" y="467705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573405" y="4683664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573405" y="1882616"/>
            <a:ext cx="55193" cy="54472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1251111" y="1808592"/>
            <a:ext cx="2783568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本报告主要关注美国小企业的金融发展现状及政策支持情况。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251111" y="4545061"/>
            <a:ext cx="2783568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报告将详细介绍美国小企业的融资环境、融资渠道、融资成本以及政策支持的主要措施和效果。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698000" y="1747146"/>
            <a:ext cx="2783568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报告还将分析当前美国小企业金融发展面临的挑战和问题，并提出相应的政策建议。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98000" y="4545061"/>
            <a:ext cx="2783568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本报告的数据来源主要包括美国政府官方统计数据、专业机构的研究报告以及公开可获取的文献资料。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美国小企业金融发展现状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251" r="92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460" b="24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小企业融资环境概述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多元化的融资来源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美国小企业融资来源广泛，包括银行贷款、风险投资、天使投资、私募股权等。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完善的信用体系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美国拥有成熟的信用评估体系，小企业融资时，银行和其他金融机构会参考其信用记录，为优质企业提供贷款。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政府支持政策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美国政府通过小企业管理局（SBA）等机构提供贷款担保、直接贷款等政策支持，帮助小企业解决融资难题。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银行贷款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美国银行体系发达，多数小企业首选向银行贷款。银行根据企业信用记录、抵押物价值等因素决定是否提供贷款。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天使投资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天使投资人通常是个人或小型团体，他们为初创企业提供初期资金支持，并分享企业成长带来的收益。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风险投资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风险投资公司专注于高风险、高回报的初创企业。他们为企业提供资金支持和管理经验，帮助企业快速成长。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私募股权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私募股权公司为企业提供长期资金支持，并参与企业管理，帮助企业实现战略目标。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小企业融资渠道分析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887197" y="368596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973117" y="294616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64389" y="2293221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75869" y="1575144"/>
            <a:ext cx="957459" cy="1913762"/>
          </a:xfrm>
          <a:custGeom>
            <a:rect l="l" t="t" r="r" b="b"/>
            <a:pathLst>
              <a:path w="580906" h="1161893">
                <a:moveTo>
                  <a:pt x="0" y="1141207"/>
                </a:moveTo>
                <a:lnTo>
                  <a:pt x="0" y="1019682"/>
                </a:lnTo>
                <a:cubicBezTo>
                  <a:pt x="0" y="1008793"/>
                  <a:pt x="8622" y="999968"/>
                  <a:pt x="19471" y="999482"/>
                </a:cubicBezTo>
                <a:cubicBezTo>
                  <a:pt x="241511" y="989281"/>
                  <a:pt x="418981" y="805455"/>
                  <a:pt x="418981" y="580946"/>
                </a:cubicBezTo>
                <a:cubicBezTo>
                  <a:pt x="418981" y="356437"/>
                  <a:pt x="241511" y="172612"/>
                  <a:pt x="19471" y="162411"/>
                </a:cubicBezTo>
                <a:cubicBezTo>
                  <a:pt x="8622" y="161925"/>
                  <a:pt x="0" y="153100"/>
                  <a:pt x="0" y="142211"/>
                </a:cubicBezTo>
                <a:lnTo>
                  <a:pt x="0" y="20686"/>
                </a:lnTo>
                <a:cubicBezTo>
                  <a:pt x="0" y="9230"/>
                  <a:pt x="9513" y="0"/>
                  <a:pt x="20929" y="405"/>
                </a:cubicBezTo>
                <a:cubicBezTo>
                  <a:pt x="331582" y="11456"/>
                  <a:pt x="580906" y="267662"/>
                  <a:pt x="580906" y="580946"/>
                </a:cubicBezTo>
                <a:cubicBezTo>
                  <a:pt x="580906" y="894231"/>
                  <a:pt x="331582" y="1150437"/>
                  <a:pt x="20929" y="1161488"/>
                </a:cubicBezTo>
                <a:cubicBezTo>
                  <a:pt x="9513" y="1161893"/>
                  <a:pt x="0" y="1152663"/>
                  <a:pt x="0" y="1141207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689807" y="4081438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844656" y="336153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30576" y="2688699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021848" y="1970621"/>
            <a:ext cx="876300" cy="10763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6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64117" y="3897206"/>
            <a:ext cx="347445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金融科技应用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3183" y="4453085"/>
            <a:ext cx="324734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随着金融科技的发展，越来越多的在线贷款平台涌现，为小企业提供快速、便捷的融资服务。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021848" y="3829597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众筹融资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021848" y="4385476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众筹融资通过互联网平台聚集众多小额投资者资金，为小企业和创新项目提供资金支持。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76238" y="1408158"/>
            <a:ext cx="3434925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76238" y="1964037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区块链技术可以提高金融交易的透明度和安全性，降低交易成本，为小企业提供更加高效、安全的金融服务。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309174" y="1453224"/>
            <a:ext cx="3461281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供应链金融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43424" y="2035855"/>
            <a:ext cx="372703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供应链金融是一种基于供应链关系的融资模式，通过核心企业的信用支持，为供应链上的小企业提供融资便利。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小企业金融服务创新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美国政策支持体系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政府采购支持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美国政府通过优先采购、预留份额等方式，支持小企业的发展，增加其市场份额。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财政直接支持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美国政府通过直接拨款、贷款担保等方式，为小企业提供资金支持，帮助其解决资金短缺问题。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税收优惠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美国政府针对小企业制定了多项税收优惠政策，如降低税率、税收抵免等，以减轻其税收负担。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财政政策支持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利率优惠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美联储通过调整利率政策，为小企业提供优惠的贷款利率，降低其融资成本。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信贷支持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美国政府通过设立专门的信贷机构或基金，为小企业提供信贷支持，帮助其获得银行贷款。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资本市场支持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美国政府积极推动资本市场发展，为小企业提供更多的融资渠道和投资机会。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货币政策支持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https://d.book118.com/136003201212010044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2024-09-13T07:19:08.754</cp:lastPrinted>
  <dcterms:created xsi:type="dcterms:W3CDTF">2024-09-12T23:19:08Z</dcterms:created>
  <dcterms:modified xsi:type="dcterms:W3CDTF">2024-09-12T23:19:10Z</dcterms:modified>
</cp:coreProperties>
</file>