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0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67923-F774-4F1D-929A-7E8BC329F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70B14-F538-406A-9DBC-B96916005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D9752-46FA-42E1-A370-C32F8C48A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5DB0D-70D8-4042-9E31-E53CCAAAA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F3F331-F018-4723-880A-26B2418CD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B38C8-19C5-4E2A-A8FF-4200021F0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0F8403-4CFD-4CBB-B48E-1A35A0521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C3D77-C0C3-43C5-BA50-F05E9C0F7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9B0D7-9048-44FD-A31D-66ADB7BD0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16871-6502-434F-9D2E-4971D9BEE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08EFA-9F89-4B46-842D-55873112B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26" Type="http://schemas.openxmlformats.org/officeDocument/2006/relationships/tags" Target="../tags/tag185.xml" /><Relationship Id="rId27" Type="http://schemas.openxmlformats.org/officeDocument/2006/relationships/tags" Target="../tags/tag186.xml" /><Relationship Id="rId28" Type="http://schemas.openxmlformats.org/officeDocument/2006/relationships/tags" Target="../tags/tag187.xml" /><Relationship Id="rId29" Type="http://schemas.openxmlformats.org/officeDocument/2006/relationships/tags" Target="../tags/tag188.xml" /><Relationship Id="rId3" Type="http://schemas.openxmlformats.org/officeDocument/2006/relationships/tags" Target="../tags/tag162.xml" /><Relationship Id="rId30" Type="http://schemas.openxmlformats.org/officeDocument/2006/relationships/tags" Target="../tags/tag189.xml" /><Relationship Id="rId31" Type="http://schemas.openxmlformats.org/officeDocument/2006/relationships/tags" Target="../tags/tag190.xml" /><Relationship Id="rId32" Type="http://schemas.openxmlformats.org/officeDocument/2006/relationships/tags" Target="../tags/tag191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26" Type="http://schemas.openxmlformats.org/officeDocument/2006/relationships/tags" Target="../tags/tag259.xml" /><Relationship Id="rId27" Type="http://schemas.openxmlformats.org/officeDocument/2006/relationships/tags" Target="../tags/tag260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20" Type="http://schemas.openxmlformats.org/officeDocument/2006/relationships/tags" Target="../tags/tag279.xml" /><Relationship Id="rId21" Type="http://schemas.openxmlformats.org/officeDocument/2006/relationships/tags" Target="../tags/tag280.xml" /><Relationship Id="rId22" Type="http://schemas.openxmlformats.org/officeDocument/2006/relationships/tags" Target="../tags/tag281.xml" /><Relationship Id="rId23" Type="http://schemas.openxmlformats.org/officeDocument/2006/relationships/tags" Target="../tags/tag282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14" Type="http://schemas.openxmlformats.org/officeDocument/2006/relationships/tags" Target="../tags/tag295.xml" /><Relationship Id="rId15" Type="http://schemas.openxmlformats.org/officeDocument/2006/relationships/tags" Target="../tags/tag296.xml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18" Type="http://schemas.openxmlformats.org/officeDocument/2006/relationships/tags" Target="../tags/tag299.xml" /><Relationship Id="rId19" Type="http://schemas.openxmlformats.org/officeDocument/2006/relationships/tags" Target="../tags/tag300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220502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小脑动脉栓塞的护理查房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疾病相关知识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疾病定义与概述</a:t>
            </a:r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小脑动脉栓塞：一种常见的脑血管疾病，由血栓阻塞小脑动脉引起。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病因：多种原因，如动脉粥样硬化、心脏病、高血压等。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症状：突发性眩晕、恶心、呕吐、行走困难等。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治疗：溶栓、抗凝、降低血压等。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护理：监测生命体征、预防并发症、康复训练等。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疾病的病因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动脉粥样硬化：血管内皮损伤，脂质沉积，形成血栓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遗传因素：基因突变，导致血管壁结构异常，形成血栓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血管炎：血管壁炎症，损伤血管内皮，形成血栓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血管痉挛：血管收缩，血流受限，形成血栓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疾病的症状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肢体无力、麻木、瘫痪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意识障碍、昏迷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心血管症状：心悸、胸痛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皮肤症状：皮疹、瘙痒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神经系统症状：抽搐、癫痫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头痛、头晕、眩晕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语言障碍、吞咽困难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眼部症状：视物模糊、复视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胃肠道症状：恶心、呕吐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呼吸系统症状：呼吸困难、咳嗽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疾病的诊断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体征：脑神经功能障碍、共济失调等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病史：患者年龄、性别、既往病史等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症状：头痛、眩晕、恶心、呕吐等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辅助检查：CT、MRI、DSA等影像学检查，以及血液学检查等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诊断标准：根据病史、症状、体征和辅助检查结果进行综合判断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疾病的治疗方案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药物治疗：抗凝、抗血小板聚集、降压等药物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康复治疗：物理治疗、言语治疗、作业治疗等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生活方式调整：戒烟限酒、合理饮食、适当运动等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手术治疗：血管内介入治疗、外科手术等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769011" y="2602368"/>
            <a:ext cx="10401433" cy="1797515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358958" y="2530040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02994" y="3355211"/>
            <a:ext cx="205035" cy="20503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035682" y="1490400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59626" y="3310557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03033" y="4148307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36350" y="2260224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3440" y="3412445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6847" y="4250195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0164" y="2376578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病史：高血压、糖尿病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29518" y="2828158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72925" y="3665908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106242" y="1752669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检查结果：小脑动脉栓塞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063389" y="3823773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19353" y="4547684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096706" y="5070964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04940" y="4290447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61533" y="5026938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38257" y="5547701"/>
            <a:ext cx="2139659" cy="7025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908754" y="4052078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65347" y="4757122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42071" y="5292351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症状：头痛、眩晕、肢体麻木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244014" y="3098603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99978" y="3835094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77331" y="4351455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治疗方案：抗凝、溶栓、降压、降糖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患者病情及治疗过程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828787" y="3912999"/>
            <a:ext cx="105290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57860" y="3908120"/>
            <a:ext cx="3660" cy="10758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4"/>
            </p:custDataLst>
          </p:nvPr>
        </p:nvSpPr>
        <p:spPr>
          <a:xfrm>
            <a:off x="3770428" y="5204808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症状表现：如头痛、眩晕、肢体麻木等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8013" y="3953864"/>
            <a:ext cx="0" cy="5379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正文"/>
          <p:cNvSpPr txBox="1"/>
          <p:nvPr>
            <p:custDataLst>
              <p:tags r:id="rId6"/>
            </p:custDataLst>
          </p:nvPr>
        </p:nvSpPr>
        <p:spPr>
          <a:xfrm>
            <a:off x="6618750" y="4714433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治疗方案：如抗凝、溶栓、抗血小板等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6336" y="3908120"/>
            <a:ext cx="610" cy="1294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正文"/>
          <p:cNvSpPr txBox="1"/>
          <p:nvPr>
            <p:custDataLst>
              <p:tags r:id="rId8"/>
            </p:custDataLst>
          </p:nvPr>
        </p:nvSpPr>
        <p:spPr>
          <a:xfrm>
            <a:off x="9467073" y="5437187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护理措施：如监测生命体征、预防并发症等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9"/>
            </p:custDataLst>
          </p:nvPr>
        </p:nvSpPr>
        <p:spPr>
          <a:xfrm>
            <a:off x="922105" y="4314326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36138" y="2957256"/>
            <a:ext cx="0" cy="8978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1"/>
            </p:custDataLst>
          </p:nvPr>
        </p:nvSpPr>
        <p:spPr>
          <a:xfrm>
            <a:off x="2221843" y="186855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发病原因：如高血压、糖尿病等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30344" y="2569957"/>
            <a:ext cx="3660" cy="12796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正文"/>
          <p:cNvSpPr txBox="1"/>
          <p:nvPr>
            <p:custDataLst>
              <p:tags r:id="rId13"/>
            </p:custDataLst>
          </p:nvPr>
        </p:nvSpPr>
        <p:spPr>
          <a:xfrm>
            <a:off x="7918488" y="149040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治疗效果：如症状缓解、病情稳定等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2022" y="3596451"/>
            <a:ext cx="3660" cy="2567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正文"/>
          <p:cNvSpPr txBox="1"/>
          <p:nvPr>
            <p:custDataLst>
              <p:tags r:id="rId15"/>
            </p:custDataLst>
          </p:nvPr>
        </p:nvSpPr>
        <p:spPr>
          <a:xfrm>
            <a:off x="5070166" y="2511405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诊断方法：如CT、MRI等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6"/>
            </p:custDataLst>
          </p:nvPr>
        </p:nvSpPr>
        <p:spPr>
          <a:xfrm>
            <a:off x="4595648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>
            <a:off x="7443971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0292294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9"/>
            </p:custDataLst>
          </p:nvPr>
        </p:nvSpPr>
        <p:spPr>
          <a:xfrm>
            <a:off x="1747326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1367" y="3928247"/>
            <a:ext cx="610" cy="176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>
            <p:custDataLst>
              <p:tags r:id="rId21"/>
            </p:custDataLst>
          </p:nvPr>
        </p:nvSpPr>
        <p:spPr>
          <a:xfrm>
            <a:off x="3172097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2"/>
            </p:custDataLst>
          </p:nvPr>
        </p:nvSpPr>
        <p:spPr>
          <a:xfrm>
            <a:off x="8868133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3"/>
            </p:custDataLst>
          </p:nvPr>
        </p:nvSpPr>
        <p:spPr>
          <a:xfrm>
            <a:off x="6019810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患者护理需求与问题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监测生命体征：密切观察患者的血压、心率、呼吸等指标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预防并发症：预防感染、压疮、深静脉血栓等并发症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维持水电解质平衡：保证患者充足的水分和电解质摄入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心理护理：关注患者的心理状况，提供心理支持和疏导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康复护理：指导患者进行适当的康复锻炼，促进功能恢复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健康教育：向患者及家属讲解疾病知识，提高自我管理能力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https://d.book118.com/136022050242010051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1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0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6_1"/>
  <p:tag name="KSO_WM_UNIT_INDEX" val="1_6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小脑动脉栓塞的护理查房</vt:lpstr>
      <vt:lpstr>目录</vt:lpstr>
      <vt:lpstr>疾病相关知识</vt:lpstr>
      <vt:lpstr>疾病定义与概述</vt:lpstr>
      <vt:lpstr>疾病的病因</vt:lpstr>
      <vt:lpstr>疾病的症状</vt:lpstr>
      <vt:lpstr>疾病的诊断</vt:lpstr>
      <vt:lpstr>疾病的治疗方案</vt:lpstr>
      <vt:lpstr>病例汇报</vt:lpstr>
      <vt:lpstr>患者基本信息</vt:lpstr>
      <vt:lpstr>患者病情及治疗过程</vt:lpstr>
      <vt:lpstr>患者护理需求与问题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2024-09-18T01:29:19.215</cp:lastPrinted>
  <dcterms:created xsi:type="dcterms:W3CDTF">2024-09-17T17:29:19Z</dcterms:created>
  <dcterms:modified xsi:type="dcterms:W3CDTF">2024-09-17T17:29:21Z</dcterms:modified>
</cp:coreProperties>
</file>