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bin" ContentType="application/vnd.openxmlformats-officedocument.oleObject"/>
  <Default Extension="wmf" ContentType="image/x-wmf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9144000" cy="514477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46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wmf" /></Relationships>
</file>

<file path=ppt/drawings/_rels/vmlDrawing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wmf" /><Relationship Id="rId2" Type="http://schemas.openxmlformats.org/officeDocument/2006/relationships/image" Target="../media/image6.wmf" /><Relationship Id="rId3" Type="http://schemas.openxmlformats.org/officeDocument/2006/relationships/image" Target="../media/image7.wmf" /><Relationship Id="rId4" Type="http://schemas.openxmlformats.org/officeDocument/2006/relationships/image" Target="../media/image8.wmf" /></Relationships>
</file>

<file path=ppt/drawings/_rels/vmlDrawing3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wmf" /><Relationship Id="rId2" Type="http://schemas.openxmlformats.org/officeDocument/2006/relationships/image" Target="../media/image10.wmf" /><Relationship Id="rId3" Type="http://schemas.openxmlformats.org/officeDocument/2006/relationships/image" Target="../media/image11.wmf" /><Relationship Id="rId4" Type="http://schemas.openxmlformats.org/officeDocument/2006/relationships/image" Target="../media/image12.wmf" /><Relationship Id="rId5" Type="http://schemas.openxmlformats.org/officeDocument/2006/relationships/image" Target="../media/image13.wmf" /></Relationships>
</file>

<file path=ppt/drawings/_rels/vmlDrawing4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6.wmf" /><Relationship Id="rId2" Type="http://schemas.openxmlformats.org/officeDocument/2006/relationships/image" Target="../media/image17.wmf" /><Relationship Id="rId3" Type="http://schemas.openxmlformats.org/officeDocument/2006/relationships/image" Target="../media/image18.wmf" /><Relationship Id="rId4" Type="http://schemas.openxmlformats.org/officeDocument/2006/relationships/image" Target="../media/image19.wmf" /><Relationship Id="rId5" Type="http://schemas.openxmlformats.org/officeDocument/2006/relationships/image" Target="../media/image20.wmf" /></Relationships>
</file>

<file path=ppt/drawings/_rels/vmlDrawing5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1.wmf" /><Relationship Id="rId2" Type="http://schemas.openxmlformats.org/officeDocument/2006/relationships/image" Target="../media/image22.wmf" /><Relationship Id="rId3" Type="http://schemas.openxmlformats.org/officeDocument/2006/relationships/image" Target="../media/image23.wmf" /><Relationship Id="rId4" Type="http://schemas.openxmlformats.org/officeDocument/2006/relationships/image" Target="../media/image24.wmf" /><Relationship Id="rId5" Type="http://schemas.openxmlformats.org/officeDocument/2006/relationships/image" Target="../media/image25.wmf" /></Relationships>
</file>

<file path=ppt/drawings/_rels/vmlDrawing6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6.wmf" /><Relationship Id="rId2" Type="http://schemas.openxmlformats.org/officeDocument/2006/relationships/image" Target="../media/image27.wmf" /><Relationship Id="rId3" Type="http://schemas.openxmlformats.org/officeDocument/2006/relationships/image" Target="../media/image28.wmf" /></Relationships>
</file>

<file path=ppt/drawings/_rels/vmlDrawing7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9.wmf" /><Relationship Id="rId2" Type="http://schemas.openxmlformats.org/officeDocument/2006/relationships/image" Target="../media/image30.wmf" /><Relationship Id="rId3" Type="http://schemas.openxmlformats.org/officeDocument/2006/relationships/image" Target="../media/image31.wmf" /><Relationship Id="rId4" Type="http://schemas.openxmlformats.org/officeDocument/2006/relationships/image" Target="../media/image32.wmf" /></Relationships>
</file>

<file path=ppt/drawings/_rels/vmlDrawing8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3.wmf" /><Relationship Id="rId2" Type="http://schemas.openxmlformats.org/officeDocument/2006/relationships/image" Target="../media/image34.wmf" /></Relationships>
</file>

<file path=ppt/drawings/_rels/vmlDrawing9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5.wmf" /><Relationship Id="rId2" Type="http://schemas.openxmlformats.org/officeDocument/2006/relationships/image" Target="../media/image36.wmf" /><Relationship Id="rId3" Type="http://schemas.openxmlformats.org/officeDocument/2006/relationships/image" Target="../media/image37.wmf" /><Relationship Id="rId4" Type="http://schemas.openxmlformats.org/officeDocument/2006/relationships/image" Target="../media/image38.wmf" /><Relationship Id="rId5" Type="http://schemas.openxmlformats.org/officeDocument/2006/relationships/image" Target="../media/image39.wmf" /><Relationship Id="rId6" Type="http://schemas.openxmlformats.org/officeDocument/2006/relationships/image" Target="../media/image40.wmf" /><Relationship Id="rId7" Type="http://schemas.openxmlformats.org/officeDocument/2006/relationships/image" Target="../media/image41.wmf" /><Relationship Id="rId8" Type="http://schemas.openxmlformats.org/officeDocument/2006/relationships/image" Target="../media/image42.wmf" /><Relationship Id="rId9" Type="http://schemas.openxmlformats.org/officeDocument/2006/relationships/image" Target="../media/image43.wmf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F9F8513-A743-4602-9E9F-CEEE9A802B5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382588" y="685800"/>
            <a:ext cx="6092825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FF1102C-FAD4-459D-8C7A-106E6431C5A1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3EF2083-0386-4B43-BE3F-5071C6BB4FA7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EE6F38-AB5C-44EB-A8B3-4D08E38046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9144FB-6A47-4211-BFE9-4E64E222CF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12FEFF-7C76-4AEB-AC92-CE54462CE2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8CCCB2-82E8-420D-9F43-7D06633605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13A0F8F-FBF7-42DF-8465-BE07422DB7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20BC0A1-2318-4443-9257-C6DDB77C20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F51AB23-1010-47F9-9B49-704D934FCB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70D47C-B04F-4885-A525-5A0A03744E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3E987F-92BB-4C66-9FF3-DA32DB3043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DB7E6A-361C-4BDA-A552-A8695DC382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7C6F45-AFCA-4847-9046-7CBA58370D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1598313"/>
            <a:ext cx="7772400" cy="1102859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2915550"/>
            <a:ext cx="6400800" cy="1314856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620DD7-6358-4E35-981D-64C57D7D925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567DBE-345A-4DFC-A5AF-A1AA18485CC9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 spd="med" advClick="0" advTm="0">
    <p:random/>
  </p:transition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620DD7-6358-4E35-981D-64C57D7D925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567DBE-345A-4DFC-A5AF-A1AA18485CC9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 spd="med" advClick="0" advTm="0">
    <p:random/>
  </p:transition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3306196"/>
            <a:ext cx="7772400" cy="1021872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180708"/>
            <a:ext cx="7772400" cy="1125488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620DD7-6358-4E35-981D-64C57D7D925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567DBE-345A-4DFC-A5AF-A1AA18485CC9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 spd="med" advClick="0" advTm="0">
    <p:random/>
  </p:transition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200521"/>
            <a:ext cx="4038600" cy="3395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200521"/>
            <a:ext cx="4038600" cy="3395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620DD7-6358-4E35-981D-64C57D7D925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567DBE-345A-4DFC-A5AF-A1AA18485CC9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 spd="med" advClick="0" advTm="0">
    <p:random/>
  </p:transition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151690"/>
            <a:ext cx="4040188" cy="47997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1631660"/>
            <a:ext cx="4040188" cy="2964381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6" y="1151690"/>
            <a:ext cx="4041775" cy="47997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6" y="1631660"/>
            <a:ext cx="4041775" cy="2964381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620DD7-6358-4E35-981D-64C57D7D925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567DBE-345A-4DFC-A5AF-A1AA18485CC9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 spd="med" advClick="0" advTm="0">
    <p:random/>
  </p:transition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620DD7-6358-4E35-981D-64C57D7D925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567DBE-345A-4DFC-A5AF-A1AA18485CC9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 spd="med" advClick="0" advTm="0">
    <p:random/>
  </p:transition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620DD7-6358-4E35-981D-64C57D7D925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567DBE-345A-4DFC-A5AF-A1AA18485CC9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 spd="med" advClick="0" advTm="0">
    <p:random/>
  </p:transition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5145088"/>
          </a:xfrm>
          <a:prstGeom prst="rect">
            <a:avLst/>
          </a:prstGeom>
        </p:spPr>
      </p:pic>
      <p:sp>
        <p:nvSpPr>
          <p:cNvPr id="8" name="矩形 7"/>
          <p:cNvSpPr/>
          <p:nvPr userDrawn="1"/>
        </p:nvSpPr>
        <p:spPr>
          <a:xfrm>
            <a:off x="250" y="788604"/>
            <a:ext cx="9143750" cy="4356484"/>
          </a:xfrm>
          <a:prstGeom prst="rect">
            <a:avLst/>
          </a:prstGeom>
          <a:solidFill>
            <a:schemeClr val="bg1">
              <a:alpha val="5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矩形 8"/>
          <p:cNvSpPr/>
          <p:nvPr userDrawn="1"/>
        </p:nvSpPr>
        <p:spPr>
          <a:xfrm>
            <a:off x="0" y="160276"/>
            <a:ext cx="575556" cy="4680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4" tIns="34292" rIns="68584" bIns="34292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685800"/>
            <a:endParaRPr lang="zh-CN" altLang="en-US" sz="1400">
              <a:solidFill>
                <a:srgbClr val="E7E6E6">
                  <a:lumMod val="50000"/>
                </a:srgbClr>
              </a:solidFill>
              <a:cs typeface="+mn-ea"/>
              <a:sym typeface="+mn-lt"/>
            </a:endParaRPr>
          </a:p>
        </p:txBody>
      </p:sp>
    </p:spTree>
  </p:cSld>
  <p:clrMapOvr>
    <a:masterClrMapping/>
  </p:clrMapOvr>
  <p:transition spd="med" advClick="0" advTm="0">
    <p:random/>
  </p:transition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5145088"/>
          </a:xfrm>
          <a:prstGeom prst="rect">
            <a:avLst/>
          </a:prstGeom>
        </p:spPr>
      </p:pic>
      <p:sp>
        <p:nvSpPr>
          <p:cNvPr id="6" name="矩形 5"/>
          <p:cNvSpPr/>
          <p:nvPr userDrawn="1"/>
        </p:nvSpPr>
        <p:spPr>
          <a:xfrm>
            <a:off x="250" y="788604"/>
            <a:ext cx="9143750" cy="4356484"/>
          </a:xfrm>
          <a:prstGeom prst="rect">
            <a:avLst/>
          </a:prstGeom>
          <a:solidFill>
            <a:schemeClr val="bg1">
              <a:alpha val="5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矩形 2"/>
          <p:cNvSpPr/>
          <p:nvPr userDrawn="1"/>
        </p:nvSpPr>
        <p:spPr>
          <a:xfrm>
            <a:off x="0" y="160276"/>
            <a:ext cx="575556" cy="4680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4" tIns="34292" rIns="68584" bIns="34292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685800"/>
            <a:endParaRPr lang="zh-CN" altLang="en-US" sz="1400">
              <a:solidFill>
                <a:srgbClr val="E7E6E6">
                  <a:lumMod val="50000"/>
                </a:srgbClr>
              </a:solidFill>
              <a:cs typeface="+mn-ea"/>
              <a:sym typeface="+mn-lt"/>
            </a:endParaRPr>
          </a:p>
        </p:txBody>
      </p:sp>
    </p:spTree>
  </p:cSld>
  <p:clrMapOvr>
    <a:masterClrMapping/>
  </p:clrMapOvr>
  <p:transition spd="med" advClick="0" advTm="0">
    <p:random/>
  </p:transition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5145088"/>
          </a:xfrm>
          <a:prstGeom prst="rect">
            <a:avLst/>
          </a:prstGeom>
        </p:spPr>
      </p:pic>
      <p:sp>
        <p:nvSpPr>
          <p:cNvPr id="8" name="矩形 7"/>
          <p:cNvSpPr/>
          <p:nvPr userDrawn="1"/>
        </p:nvSpPr>
        <p:spPr>
          <a:xfrm>
            <a:off x="250" y="788604"/>
            <a:ext cx="9143750" cy="4356484"/>
          </a:xfrm>
          <a:prstGeom prst="rect">
            <a:avLst/>
          </a:prstGeom>
          <a:solidFill>
            <a:schemeClr val="bg1">
              <a:alpha val="5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矩形 8"/>
          <p:cNvSpPr/>
          <p:nvPr userDrawn="1"/>
        </p:nvSpPr>
        <p:spPr>
          <a:xfrm>
            <a:off x="0" y="160276"/>
            <a:ext cx="575556" cy="4680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4" tIns="34292" rIns="68584" bIns="34292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685800"/>
            <a:endParaRPr lang="zh-CN" altLang="en-US" sz="1400">
              <a:solidFill>
                <a:srgbClr val="E7E6E6">
                  <a:lumMod val="50000"/>
                </a:srgbClr>
              </a:solidFill>
              <a:cs typeface="+mn-ea"/>
              <a:sym typeface="+mn-lt"/>
            </a:endParaRPr>
          </a:p>
        </p:txBody>
      </p:sp>
    </p:spTree>
  </p:cSld>
  <p:clrMapOvr>
    <a:masterClrMapping/>
  </p:clrMapOvr>
  <p:transition spd="med" advClick="0" advTm="0">
    <p:random/>
  </p:transition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5145088"/>
          </a:xfrm>
          <a:prstGeom prst="rect">
            <a:avLst/>
          </a:prstGeom>
        </p:spPr>
      </p:pic>
      <p:sp>
        <p:nvSpPr>
          <p:cNvPr id="8" name="矩形 7"/>
          <p:cNvSpPr/>
          <p:nvPr userDrawn="1"/>
        </p:nvSpPr>
        <p:spPr>
          <a:xfrm>
            <a:off x="250" y="788604"/>
            <a:ext cx="9143750" cy="4356484"/>
          </a:xfrm>
          <a:prstGeom prst="rect">
            <a:avLst/>
          </a:prstGeom>
          <a:solidFill>
            <a:schemeClr val="bg1">
              <a:alpha val="5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矩形 8"/>
          <p:cNvSpPr/>
          <p:nvPr userDrawn="1"/>
        </p:nvSpPr>
        <p:spPr>
          <a:xfrm>
            <a:off x="0" y="160276"/>
            <a:ext cx="575556" cy="4680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4" tIns="34292" rIns="68584" bIns="34292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685800"/>
            <a:endParaRPr lang="zh-CN" altLang="en-US" sz="1400">
              <a:solidFill>
                <a:srgbClr val="E7E6E6">
                  <a:lumMod val="50000"/>
                </a:srgbClr>
              </a:solidFill>
              <a:cs typeface="+mn-ea"/>
              <a:sym typeface="+mn-lt"/>
            </a:endParaRPr>
          </a:p>
        </p:txBody>
      </p:sp>
    </p:spTree>
  </p:cSld>
  <p:clrMapOvr>
    <a:masterClrMapping/>
  </p:clrMapOvr>
  <p:transition spd="med" advClick="0" advTm="0">
    <p:random/>
  </p:transition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file:///D:\qq&#25991;&#20214;\712321467\Image\C2C\Image2\%7b75232B38-A165-1FB7-499C-2E1C792CACB5%7d.png" TargetMode="External" /><Relationship Id="rId13" Type="http://schemas.openxmlformats.org/officeDocument/2006/relationships/image" Target="../media/image2.png" /><Relationship Id="rId14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457200" y="206042"/>
            <a:ext cx="8229600" cy="85751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200521"/>
            <a:ext cx="8229600" cy="33955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457200" y="4768735"/>
            <a:ext cx="2133600" cy="2739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3A620DD7-6358-4E35-981D-64C57D7D925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3124200" y="4768735"/>
            <a:ext cx="2895600" cy="2739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6553200" y="4768735"/>
            <a:ext cx="2133600" cy="2739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5567DBE-345A-4DFC-A5AF-A1AA18485CC9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7" name="图片 1073743875" descr="学科网 zxxk.com" title=""/>
          <p:cNvPicPr>
            <a:picLocks noChangeAspect="1"/>
          </p:cNvPicPr>
          <p:nvPr/>
        </p:nvPicPr>
        <p:blipFill>
          <a:blip r:embed="rId13" r:link="rId1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 spd="med" advClick="0" advTm="0">
    <p:random/>
  </p:transition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3.jpeg" /><Relationship Id="rId4" Type="http://schemas.openxmlformats.org/officeDocument/2006/relationships/tags" Target="../tags/tag1.xml" /><Relationship Id="rId5" Type="http://schemas.openxmlformats.org/officeDocument/2006/relationships/tags" Target="../tags/tag2.xml" /><Relationship Id="rId6" Type="http://schemas.openxmlformats.org/officeDocument/2006/relationships/tags" Target="../tags/tag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tags" Target="../tags/tag4.xml" /><Relationship Id="rId3" Type="http://schemas.openxmlformats.org/officeDocument/2006/relationships/tags" Target="../tags/tag5.xml" /><Relationship Id="rId4" Type="http://schemas.openxmlformats.org/officeDocument/2006/relationships/tags" Target="../tags/tag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tags" Target="../tags/tag7.xml" /><Relationship Id="rId3" Type="http://schemas.openxmlformats.org/officeDocument/2006/relationships/tags" Target="../tags/tag8.xml" /><Relationship Id="rId4" Type="http://schemas.openxmlformats.org/officeDocument/2006/relationships/tags" Target="../tags/tag9.xml" /><Relationship Id="rId5" Type="http://schemas.openxmlformats.org/officeDocument/2006/relationships/oleObject" Target="../embeddings/oleObject1.bin" TargetMode="Internal" /><Relationship Id="rId6" Type="http://schemas.openxmlformats.org/officeDocument/2006/relationships/image" Target="../media/image4.wmf" /><Relationship Id="rId7" Type="http://schemas.openxmlformats.org/officeDocument/2006/relationships/tags" Target="../tags/tag10.xml" /><Relationship Id="rId8" Type="http://schemas.openxmlformats.org/officeDocument/2006/relationships/vmlDrawing" Target="../drawings/vmlDrawing1.v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10" Type="http://schemas.openxmlformats.org/officeDocument/2006/relationships/oleObject" Target="../embeddings/oleObject5.bin" TargetMode="Internal" /><Relationship Id="rId11" Type="http://schemas.openxmlformats.org/officeDocument/2006/relationships/image" Target="../media/image8.wmf" /><Relationship Id="rId12" Type="http://schemas.openxmlformats.org/officeDocument/2006/relationships/tags" Target="../tags/tag13.xml" /><Relationship Id="rId13" Type="http://schemas.openxmlformats.org/officeDocument/2006/relationships/vmlDrawing" Target="../drawings/vmlDrawing2.vml" /><Relationship Id="rId2" Type="http://schemas.openxmlformats.org/officeDocument/2006/relationships/oleObject" Target="../embeddings/oleObject2.bin" TargetMode="Internal" /><Relationship Id="rId3" Type="http://schemas.openxmlformats.org/officeDocument/2006/relationships/image" Target="../media/image5.wmf" /><Relationship Id="rId4" Type="http://schemas.openxmlformats.org/officeDocument/2006/relationships/oleObject" Target="../embeddings/oleObject3.bin" TargetMode="Internal" /><Relationship Id="rId5" Type="http://schemas.openxmlformats.org/officeDocument/2006/relationships/image" Target="../media/image6.wmf" /><Relationship Id="rId6" Type="http://schemas.openxmlformats.org/officeDocument/2006/relationships/tags" Target="../tags/tag11.xml" /><Relationship Id="rId7" Type="http://schemas.openxmlformats.org/officeDocument/2006/relationships/oleObject" Target="../embeddings/oleObject4.bin" TargetMode="Internal" /><Relationship Id="rId8" Type="http://schemas.openxmlformats.org/officeDocument/2006/relationships/image" Target="../media/image7.wmf" /><Relationship Id="rId9" Type="http://schemas.openxmlformats.org/officeDocument/2006/relationships/tags" Target="../tags/tag1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10" Type="http://schemas.openxmlformats.org/officeDocument/2006/relationships/tags" Target="../tags/tag16.xml" /><Relationship Id="rId11" Type="http://schemas.openxmlformats.org/officeDocument/2006/relationships/oleObject" Target="../embeddings/oleObject9.bin" TargetMode="Internal" /><Relationship Id="rId12" Type="http://schemas.openxmlformats.org/officeDocument/2006/relationships/image" Target="../media/image12.wmf" /><Relationship Id="rId13" Type="http://schemas.openxmlformats.org/officeDocument/2006/relationships/tags" Target="../tags/tag17.xml" /><Relationship Id="rId14" Type="http://schemas.openxmlformats.org/officeDocument/2006/relationships/oleObject" Target="../embeddings/oleObject10.bin" TargetMode="Internal" /><Relationship Id="rId15" Type="http://schemas.openxmlformats.org/officeDocument/2006/relationships/image" Target="../media/image13.wmf" /><Relationship Id="rId16" Type="http://schemas.openxmlformats.org/officeDocument/2006/relationships/vmlDrawing" Target="../drawings/vmlDrawing3.vml" /><Relationship Id="rId2" Type="http://schemas.openxmlformats.org/officeDocument/2006/relationships/oleObject" Target="../embeddings/oleObject6.bin" TargetMode="Internal" /><Relationship Id="rId3" Type="http://schemas.openxmlformats.org/officeDocument/2006/relationships/image" Target="../media/image9.wmf" /><Relationship Id="rId4" Type="http://schemas.openxmlformats.org/officeDocument/2006/relationships/tags" Target="../tags/tag14.xml" /><Relationship Id="rId5" Type="http://schemas.openxmlformats.org/officeDocument/2006/relationships/oleObject" Target="../embeddings/oleObject7.bin" TargetMode="Internal" /><Relationship Id="rId6" Type="http://schemas.openxmlformats.org/officeDocument/2006/relationships/image" Target="../media/image10.wmf" /><Relationship Id="rId7" Type="http://schemas.openxmlformats.org/officeDocument/2006/relationships/tags" Target="../tags/tag15.xml" /><Relationship Id="rId8" Type="http://schemas.openxmlformats.org/officeDocument/2006/relationships/oleObject" Target="../embeddings/oleObject8.bin" TargetMode="Internal" /><Relationship Id="rId9" Type="http://schemas.openxmlformats.org/officeDocument/2006/relationships/image" Target="../media/image11.wmf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10" Type="http://schemas.openxmlformats.org/officeDocument/2006/relationships/oleObject" Target="../embeddings/oleObject13.bin" TargetMode="Internal" /><Relationship Id="rId11" Type="http://schemas.openxmlformats.org/officeDocument/2006/relationships/image" Target="../media/image18.wmf" /><Relationship Id="rId12" Type="http://schemas.openxmlformats.org/officeDocument/2006/relationships/oleObject" Target="../embeddings/oleObject14.bin" TargetMode="Internal" /><Relationship Id="rId13" Type="http://schemas.openxmlformats.org/officeDocument/2006/relationships/image" Target="../media/image19.wmf" /><Relationship Id="rId14" Type="http://schemas.openxmlformats.org/officeDocument/2006/relationships/oleObject" Target="../embeddings/oleObject15.bin" TargetMode="Internal" /><Relationship Id="rId15" Type="http://schemas.openxmlformats.org/officeDocument/2006/relationships/image" Target="../media/image20.wmf" /><Relationship Id="rId16" Type="http://schemas.openxmlformats.org/officeDocument/2006/relationships/vmlDrawing" Target="../drawings/vmlDrawing4.vml" /><Relationship Id="rId2" Type="http://schemas.openxmlformats.org/officeDocument/2006/relationships/image" Target="../media/image14.png" /><Relationship Id="rId3" Type="http://schemas.openxmlformats.org/officeDocument/2006/relationships/image" Target="../media/image15.png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oleObject" Target="../embeddings/oleObject11.bin" TargetMode="Internal" /><Relationship Id="rId7" Type="http://schemas.openxmlformats.org/officeDocument/2006/relationships/image" Target="../media/image16.wmf" /><Relationship Id="rId8" Type="http://schemas.openxmlformats.org/officeDocument/2006/relationships/oleObject" Target="../embeddings/oleObject12.bin" TargetMode="Internal" /><Relationship Id="rId9" Type="http://schemas.openxmlformats.org/officeDocument/2006/relationships/image" Target="../media/image17.wmf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10" Type="http://schemas.openxmlformats.org/officeDocument/2006/relationships/oleObject" Target="../embeddings/oleObject19.bin" TargetMode="Internal" /><Relationship Id="rId11" Type="http://schemas.openxmlformats.org/officeDocument/2006/relationships/image" Target="../media/image24.wmf" /><Relationship Id="rId12" Type="http://schemas.openxmlformats.org/officeDocument/2006/relationships/oleObject" Target="../embeddings/oleObject20.bin" TargetMode="Internal" /><Relationship Id="rId13" Type="http://schemas.openxmlformats.org/officeDocument/2006/relationships/image" Target="../media/image25.wmf" /><Relationship Id="rId14" Type="http://schemas.openxmlformats.org/officeDocument/2006/relationships/vmlDrawing" Target="../drawings/vmlDrawing5.vml" /><Relationship Id="rId2" Type="http://schemas.openxmlformats.org/officeDocument/2006/relationships/oleObject" Target="../embeddings/oleObject16.bin" TargetMode="Internal" /><Relationship Id="rId3" Type="http://schemas.openxmlformats.org/officeDocument/2006/relationships/image" Target="../media/image21.wmf" /><Relationship Id="rId4" Type="http://schemas.openxmlformats.org/officeDocument/2006/relationships/oleObject" Target="../embeddings/oleObject17.bin" TargetMode="Internal" /><Relationship Id="rId5" Type="http://schemas.openxmlformats.org/officeDocument/2006/relationships/image" Target="../media/image22.wmf" /><Relationship Id="rId6" Type="http://schemas.openxmlformats.org/officeDocument/2006/relationships/tags" Target="../tags/tag20.xml" /><Relationship Id="rId7" Type="http://schemas.openxmlformats.org/officeDocument/2006/relationships/oleObject" Target="../embeddings/oleObject18.bin" TargetMode="Internal" /><Relationship Id="rId8" Type="http://schemas.openxmlformats.org/officeDocument/2006/relationships/image" Target="../media/image23.wmf" /><Relationship Id="rId9" Type="http://schemas.openxmlformats.org/officeDocument/2006/relationships/tags" Target="../tags/tag2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10" Type="http://schemas.openxmlformats.org/officeDocument/2006/relationships/oleObject" Target="../embeddings/oleObject23.bin" TargetMode="Internal" /><Relationship Id="rId11" Type="http://schemas.openxmlformats.org/officeDocument/2006/relationships/image" Target="../media/image28.wmf" /><Relationship Id="rId12" Type="http://schemas.openxmlformats.org/officeDocument/2006/relationships/tags" Target="../tags/tag26.xml" /><Relationship Id="rId13" Type="http://schemas.openxmlformats.org/officeDocument/2006/relationships/oleObject" Target="../embeddings/oleObject24.bin" TargetMode="Internal" /><Relationship Id="rId14" Type="http://schemas.openxmlformats.org/officeDocument/2006/relationships/vmlDrawing" Target="../drawings/vmlDrawing6.vml" /><Relationship Id="rId2" Type="http://schemas.openxmlformats.org/officeDocument/2006/relationships/tags" Target="../tags/tag22.xml" /><Relationship Id="rId3" Type="http://schemas.openxmlformats.org/officeDocument/2006/relationships/oleObject" Target="../embeddings/oleObject21.bin" TargetMode="Internal" /><Relationship Id="rId4" Type="http://schemas.openxmlformats.org/officeDocument/2006/relationships/image" Target="../media/image26.wmf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oleObject" Target="../embeddings/oleObject22.bin" TargetMode="Internal" /><Relationship Id="rId8" Type="http://schemas.openxmlformats.org/officeDocument/2006/relationships/image" Target="../media/image27.wmf" /><Relationship Id="rId9" Type="http://schemas.openxmlformats.org/officeDocument/2006/relationships/tags" Target="../tags/tag2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10" Type="http://schemas.openxmlformats.org/officeDocument/2006/relationships/oleObject" Target="../embeddings/oleObject27.bin" TargetMode="Internal" /><Relationship Id="rId11" Type="http://schemas.openxmlformats.org/officeDocument/2006/relationships/image" Target="../media/image31.wmf" /><Relationship Id="rId12" Type="http://schemas.openxmlformats.org/officeDocument/2006/relationships/tags" Target="../tags/tag31.xml" /><Relationship Id="rId13" Type="http://schemas.openxmlformats.org/officeDocument/2006/relationships/oleObject" Target="../embeddings/oleObject28.bin" TargetMode="Internal" /><Relationship Id="rId14" Type="http://schemas.openxmlformats.org/officeDocument/2006/relationships/tags" Target="../tags/tag32.xml" /><Relationship Id="rId15" Type="http://schemas.openxmlformats.org/officeDocument/2006/relationships/oleObject" Target="../embeddings/oleObject29.bin" TargetMode="Internal" /><Relationship Id="rId16" Type="http://schemas.openxmlformats.org/officeDocument/2006/relationships/tags" Target="../tags/tag33.xml" /><Relationship Id="rId17" Type="http://schemas.openxmlformats.org/officeDocument/2006/relationships/oleObject" Target="../embeddings/oleObject30.bin" TargetMode="Internal" /><Relationship Id="rId18" Type="http://schemas.openxmlformats.org/officeDocument/2006/relationships/image" Target="../media/image32.wmf" /><Relationship Id="rId19" Type="http://schemas.openxmlformats.org/officeDocument/2006/relationships/vmlDrawing" Target="../drawings/vmlDrawing7.v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oleObject" Target="../embeddings/oleObject25.bin" TargetMode="Internal" /><Relationship Id="rId5" Type="http://schemas.openxmlformats.org/officeDocument/2006/relationships/image" Target="../media/image29.wmf" /><Relationship Id="rId6" Type="http://schemas.openxmlformats.org/officeDocument/2006/relationships/tags" Target="../tags/tag29.xml" /><Relationship Id="rId7" Type="http://schemas.openxmlformats.org/officeDocument/2006/relationships/oleObject" Target="../embeddings/oleObject26.bin" TargetMode="Internal" /><Relationship Id="rId8" Type="http://schemas.openxmlformats.org/officeDocument/2006/relationships/image" Target="../media/image30.wmf" /><Relationship Id="rId9" Type="http://schemas.openxmlformats.org/officeDocument/2006/relationships/tags" Target="../tags/tag3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10" Type="http://schemas.openxmlformats.org/officeDocument/2006/relationships/vmlDrawing" Target="../drawings/vmlDrawing8.vml" /><Relationship Id="rId2" Type="http://schemas.openxmlformats.org/officeDocument/2006/relationships/tags" Target="../tags/tag34.xml" /><Relationship Id="rId3" Type="http://schemas.openxmlformats.org/officeDocument/2006/relationships/oleObject" Target="../embeddings/oleObject31.bin" TargetMode="Internal" /><Relationship Id="rId4" Type="http://schemas.openxmlformats.org/officeDocument/2006/relationships/image" Target="../media/image33.wmf" /><Relationship Id="rId5" Type="http://schemas.openxmlformats.org/officeDocument/2006/relationships/tags" Target="../tags/tag35.xml" /><Relationship Id="rId6" Type="http://schemas.openxmlformats.org/officeDocument/2006/relationships/oleObject" Target="../embeddings/oleObject32.bin" TargetMode="Internal" /><Relationship Id="rId7" Type="http://schemas.openxmlformats.org/officeDocument/2006/relationships/image" Target="../media/image34.wmf" /><Relationship Id="rId8" Type="http://schemas.openxmlformats.org/officeDocument/2006/relationships/tags" Target="../tags/tag36.xml" /><Relationship Id="rId9" Type="http://schemas.openxmlformats.org/officeDocument/2006/relationships/oleObject" Target="../embeddings/oleObject33.bin" TargetMode="Interna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10" Type="http://schemas.openxmlformats.org/officeDocument/2006/relationships/image" Target="../media/image37.wmf" /><Relationship Id="rId11" Type="http://schemas.openxmlformats.org/officeDocument/2006/relationships/tags" Target="../tags/tag40.xml" /><Relationship Id="rId12" Type="http://schemas.openxmlformats.org/officeDocument/2006/relationships/oleObject" Target="../embeddings/oleObject37.bin" TargetMode="Internal" /><Relationship Id="rId13" Type="http://schemas.openxmlformats.org/officeDocument/2006/relationships/image" Target="../media/image38.wmf" /><Relationship Id="rId14" Type="http://schemas.openxmlformats.org/officeDocument/2006/relationships/tags" Target="../tags/tag41.xml" /><Relationship Id="rId15" Type="http://schemas.openxmlformats.org/officeDocument/2006/relationships/oleObject" Target="../embeddings/oleObject38.bin" TargetMode="Internal" /><Relationship Id="rId16" Type="http://schemas.openxmlformats.org/officeDocument/2006/relationships/image" Target="../media/image39.wmf" /><Relationship Id="rId17" Type="http://schemas.openxmlformats.org/officeDocument/2006/relationships/tags" Target="../tags/tag42.xml" /><Relationship Id="rId18" Type="http://schemas.openxmlformats.org/officeDocument/2006/relationships/oleObject" Target="../embeddings/oleObject39.bin" TargetMode="Internal" /><Relationship Id="rId19" Type="http://schemas.openxmlformats.org/officeDocument/2006/relationships/image" Target="../media/image40.wmf" /><Relationship Id="rId2" Type="http://schemas.openxmlformats.org/officeDocument/2006/relationships/tags" Target="../tags/tag37.xml" /><Relationship Id="rId20" Type="http://schemas.openxmlformats.org/officeDocument/2006/relationships/tags" Target="../tags/tag43.xml" /><Relationship Id="rId21" Type="http://schemas.openxmlformats.org/officeDocument/2006/relationships/oleObject" Target="../embeddings/oleObject40.bin" TargetMode="Internal" /><Relationship Id="rId22" Type="http://schemas.openxmlformats.org/officeDocument/2006/relationships/image" Target="../media/image41.wmf" /><Relationship Id="rId23" Type="http://schemas.openxmlformats.org/officeDocument/2006/relationships/tags" Target="../tags/tag44.xml" /><Relationship Id="rId24" Type="http://schemas.openxmlformats.org/officeDocument/2006/relationships/oleObject" Target="../embeddings/oleObject41.bin" TargetMode="Internal" /><Relationship Id="rId25" Type="http://schemas.openxmlformats.org/officeDocument/2006/relationships/image" Target="../media/image42.wmf" /><Relationship Id="rId26" Type="http://schemas.openxmlformats.org/officeDocument/2006/relationships/tags" Target="../tags/tag45.xml" /><Relationship Id="rId27" Type="http://schemas.openxmlformats.org/officeDocument/2006/relationships/oleObject" Target="../embeddings/oleObject42.bin" TargetMode="Internal" /><Relationship Id="rId28" Type="http://schemas.openxmlformats.org/officeDocument/2006/relationships/image" Target="../media/image43.wmf" /><Relationship Id="rId29" Type="http://schemas.openxmlformats.org/officeDocument/2006/relationships/vmlDrawing" Target="../drawings/vmlDrawing9.vml" /><Relationship Id="rId3" Type="http://schemas.openxmlformats.org/officeDocument/2006/relationships/oleObject" Target="../embeddings/oleObject34.bin" TargetMode="Internal" /><Relationship Id="rId4" Type="http://schemas.openxmlformats.org/officeDocument/2006/relationships/image" Target="../media/image35.wmf" /><Relationship Id="rId5" Type="http://schemas.openxmlformats.org/officeDocument/2006/relationships/tags" Target="../tags/tag38.xml" /><Relationship Id="rId6" Type="http://schemas.openxmlformats.org/officeDocument/2006/relationships/oleObject" Target="../embeddings/oleObject35.bin" TargetMode="Internal" /><Relationship Id="rId7" Type="http://schemas.openxmlformats.org/officeDocument/2006/relationships/image" Target="../media/image36.wmf" /><Relationship Id="rId8" Type="http://schemas.openxmlformats.org/officeDocument/2006/relationships/tags" Target="../tags/tag39.xml" /><Relationship Id="rId9" Type="http://schemas.openxmlformats.org/officeDocument/2006/relationships/oleObject" Target="../embeddings/oleObject36.bin" TargetMode="Interna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6054205235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 title="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3510" y="52070"/>
            <a:ext cx="9144000" cy="5145088"/>
          </a:xfrm>
          <a:prstGeom prst="rect">
            <a:avLst/>
          </a:prstGeom>
        </p:spPr>
      </p:pic>
      <p:sp>
        <p:nvSpPr>
          <p:cNvPr id="4" name="文本框 3" title=""/>
          <p:cNvSpPr txBox="1"/>
          <p:nvPr>
            <p:custDataLst>
              <p:tags r:id="rId4"/>
            </p:custDataLst>
          </p:nvPr>
        </p:nvSpPr>
        <p:spPr>
          <a:xfrm>
            <a:off x="4103948" y="706711"/>
            <a:ext cx="1583922" cy="615553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 sz="2400" b="1">
              <a:solidFill>
                <a:srgbClr val="FFFFFF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思源黑体 CN Normal" panose="020b0400000000000000" pitchFamily="34" charset="-122"/>
            </a:endParaRPr>
          </a:p>
        </p:txBody>
      </p:sp>
      <p:sp>
        <p:nvSpPr>
          <p:cNvPr id="8" name="MH_Entry_1" title=""/>
          <p:cNvSpPr/>
          <p:nvPr>
            <p:custDataLst>
              <p:tags r:id="rId5"/>
            </p:custDataLst>
          </p:nvPr>
        </p:nvSpPr>
        <p:spPr>
          <a:xfrm>
            <a:off x="2051685" y="1527810"/>
            <a:ext cx="6254750" cy="738505"/>
          </a:xfrm>
          <a:custGeom>
            <a:gdLst>
              <a:gd name="connsiteX0" fmla="*/ 0 w 2520280"/>
              <a:gd name="connsiteY0" fmla="*/ 1584176 h 1872208"/>
              <a:gd name="connsiteX1" fmla="*/ 2520280 w 2520280"/>
              <a:gd name="connsiteY1" fmla="*/ 1584176 h 1872208"/>
              <a:gd name="connsiteX2" fmla="*/ 2520280 w 2520280"/>
              <a:gd name="connsiteY2" fmla="*/ 1872208 h 1872208"/>
              <a:gd name="connsiteX3" fmla="*/ 0 w 2520280"/>
              <a:gd name="connsiteY3" fmla="*/ 1872208 h 1872208"/>
              <a:gd name="connsiteX4" fmla="*/ 0 w 2520280"/>
              <a:gd name="connsiteY4" fmla="*/ 1584176 h 1872208"/>
              <a:gd name="connsiteX5" fmla="*/ 0 w 2520280"/>
              <a:gd name="connsiteY5" fmla="*/ 0 h 1872208"/>
              <a:gd name="connsiteX6" fmla="*/ 2520280 w 2520280"/>
              <a:gd name="connsiteY6" fmla="*/ 0 h 1872208"/>
              <a:gd name="connsiteX7" fmla="*/ 2520280 w 2520280"/>
              <a:gd name="connsiteY7" fmla="*/ 288032 h 1872208"/>
              <a:gd name="connsiteX8" fmla="*/ 0 w 2520280"/>
              <a:gd name="connsiteY8" fmla="*/ 0 h 1872208"/>
              <a:gd name="connsiteX0-1" fmla="*/ 0 w 2520280"/>
              <a:gd name="connsiteY0-2" fmla="*/ 1584176 h 1872208"/>
              <a:gd name="connsiteX1-3" fmla="*/ 2520280 w 2520280"/>
              <a:gd name="connsiteY1-4" fmla="*/ 1584176 h 1872208"/>
              <a:gd name="connsiteX2-5" fmla="*/ 2520280 w 2520280"/>
              <a:gd name="connsiteY2-6" fmla="*/ 1872208 h 1872208"/>
              <a:gd name="connsiteX3-7" fmla="*/ 0 w 2520280"/>
              <a:gd name="connsiteY3-8" fmla="*/ 1872208 h 1872208"/>
              <a:gd name="connsiteX4-9" fmla="*/ 0 w 2520280"/>
              <a:gd name="connsiteY4-10" fmla="*/ 1584176 h 1872208"/>
              <a:gd name="connsiteX5-11" fmla="*/ 0 w 2520280"/>
              <a:gd name="connsiteY5-12" fmla="*/ 0 h 1872208"/>
              <a:gd name="connsiteX6-13" fmla="*/ 2520280 w 2520280"/>
              <a:gd name="connsiteY6-14" fmla="*/ 0 h 1872208"/>
              <a:gd name="connsiteX7-15" fmla="*/ 0 w 2520280"/>
              <a:gd name="connsiteY7-16" fmla="*/ 0 h 1872208"/>
              <a:gd name="connsiteX0-17" fmla="*/ 0 w 2520280"/>
              <a:gd name="connsiteY0-18" fmla="*/ 1872208 h 1872208"/>
              <a:gd name="connsiteX1-19" fmla="*/ 2520280 w 2520280"/>
              <a:gd name="connsiteY1-20" fmla="*/ 1584176 h 1872208"/>
              <a:gd name="connsiteX2-21" fmla="*/ 2520280 w 2520280"/>
              <a:gd name="connsiteY2-22" fmla="*/ 1872208 h 1872208"/>
              <a:gd name="connsiteX3-23" fmla="*/ 0 w 2520280"/>
              <a:gd name="connsiteY3-24" fmla="*/ 1872208 h 1872208"/>
              <a:gd name="connsiteX4-25" fmla="*/ 0 w 2520280"/>
              <a:gd name="connsiteY4-26" fmla="*/ 0 h 1872208"/>
              <a:gd name="connsiteX5-27" fmla="*/ 2520280 w 2520280"/>
              <a:gd name="connsiteY5-28" fmla="*/ 0 h 1872208"/>
              <a:gd name="connsiteX6-29" fmla="*/ 0 w 2520280"/>
              <a:gd name="connsiteY6-30" fmla="*/ 0 h 1872208"/>
              <a:gd name="connsiteX0-31" fmla="*/ 0 w 2520280"/>
              <a:gd name="connsiteY0-32" fmla="*/ 1872208 h 1872208"/>
              <a:gd name="connsiteX1-33" fmla="*/ 2520280 w 2520280"/>
              <a:gd name="connsiteY1-34" fmla="*/ 1872208 h 1872208"/>
              <a:gd name="connsiteX2-35" fmla="*/ 0 w 2520280"/>
              <a:gd name="connsiteY2-36" fmla="*/ 1872208 h 1872208"/>
              <a:gd name="connsiteX3-37" fmla="*/ 0 w 2520280"/>
              <a:gd name="connsiteY3-38" fmla="*/ 0 h 1872208"/>
              <a:gd name="connsiteX4-39" fmla="*/ 2520280 w 2520280"/>
              <a:gd name="connsiteY4-40" fmla="*/ 0 h 1872208"/>
              <a:gd name="connsiteX5-41" fmla="*/ 0 w 2520280"/>
              <a:gd name="connsiteY5-42" fmla="*/ 0 h 1872208"/>
              <a:gd name="connsiteX0-43" fmla="*/ 0 w 2520280"/>
              <a:gd name="connsiteY0-44" fmla="*/ 1872208 h 1872208"/>
              <a:gd name="connsiteX1-45" fmla="*/ 2520280 w 2520280"/>
              <a:gd name="connsiteY1-46" fmla="*/ 1872208 h 1872208"/>
              <a:gd name="connsiteX2-47" fmla="*/ 0 w 2520280"/>
              <a:gd name="connsiteY2-48" fmla="*/ 1872208 h 1872208"/>
              <a:gd name="connsiteX3-49" fmla="*/ 0 w 2520280"/>
              <a:gd name="connsiteY3-50" fmla="*/ 0 h 1872208"/>
              <a:gd name="connsiteX4-51" fmla="*/ 34255 w 2520280"/>
              <a:gd name="connsiteY4-52" fmla="*/ 0 h 1872208"/>
              <a:gd name="connsiteX5-53" fmla="*/ 0 w 2520280"/>
              <a:gd name="connsiteY5-54" fmla="*/ 0 h 1872208"/>
              <a:gd name="connsiteX0-55" fmla="*/ 0 w 2520280"/>
              <a:gd name="connsiteY0-56" fmla="*/ 1872208 h 1872208"/>
              <a:gd name="connsiteX1-57" fmla="*/ 2520280 w 2520280"/>
              <a:gd name="connsiteY1-58" fmla="*/ 1872208 h 1872208"/>
              <a:gd name="connsiteX2-59" fmla="*/ 0 w 2520280"/>
              <a:gd name="connsiteY2-60" fmla="*/ 1872208 h 1872208"/>
              <a:gd name="connsiteX3-61" fmla="*/ 0 w 2520280"/>
              <a:gd name="connsiteY3-62" fmla="*/ 0 h 1872208"/>
              <a:gd name="connsiteX4-63" fmla="*/ 917 w 2520280"/>
              <a:gd name="connsiteY4-64" fmla="*/ 6036 h 1872208"/>
              <a:gd name="connsiteX5-65" fmla="*/ 0 w 2520280"/>
              <a:gd name="connsiteY5-66" fmla="*/ 0 h 1872208"/>
              <a:gd name="connsiteX0-67" fmla="*/ 0 w 2520280"/>
              <a:gd name="connsiteY0-68" fmla="*/ 1890314 h 1890314"/>
              <a:gd name="connsiteX1-69" fmla="*/ 2520280 w 2520280"/>
              <a:gd name="connsiteY1-70" fmla="*/ 1890314 h 1890314"/>
              <a:gd name="connsiteX2-71" fmla="*/ 0 w 2520280"/>
              <a:gd name="connsiteY2-72" fmla="*/ 1890314 h 1890314"/>
              <a:gd name="connsiteX3-73" fmla="*/ 0 w 2520280"/>
              <a:gd name="connsiteY3-74" fmla="*/ 18106 h 1890314"/>
              <a:gd name="connsiteX4-75" fmla="*/ 53304 w 2520280"/>
              <a:gd name="connsiteY4-76" fmla="*/ 0 h 1890314"/>
              <a:gd name="connsiteX5-77" fmla="*/ 0 w 2520280"/>
              <a:gd name="connsiteY5-78" fmla="*/ 18106 h 1890314"/>
              <a:gd name="connsiteX0-79" fmla="*/ 0 w 2520280"/>
              <a:gd name="connsiteY0-80" fmla="*/ 1872208 h 1872208"/>
              <a:gd name="connsiteX1-81" fmla="*/ 2520280 w 2520280"/>
              <a:gd name="connsiteY1-82" fmla="*/ 1872208 h 1872208"/>
              <a:gd name="connsiteX2-83" fmla="*/ 0 w 2520280"/>
              <a:gd name="connsiteY2-84" fmla="*/ 1872208 h 1872208"/>
              <a:gd name="connsiteX3-85" fmla="*/ 0 w 2520280"/>
              <a:gd name="connsiteY3-86" fmla="*/ 0 h 1872208"/>
              <a:gd name="connsiteX4-87" fmla="*/ 916 w 2520280"/>
              <a:gd name="connsiteY4-88" fmla="*/ 0 h 1872208"/>
              <a:gd name="connsiteX5-89" fmla="*/ 0 w 2520280"/>
              <a:gd name="connsiteY5-90" fmla="*/ 0 h 1872208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</a:cxnLst>
            <a:rect l="l" t="t" r="r" b="b"/>
            <a:pathLst>
              <a:path w="2520280" h="1872208">
                <a:moveTo>
                  <a:pt x="0" y="1872208"/>
                </a:moveTo>
                <a:lnTo>
                  <a:pt x="2520280" y="1872208"/>
                </a:lnTo>
                <a:lnTo>
                  <a:pt x="0" y="1872208"/>
                </a:lnTo>
                <a:close/>
                <a:moveTo>
                  <a:pt x="0" y="0"/>
                </a:moveTo>
                <a:lnTo>
                  <a:pt x="916" y="0"/>
                </a:lnTo>
                <a:lnTo>
                  <a:pt x="0" y="0"/>
                </a:lnTo>
                <a:close/>
              </a:path>
            </a:pathLst>
          </a:custGeom>
          <a:noFill/>
          <a:ln w="3175" cap="sq">
            <a:noFill/>
            <a:beve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0" tIns="0" rIns="0" bIns="0" numCol="1" spcCol="0" rtlCol="0" fromWordArt="0" anchor="ctr" anchorCtr="0" forceAA="0" compatLnSpc="1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dist"/>
            <a:r>
              <a:rPr lang="zh-CN" altLang="en-US" sz="4800" b="1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思源黑体 CN Normal" panose="020b0400000000000000" pitchFamily="34" charset="-122"/>
              </a:rPr>
              <a:t>基本不等式</a:t>
            </a:r>
            <a:endParaRPr lang="zh-CN" altLang="en-US" sz="4800" b="1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思源黑体 CN Normal" panose="020b0400000000000000" pitchFamily="34" charset="-122"/>
            </a:endParaRPr>
          </a:p>
        </p:txBody>
      </p:sp>
      <p:sp>
        <p:nvSpPr>
          <p:cNvPr id="6" name="文本框 5" title=""/>
          <p:cNvSpPr txBox="1"/>
          <p:nvPr/>
        </p:nvSpPr>
        <p:spPr>
          <a:xfrm>
            <a:off x="4251273" y="783654"/>
            <a:ext cx="1289271" cy="46037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zh-CN" altLang="en-US" sz="2400" b="1">
                <a:solidFill>
                  <a:srgbClr val="FFFFFF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思源黑体 CN Normal" panose="020b0400000000000000" pitchFamily="34" charset="-122"/>
              </a:rPr>
              <a:t>专题</a:t>
            </a:r>
            <a:r>
              <a:rPr lang="en-US" altLang="zh-CN" sz="2400" b="1">
                <a:solidFill>
                  <a:srgbClr val="FFFFFF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思源黑体 CN Normal" panose="020b0400000000000000" pitchFamily="34" charset="-122"/>
              </a:rPr>
              <a:t>5</a:t>
            </a:r>
            <a:endParaRPr lang="en-US" altLang="zh-CN" sz="2400" b="1">
              <a:solidFill>
                <a:srgbClr val="FFFFFF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思源黑体 CN Normal" panose="020b0400000000000000" pitchFamily="34" charset="-122"/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 title=""/>
          <p:cNvSpPr txBox="1"/>
          <p:nvPr/>
        </p:nvSpPr>
        <p:spPr>
          <a:xfrm>
            <a:off x="755650" y="231775"/>
            <a:ext cx="5020310" cy="398780"/>
          </a:xfrm>
          <a:prstGeom prst="rect">
            <a:avLst/>
          </a:prstGeom>
        </p:spPr>
        <p:txBody>
          <a:bodyPr wrap="square"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b="1">
                <a:latin typeface="Arial" pitchFamily="34" charset="0"/>
                <a:ea typeface="微软雅黑" panose="020b0503020204020204" pitchFamily="34" charset="-122"/>
              </a:rPr>
              <a:t>专题</a:t>
            </a:r>
            <a:r>
              <a:rPr lang="en-US" altLang="zh-CN" sz="2000" b="1">
                <a:latin typeface="Arial" pitchFamily="34" charset="0"/>
                <a:ea typeface="微软雅黑" panose="020b0503020204020204" pitchFamily="34" charset="-122"/>
              </a:rPr>
              <a:t>5——</a:t>
            </a:r>
            <a:r>
              <a:rPr lang="zh-CN" altLang="en-US" sz="2000" b="1">
                <a:latin typeface="Arial" pitchFamily="34" charset="0"/>
                <a:ea typeface="微软雅黑" panose="020b0503020204020204" pitchFamily="34" charset="-122"/>
              </a:rPr>
              <a:t>基本不等式</a:t>
            </a:r>
            <a:endParaRPr lang="zh-CN" altLang="en-US" sz="2000" b="1">
              <a:latin typeface="Arial" pitchFamily="34" charset="0"/>
              <a:ea typeface="微软雅黑" panose="020b0503020204020204" pitchFamily="34" charset="-122"/>
            </a:endParaRPr>
          </a:p>
        </p:txBody>
      </p:sp>
      <p:sp>
        <p:nvSpPr>
          <p:cNvPr id="3" name="文本框 2" title=""/>
          <p:cNvSpPr txBox="1"/>
          <p:nvPr/>
        </p:nvSpPr>
        <p:spPr>
          <a:xfrm>
            <a:off x="143510" y="843830"/>
            <a:ext cx="3048000" cy="398780"/>
          </a:xfrm>
          <a:prstGeom prst="rect">
            <a:avLst/>
          </a:prstGeom>
        </p:spPr>
        <p:txBody>
          <a:bodyPr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b="1">
                <a:latin typeface="Arial" pitchFamily="34" charset="0"/>
                <a:ea typeface="微软雅黑" panose="020b0503020204020204" pitchFamily="34" charset="-122"/>
              </a:rPr>
              <a:t>一</a:t>
            </a:r>
            <a:r>
              <a:rPr lang="en-US" altLang="zh-CN" sz="2000" b="1">
                <a:latin typeface="Arial" pitchFamily="34" charset="0"/>
                <a:ea typeface="微软雅黑" panose="020b0503020204020204" pitchFamily="34" charset="-122"/>
              </a:rPr>
              <a:t>.</a:t>
            </a:r>
            <a:r>
              <a:rPr lang="zh-CN" altLang="en-US" sz="2000" b="1">
                <a:latin typeface="Arial" pitchFamily="34" charset="0"/>
                <a:ea typeface="微软雅黑" panose="020b0503020204020204" pitchFamily="34" charset="-122"/>
              </a:rPr>
              <a:t>知识要点</a:t>
            </a:r>
            <a:endParaRPr lang="zh-CN" altLang="en-US" sz="2000" b="1">
              <a:latin typeface="Arial" pitchFamily="34" charset="0"/>
              <a:ea typeface="微软雅黑" panose="020b0503020204020204" pitchFamily="34" charset="-122"/>
            </a:endParaRPr>
          </a:p>
        </p:txBody>
      </p:sp>
      <p:sp>
        <p:nvSpPr>
          <p:cNvPr id="2" name="文本框 1" title=""/>
          <p:cNvSpPr txBox="1"/>
          <p:nvPr/>
        </p:nvSpPr>
        <p:spPr>
          <a:xfrm>
            <a:off x="143510" y="1384300"/>
            <a:ext cx="8930640" cy="186372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09600" fontAlgn="auto">
              <a:lnSpc>
                <a:spcPct val="120000"/>
              </a:lnSpc>
            </a:pPr>
            <a:r>
              <a:rPr lang="en-US" altLang="zh-CN" sz="2400" b="1">
                <a:uFillTx/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1．基本不等式</a:t>
            </a:r>
            <a:endParaRPr lang="en-US" altLang="zh-CN" sz="2400" b="1">
              <a:solidFill>
                <a:schemeClr val="tx1"/>
              </a:solidFill>
              <a:uFillTx/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</a:endParaRPr>
          </a:p>
          <a:p>
            <a:pPr indent="609600" fontAlgn="auto">
              <a:lnSpc>
                <a:spcPct val="120000"/>
              </a:lnSpc>
            </a:pPr>
            <a:r>
              <a:rPr lang="en-US" altLang="zh-CN" sz="2400">
                <a:uFillTx/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(1)若</a:t>
            </a:r>
            <a:r>
              <a:rPr lang="en-US" altLang="zh-CN" sz="2400" i="1">
                <a:uFillTx/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a</a:t>
            </a:r>
            <a:r>
              <a:rPr lang="en-US" altLang="zh-CN" sz="2400">
                <a:uFillTx/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，</a:t>
            </a:r>
            <a:r>
              <a:rPr lang="en-US" altLang="zh-CN" sz="2400" i="1">
                <a:uFillTx/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b</a:t>
            </a:r>
            <a:r>
              <a:rPr lang="en-US" altLang="zh-CN" sz="2400">
                <a:uFillTx/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∈</a:t>
            </a:r>
            <a:r>
              <a:rPr lang="en-US" altLang="zh-CN" sz="2400" b="1">
                <a:uFillTx/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R</a:t>
            </a:r>
            <a:r>
              <a:rPr lang="en-US" altLang="zh-CN" sz="2400">
                <a:uFillTx/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，则</a:t>
            </a:r>
            <a:r>
              <a:rPr lang="en-US" altLang="zh-CN" sz="2400" i="1">
                <a:uFillTx/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a</a:t>
            </a:r>
            <a:r>
              <a:rPr lang="en-US" altLang="zh-CN" sz="2400" baseline="30000">
                <a:uFillTx/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2</a:t>
            </a:r>
            <a:r>
              <a:rPr lang="en-US" altLang="zh-CN" sz="2400">
                <a:uFillTx/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＋</a:t>
            </a:r>
            <a:r>
              <a:rPr lang="en-US" altLang="zh-CN" sz="2400" i="1">
                <a:uFillTx/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b</a:t>
            </a:r>
            <a:r>
              <a:rPr lang="en-US" altLang="zh-CN" sz="2400" baseline="30000">
                <a:uFillTx/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2</a:t>
            </a:r>
            <a:r>
              <a:rPr lang="en-US" altLang="zh-CN" sz="2400">
                <a:uFillTx/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≥2</a:t>
            </a:r>
            <a:r>
              <a:rPr lang="en-US" altLang="zh-CN" sz="2400" i="1">
                <a:uFillTx/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ab</a:t>
            </a:r>
            <a:r>
              <a:rPr lang="en-US" altLang="zh-CN" sz="2400">
                <a:uFillTx/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(当且仅当</a:t>
            </a:r>
            <a:r>
              <a:rPr lang="zh-CN" altLang="en-US" sz="2400" u="sng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　　　　</a:t>
            </a:r>
            <a:r>
              <a:rPr lang="en-US" altLang="zh-CN" sz="2400">
                <a:uFillTx/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时等号成立).</a:t>
            </a:r>
            <a:endParaRPr lang="en-US" altLang="zh-CN" sz="2400">
              <a:solidFill>
                <a:schemeClr val="tx1"/>
              </a:solidFill>
              <a:uFillTx/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</a:endParaRPr>
          </a:p>
          <a:p>
            <a:pPr indent="609600" fontAlgn="auto">
              <a:lnSpc>
                <a:spcPct val="120000"/>
              </a:lnSpc>
            </a:pPr>
            <a:r>
              <a:rPr lang="en-US" altLang="zh-CN" sz="2400">
                <a:uFillTx/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(2)若</a:t>
            </a:r>
            <a:r>
              <a:rPr lang="en-US" altLang="zh-CN" sz="2400" i="1">
                <a:uFillTx/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a</a:t>
            </a:r>
            <a:r>
              <a:rPr lang="en-US" altLang="zh-CN" sz="2400">
                <a:uFillTx/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，</a:t>
            </a:r>
            <a:r>
              <a:rPr lang="en-US" altLang="zh-CN" sz="2400" i="1">
                <a:uFillTx/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b</a:t>
            </a:r>
            <a:r>
              <a:rPr lang="en-US" altLang="zh-CN" sz="2400">
                <a:uFillTx/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∈</a:t>
            </a:r>
            <a:r>
              <a:rPr lang="zh-CN" altLang="en-US" sz="2400" u="sng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　　　　</a:t>
            </a:r>
            <a:r>
              <a:rPr lang="en-US" altLang="zh-CN" sz="2400">
                <a:uFillTx/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，则</a:t>
            </a:r>
            <a:r>
              <a:rPr lang="en-US" altLang="zh-CN" sz="2400" i="1">
                <a:uFillTx/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a</a:t>
            </a:r>
            <a:r>
              <a:rPr lang="en-US" altLang="zh-CN" sz="2400">
                <a:uFillTx/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＋</a:t>
            </a:r>
            <a:r>
              <a:rPr lang="en-US" altLang="zh-CN" sz="2400" i="1">
                <a:uFillTx/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b</a:t>
            </a:r>
            <a:r>
              <a:rPr lang="en-US" altLang="zh-CN" sz="2400">
                <a:uFillTx/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≥2         (当且仅当</a:t>
            </a:r>
            <a:r>
              <a:rPr lang="zh-CN" altLang="en-US" sz="2400" u="sng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　　　　</a:t>
            </a:r>
            <a:r>
              <a:rPr lang="en-US" altLang="zh-CN" sz="2400">
                <a:uFillTx/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时等号成立).注：常称为“均值定理”．</a:t>
            </a:r>
            <a:endParaRPr lang="en-US" altLang="zh-CN" sz="2400">
              <a:uFillTx/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  <a:sym typeface="+mn-ea"/>
            </a:endParaRPr>
          </a:p>
        </p:txBody>
      </p:sp>
      <p:sp>
        <p:nvSpPr>
          <p:cNvPr id="5" name="文本框 4" title=""/>
          <p:cNvSpPr txBox="1"/>
          <p:nvPr>
            <p:custDataLst>
              <p:tags r:id="rId2"/>
            </p:custDataLst>
          </p:nvPr>
        </p:nvSpPr>
        <p:spPr>
          <a:xfrm>
            <a:off x="6192520" y="1779905"/>
            <a:ext cx="84963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i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</a:rPr>
              <a:t>a</a:t>
            </a:r>
            <a:r>
              <a:rPr lang="zh-CN" altLang="en-US"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</a:rPr>
              <a:t>＝</a:t>
            </a:r>
            <a:r>
              <a:rPr lang="zh-CN" altLang="en-US" sz="2400" i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</a:rPr>
              <a:t>b</a:t>
            </a:r>
            <a:endParaRPr lang="zh-CN" altLang="en-US" sz="2400" i="1">
              <a:solidFill>
                <a:srgbClr val="FF0000"/>
              </a:solidFill>
              <a:latin typeface="Times New Roman" panose="02020603050405020304" charset="0"/>
              <a:ea typeface="黑体" panose="02010609060101010101" charset="-122"/>
            </a:endParaRPr>
          </a:p>
        </p:txBody>
      </p:sp>
      <p:sp>
        <p:nvSpPr>
          <p:cNvPr id="6" name="文本框 5" title=""/>
          <p:cNvSpPr txBox="1"/>
          <p:nvPr>
            <p:custDataLst>
              <p:tags r:id="rId3"/>
            </p:custDataLst>
          </p:nvPr>
        </p:nvSpPr>
        <p:spPr>
          <a:xfrm>
            <a:off x="2663825" y="2284095"/>
            <a:ext cx="84963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</a:rPr>
              <a:t>R</a:t>
            </a:r>
            <a:r>
              <a:rPr lang="zh-CN" altLang="en-US" sz="2400" baseline="300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</a:rPr>
              <a:t>＋</a:t>
            </a:r>
            <a:endParaRPr lang="zh-CN" altLang="en-US" sz="2400" baseline="30000">
              <a:solidFill>
                <a:srgbClr val="FF0000"/>
              </a:solidFill>
              <a:latin typeface="Times New Roman" panose="02020603050405020304" charset="0"/>
              <a:ea typeface="黑体" panose="02010609060101010101" charset="-122"/>
            </a:endParaRPr>
          </a:p>
        </p:txBody>
      </p:sp>
      <p:sp>
        <p:nvSpPr>
          <p:cNvPr id="7" name="文本框 6" title=""/>
          <p:cNvSpPr txBox="1"/>
          <p:nvPr>
            <p:custDataLst>
              <p:tags r:id="rId4"/>
            </p:custDataLst>
          </p:nvPr>
        </p:nvSpPr>
        <p:spPr>
          <a:xfrm>
            <a:off x="7380605" y="2341880"/>
            <a:ext cx="84963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i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</a:rPr>
              <a:t>a</a:t>
            </a:r>
            <a:r>
              <a:rPr lang="zh-CN" altLang="en-US"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</a:rPr>
              <a:t>＝</a:t>
            </a:r>
            <a:r>
              <a:rPr lang="zh-CN" altLang="en-US" sz="2400" i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</a:rPr>
              <a:t>b</a:t>
            </a:r>
            <a:endParaRPr lang="zh-CN" altLang="en-US" sz="2400" i="1">
              <a:solidFill>
                <a:srgbClr val="FF0000"/>
              </a:solidFill>
              <a:latin typeface="Times New Roman" panose="02020603050405020304" charset="0"/>
              <a:ea typeface="黑体" panose="02010609060101010101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 title=""/>
          <p:cNvSpPr txBox="1"/>
          <p:nvPr/>
        </p:nvSpPr>
        <p:spPr>
          <a:xfrm>
            <a:off x="755650" y="231775"/>
            <a:ext cx="5020310" cy="398780"/>
          </a:xfrm>
          <a:prstGeom prst="rect">
            <a:avLst/>
          </a:prstGeom>
        </p:spPr>
        <p:txBody>
          <a:bodyPr wrap="square"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b="1">
                <a:latin typeface="Arial" pitchFamily="34" charset="0"/>
                <a:ea typeface="微软雅黑" panose="020b0503020204020204" pitchFamily="34" charset="-122"/>
              </a:rPr>
              <a:t>专题</a:t>
            </a:r>
            <a:r>
              <a:rPr lang="en-US" altLang="zh-CN" sz="2000" b="1">
                <a:latin typeface="Arial" pitchFamily="34" charset="0"/>
                <a:ea typeface="微软雅黑" panose="020b0503020204020204" pitchFamily="34" charset="-122"/>
              </a:rPr>
              <a:t>5——</a:t>
            </a:r>
            <a:r>
              <a:rPr lang="zh-CN" altLang="en-US" sz="2000" b="1">
                <a:latin typeface="Arial" pitchFamily="34" charset="0"/>
                <a:ea typeface="微软雅黑" panose="020b0503020204020204" pitchFamily="34" charset="-122"/>
              </a:rPr>
              <a:t>基本不等式</a:t>
            </a:r>
            <a:endParaRPr lang="zh-CN" altLang="en-US" sz="2000" b="1">
              <a:latin typeface="Arial" pitchFamily="34" charset="0"/>
              <a:ea typeface="微软雅黑" panose="020b0503020204020204" pitchFamily="34" charset="-122"/>
            </a:endParaRPr>
          </a:p>
        </p:txBody>
      </p:sp>
      <p:sp>
        <p:nvSpPr>
          <p:cNvPr id="5" name="文本框 4" title=""/>
          <p:cNvSpPr txBox="1"/>
          <p:nvPr>
            <p:custDataLst>
              <p:tags r:id="rId2"/>
            </p:custDataLst>
          </p:nvPr>
        </p:nvSpPr>
        <p:spPr>
          <a:xfrm>
            <a:off x="189865" y="1123315"/>
            <a:ext cx="8776970" cy="18637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09600" fontAlgn="auto">
              <a:lnSpc>
                <a:spcPct val="120000"/>
              </a:lnSpc>
            </a:pPr>
            <a:r>
              <a:rPr lang="en-US" altLang="zh-CN" sz="2400" b="1">
                <a:solidFill>
                  <a:schemeClr val="tx1"/>
                </a:solidFill>
                <a:uFillTx/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2．基本不等式的变式</a:t>
            </a:r>
            <a:endParaRPr lang="en-US" altLang="zh-CN" sz="2400" b="1">
              <a:solidFill>
                <a:schemeClr val="tx1"/>
              </a:solidFill>
              <a:uFillTx/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</a:endParaRPr>
          </a:p>
          <a:p>
            <a:pPr indent="609600" fontAlgn="auto">
              <a:lnSpc>
                <a:spcPct val="120000"/>
              </a:lnSpc>
            </a:pPr>
            <a:endParaRPr lang="en-US" altLang="zh-CN" sz="2400">
              <a:solidFill>
                <a:schemeClr val="tx1"/>
              </a:solidFill>
              <a:uFillTx/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</a:endParaRPr>
          </a:p>
          <a:p>
            <a:pPr indent="609600" fontAlgn="auto">
              <a:lnSpc>
                <a:spcPct val="120000"/>
              </a:lnSpc>
            </a:pPr>
            <a:r>
              <a:rPr lang="en-US" altLang="zh-CN" sz="2400">
                <a:solidFill>
                  <a:schemeClr val="tx1"/>
                </a:solidFill>
                <a:uFillTx/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若</a:t>
            </a:r>
            <a:r>
              <a:rPr lang="en-US" altLang="zh-CN" sz="2400" i="1">
                <a:solidFill>
                  <a:schemeClr val="tx1"/>
                </a:solidFill>
                <a:uFillTx/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a</a:t>
            </a:r>
            <a:r>
              <a:rPr lang="en-US" altLang="zh-CN" sz="2400">
                <a:solidFill>
                  <a:schemeClr val="tx1"/>
                </a:solidFill>
                <a:uFillTx/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，</a:t>
            </a:r>
            <a:r>
              <a:rPr lang="en-US" altLang="zh-CN" sz="2400" i="1">
                <a:solidFill>
                  <a:schemeClr val="tx1"/>
                </a:solidFill>
                <a:uFillTx/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b</a:t>
            </a:r>
            <a:r>
              <a:rPr lang="en-US" altLang="zh-CN" sz="2400">
                <a:solidFill>
                  <a:schemeClr val="tx1"/>
                </a:solidFill>
                <a:uFillTx/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∈</a:t>
            </a:r>
            <a:r>
              <a:rPr lang="zh-CN" altLang="en-US" sz="2400" u="sng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　　　　</a:t>
            </a:r>
            <a:r>
              <a:rPr lang="en-US" altLang="zh-CN" sz="2400">
                <a:solidFill>
                  <a:schemeClr val="tx1"/>
                </a:solidFill>
                <a:uFillTx/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，则</a:t>
            </a:r>
            <a:r>
              <a:rPr lang="en-US" altLang="zh-CN" sz="2400" i="1">
                <a:solidFill>
                  <a:schemeClr val="tx1"/>
                </a:solidFill>
                <a:uFillTx/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ab</a:t>
            </a:r>
            <a:r>
              <a:rPr lang="en-US" altLang="zh-CN" sz="2400">
                <a:solidFill>
                  <a:schemeClr val="tx1"/>
                </a:solidFill>
                <a:uFillTx/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≤</a:t>
            </a:r>
            <a:r>
              <a:rPr lang="zh-CN" altLang="en-US" sz="2400" u="sng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　　　　</a:t>
            </a:r>
            <a:r>
              <a:rPr lang="en-US" altLang="zh-CN" sz="2400">
                <a:solidFill>
                  <a:schemeClr val="tx1"/>
                </a:solidFill>
                <a:uFillTx/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(当且仅当</a:t>
            </a:r>
            <a:r>
              <a:rPr lang="zh-CN" altLang="en-US" sz="2400" u="sng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　　　　</a:t>
            </a:r>
            <a:r>
              <a:rPr lang="en-US" altLang="zh-CN" sz="2400">
                <a:solidFill>
                  <a:schemeClr val="tx1"/>
                </a:solidFill>
                <a:uFillTx/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时等号成立).</a:t>
            </a:r>
            <a:endParaRPr lang="en-US" altLang="zh-CN" sz="2400">
              <a:solidFill>
                <a:schemeClr val="tx1"/>
              </a:solidFill>
              <a:uFillTx/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</a:endParaRPr>
          </a:p>
        </p:txBody>
      </p:sp>
      <p:sp>
        <p:nvSpPr>
          <p:cNvPr id="10" name="文本框 9" title=""/>
          <p:cNvSpPr txBox="1"/>
          <p:nvPr>
            <p:custDataLst>
              <p:tags r:id="rId3"/>
            </p:custDataLst>
          </p:nvPr>
        </p:nvSpPr>
        <p:spPr>
          <a:xfrm>
            <a:off x="2348230" y="2009775"/>
            <a:ext cx="84963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</a:rPr>
              <a:t>R</a:t>
            </a:r>
            <a:endParaRPr lang="zh-CN" altLang="en-US" sz="2400" baseline="30000">
              <a:solidFill>
                <a:srgbClr val="FF0000"/>
              </a:solidFill>
              <a:latin typeface="Times New Roman" panose="02020603050405020304" charset="0"/>
              <a:ea typeface="黑体" panose="02010609060101010101" charset="-122"/>
            </a:endParaRPr>
          </a:p>
        </p:txBody>
      </p:sp>
      <p:graphicFrame>
        <p:nvGraphicFramePr>
          <p:cNvPr id="2" name="对象 1" title="">
            <a:hlinkClick action="ppaction://ole?verb="/>
          </p:cNvPr>
          <p:cNvGraphicFramePr>
            <a:graphicFrameLocks noChangeAspect="1"/>
          </p:cNvGraphicFramePr>
          <p:nvPr>
            <p:custDataLst>
              <p:tags r:id="rId4"/>
            </p:custDataLst>
          </p:nvPr>
        </p:nvGraphicFramePr>
        <p:xfrm>
          <a:off x="4538666" y="1472251"/>
          <a:ext cx="1146810" cy="96329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r:id="rId5" imgW="558800" imgH="469900" progId="Equation.KSEE3">
                  <p:embed/>
                </p:oleObj>
              </mc:Choice>
              <mc:Fallback>
                <p:oleObj r:id="rId5" imgW="558800" imgH="469900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4538666" y="1472251"/>
                        <a:ext cx="1146810" cy="96329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6" name="文本框 15" title=""/>
          <p:cNvSpPr txBox="1"/>
          <p:nvPr>
            <p:custDataLst>
              <p:tags r:id="rId7"/>
            </p:custDataLst>
          </p:nvPr>
        </p:nvSpPr>
        <p:spPr>
          <a:xfrm>
            <a:off x="7209155" y="2009775"/>
            <a:ext cx="84963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i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</a:rPr>
              <a:t>a</a:t>
            </a:r>
            <a:r>
              <a:rPr lang="zh-CN" altLang="en-US"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</a:rPr>
              <a:t>＝</a:t>
            </a:r>
            <a:r>
              <a:rPr lang="zh-CN" altLang="en-US" sz="2400" i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</a:rPr>
              <a:t>b</a:t>
            </a:r>
            <a:endParaRPr lang="zh-CN" altLang="en-US" sz="2400" i="1">
              <a:solidFill>
                <a:srgbClr val="FF0000"/>
              </a:solidFill>
              <a:latin typeface="Times New Roman" panose="02020603050405020304" charset="0"/>
              <a:ea typeface="黑体" panose="02010609060101010101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 title=""/>
          <p:cNvSpPr txBox="1"/>
          <p:nvPr/>
        </p:nvSpPr>
        <p:spPr>
          <a:xfrm>
            <a:off x="755650" y="231775"/>
            <a:ext cx="5020310" cy="398780"/>
          </a:xfrm>
          <a:prstGeom prst="rect">
            <a:avLst/>
          </a:prstGeom>
        </p:spPr>
        <p:txBody>
          <a:bodyPr wrap="square"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b="1">
                <a:latin typeface="Arial" pitchFamily="34" charset="0"/>
                <a:ea typeface="微软雅黑" panose="020b0503020204020204" pitchFamily="34" charset="-122"/>
              </a:rPr>
              <a:t>专题</a:t>
            </a:r>
            <a:r>
              <a:rPr lang="en-US" altLang="zh-CN" sz="2000" b="1">
                <a:latin typeface="Arial" pitchFamily="34" charset="0"/>
                <a:ea typeface="微软雅黑" panose="020b0503020204020204" pitchFamily="34" charset="-122"/>
              </a:rPr>
              <a:t>5——</a:t>
            </a:r>
            <a:r>
              <a:rPr lang="zh-CN" altLang="en-US" sz="2000" b="1">
                <a:latin typeface="Arial" pitchFamily="34" charset="0"/>
                <a:ea typeface="微软雅黑" panose="020b0503020204020204" pitchFamily="34" charset="-122"/>
              </a:rPr>
              <a:t>基本不等式</a:t>
            </a:r>
            <a:endParaRPr lang="zh-CN" altLang="en-US" sz="2000" b="1">
              <a:latin typeface="Arial" pitchFamily="34" charset="0"/>
              <a:ea typeface="微软雅黑" panose="020b0503020204020204" pitchFamily="34" charset="-122"/>
            </a:endParaRPr>
          </a:p>
        </p:txBody>
      </p:sp>
      <p:sp>
        <p:nvSpPr>
          <p:cNvPr id="2" name="文本框 1" title=""/>
          <p:cNvSpPr txBox="1"/>
          <p:nvPr/>
        </p:nvSpPr>
        <p:spPr>
          <a:xfrm>
            <a:off x="71755" y="880110"/>
            <a:ext cx="8562975" cy="3169285"/>
          </a:xfrm>
          <a:prstGeom prst="rect">
            <a:avLst/>
          </a:prstGeom>
        </p:spPr>
        <p:txBody>
          <a:bodyPr wrap="square"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b="1">
                <a:solidFill>
                  <a:srgbClr val="FF0000"/>
                </a:solidFill>
                <a:latin typeface="Arial" pitchFamily="34" charset="0"/>
                <a:ea typeface="微软雅黑" panose="020b0503020204020204" pitchFamily="34" charset="-122"/>
              </a:rPr>
              <a:t>【三年模拟】</a:t>
            </a:r>
            <a:endParaRPr lang="zh-CN" altLang="en-US" sz="2000" b="1">
              <a:solidFill>
                <a:srgbClr val="FF0000"/>
              </a:solidFill>
              <a:latin typeface="Arial" pitchFamily="34" charset="0"/>
              <a:ea typeface="微软雅黑" panose="020b0503020204020204" pitchFamily="34" charset="-122"/>
            </a:endParaRPr>
          </a:p>
          <a:p>
            <a:pPr algn="l"/>
            <a:r>
              <a:rPr lang="en-US" altLang="zh-CN" sz="2000" b="1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rPr>
              <a:t>1.</a:t>
            </a:r>
            <a:r>
              <a:rPr lang="zh-CN" altLang="en-US" sz="2000" b="1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rPr>
              <a:t>（</a:t>
            </a:r>
            <a:r>
              <a:rPr lang="en-US" altLang="zh-CN" sz="2000" b="1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rPr>
              <a:t>2023</a:t>
            </a:r>
            <a:r>
              <a:rPr lang="zh-CN" altLang="en-US" sz="2000" b="1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rPr>
              <a:t>年江苏省盐城市职教高考高三年级第一次模拟考）已知函数</a:t>
            </a:r>
            <a:endParaRPr lang="zh-CN" altLang="en-US" sz="2000" b="1">
              <a:solidFill>
                <a:schemeClr val="tx1"/>
              </a:solidFill>
              <a:latin typeface="Arial" pitchFamily="34" charset="0"/>
              <a:ea typeface="微软雅黑" panose="020b0503020204020204" pitchFamily="34" charset="-122"/>
            </a:endParaRPr>
          </a:p>
          <a:p>
            <a:pPr algn="l"/>
            <a:endParaRPr lang="zh-CN" altLang="en-US" sz="2000" b="1">
              <a:solidFill>
                <a:schemeClr val="tx1"/>
              </a:solidFill>
              <a:latin typeface="Arial" pitchFamily="34" charset="0"/>
              <a:ea typeface="微软雅黑" panose="020b0503020204020204" pitchFamily="34" charset="-122"/>
            </a:endParaRPr>
          </a:p>
          <a:p>
            <a:pPr algn="l"/>
            <a:r>
              <a:rPr lang="en-US" altLang="zh-CN" sz="2000" b="1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rPr>
              <a:t>                                            </a:t>
            </a:r>
            <a:r>
              <a:rPr lang="zh-CN" altLang="en-US" sz="2000" b="1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rPr>
              <a:t>的图像恒过顶点</a:t>
            </a:r>
            <a:r>
              <a:rPr lang="en-US" altLang="zh-CN" sz="2000" b="1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rPr>
              <a:t>A,</a:t>
            </a:r>
            <a:r>
              <a:rPr lang="zh-CN" altLang="en-US" sz="2000" b="1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rPr>
              <a:t>若电</a:t>
            </a:r>
            <a:r>
              <a:rPr lang="en-US" altLang="zh-CN" sz="2000" b="1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rPr>
              <a:t>A</a:t>
            </a:r>
            <a:r>
              <a:rPr lang="zh-CN" altLang="en-US" sz="2000" b="1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rPr>
              <a:t>在直线</a:t>
            </a:r>
            <a:r>
              <a:rPr lang="en-US" altLang="zh-CN" sz="2000" b="1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rPr>
              <a:t>mx+ny+4=0</a:t>
            </a:r>
            <a:r>
              <a:rPr lang="zh-CN" altLang="en-US" sz="2000" b="1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rPr>
              <a:t>上，其中</a:t>
            </a:r>
            <a:r>
              <a:rPr lang="en-US" altLang="zh-CN" sz="2000" b="1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rPr>
              <a:t>m,n</a:t>
            </a:r>
            <a:r>
              <a:rPr lang="zh-CN" altLang="en-US" sz="2000" b="1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rPr>
              <a:t>均大于</a:t>
            </a:r>
            <a:r>
              <a:rPr lang="en-US" altLang="zh-CN" sz="2000" b="1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rPr>
              <a:t>0</a:t>
            </a:r>
            <a:r>
              <a:rPr lang="zh-CN" altLang="en-US" sz="2000" b="1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rPr>
              <a:t>，则</a:t>
            </a:r>
            <a:r>
              <a:rPr lang="en-US" altLang="zh-CN" sz="2000" b="1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rPr>
              <a:t>           </a:t>
            </a:r>
            <a:r>
              <a:rPr lang="zh-CN" altLang="en-US" sz="2000" b="1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rPr>
              <a:t>的最小值为（</a:t>
            </a:r>
            <a:r>
              <a:rPr lang="en-US" altLang="zh-CN" sz="2000" b="1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rPr>
              <a:t>     </a:t>
            </a:r>
            <a:r>
              <a:rPr lang="zh-CN" altLang="en-US" sz="2000" b="1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rPr>
              <a:t>）</a:t>
            </a:r>
            <a:endParaRPr lang="zh-CN" altLang="en-US" sz="2000" b="1">
              <a:solidFill>
                <a:schemeClr val="tx1"/>
              </a:solidFill>
              <a:latin typeface="Arial" pitchFamily="34" charset="0"/>
              <a:ea typeface="微软雅黑" panose="020b0503020204020204" pitchFamily="34" charset="-122"/>
            </a:endParaRPr>
          </a:p>
          <a:p>
            <a:pPr algn="l"/>
            <a:endParaRPr lang="zh-CN" altLang="en-US" sz="2000" b="1">
              <a:solidFill>
                <a:schemeClr val="tx1"/>
              </a:solidFill>
              <a:latin typeface="Arial" pitchFamily="34" charset="0"/>
              <a:ea typeface="微软雅黑" panose="020b0503020204020204" pitchFamily="34" charset="-122"/>
            </a:endParaRPr>
          </a:p>
          <a:p>
            <a:pPr algn="l"/>
            <a:r>
              <a:rPr lang="en-US" altLang="zh-CN" sz="2000" b="1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rPr>
              <a:t>A.1</a:t>
            </a:r>
            <a:endParaRPr lang="en-US" altLang="zh-CN" sz="2000" b="1">
              <a:solidFill>
                <a:schemeClr val="tx1"/>
              </a:solidFill>
              <a:latin typeface="Arial" pitchFamily="34" charset="0"/>
              <a:ea typeface="微软雅黑" panose="020b0503020204020204" pitchFamily="34" charset="-122"/>
            </a:endParaRPr>
          </a:p>
          <a:p>
            <a:pPr algn="l"/>
            <a:r>
              <a:rPr lang="en-US" altLang="zh-CN" sz="2000" b="1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rPr>
              <a:t>B.2</a:t>
            </a:r>
            <a:endParaRPr lang="en-US" altLang="zh-CN" sz="2000" b="1">
              <a:solidFill>
                <a:schemeClr val="tx1"/>
              </a:solidFill>
              <a:latin typeface="Arial" pitchFamily="34" charset="0"/>
              <a:ea typeface="微软雅黑" panose="020b0503020204020204" pitchFamily="34" charset="-122"/>
            </a:endParaRPr>
          </a:p>
          <a:p>
            <a:pPr algn="l"/>
            <a:r>
              <a:rPr lang="en-US" altLang="zh-CN" sz="2000" b="1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rPr>
              <a:t>C.4</a:t>
            </a:r>
            <a:endParaRPr lang="en-US" altLang="zh-CN" sz="2000" b="1">
              <a:solidFill>
                <a:schemeClr val="tx1"/>
              </a:solidFill>
              <a:latin typeface="Arial" pitchFamily="34" charset="0"/>
              <a:ea typeface="微软雅黑" panose="020b0503020204020204" pitchFamily="34" charset="-122"/>
            </a:endParaRPr>
          </a:p>
          <a:p>
            <a:pPr algn="l"/>
            <a:r>
              <a:rPr lang="en-US" altLang="zh-CN" sz="2000" b="1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</a:rPr>
              <a:t>D.8</a:t>
            </a:r>
            <a:endParaRPr lang="en-US" altLang="zh-CN" sz="2000" b="1">
              <a:solidFill>
                <a:schemeClr val="tx1"/>
              </a:solidFill>
              <a:latin typeface="Arial" pitchFamily="34" charset="0"/>
              <a:ea typeface="微软雅黑" panose="020b0503020204020204" pitchFamily="34" charset="-122"/>
            </a:endParaRPr>
          </a:p>
        </p:txBody>
      </p:sp>
      <p:graphicFrame>
        <p:nvGraphicFramePr>
          <p:cNvPr id="6" name="对象 5" title="">
            <a:hlinkClick action="ppaction://ole?verb="/>
          </p:cNvPr>
          <p:cNvGraphicFramePr>
            <a:graphicFrameLocks noChangeAspect="1"/>
          </p:cNvGraphicFramePr>
          <p:nvPr/>
        </p:nvGraphicFramePr>
        <p:xfrm>
          <a:off x="143510" y="1708150"/>
          <a:ext cx="3095625" cy="39243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9" r:id="rId2" imgW="1803400" imgH="228600" progId="Equation.KSEE3">
                  <p:embed/>
                </p:oleObj>
              </mc:Choice>
              <mc:Fallback>
                <p:oleObj r:id="rId2" imgW="1803400" imgH="228600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143510" y="1708150"/>
                        <a:ext cx="3095625" cy="39243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7" name="对象 6" title="">
            <a:hlinkClick action="ppaction://ole?verb="/>
          </p:cNvPr>
          <p:cNvGraphicFramePr>
            <a:graphicFrameLocks noChangeAspect="1"/>
          </p:cNvGraphicFramePr>
          <p:nvPr/>
        </p:nvGraphicFramePr>
        <p:xfrm>
          <a:off x="2555875" y="2032000"/>
          <a:ext cx="671830" cy="63119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0" r:id="rId4" imgW="419100" imgH="393700" progId="Equation.KSEE3">
                  <p:embed/>
                </p:oleObj>
              </mc:Choice>
              <mc:Fallback>
                <p:oleObj r:id="rId4" imgW="419100" imgH="393700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2555875" y="2032000"/>
                        <a:ext cx="671830" cy="63119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3" name="文本框 2" title=""/>
          <p:cNvSpPr txBox="1"/>
          <p:nvPr/>
        </p:nvSpPr>
        <p:spPr>
          <a:xfrm>
            <a:off x="1764030" y="2680335"/>
            <a:ext cx="4572000" cy="92202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mtClean="0">
                <a:sym typeface="+mn-ea"/>
              </a:rPr>
              <a:t>【</a:t>
            </a:r>
            <a:r>
              <a:rPr lang="zh-CN" altLang="en-US" smtClean="0">
                <a:sym typeface="+mn-ea"/>
              </a:rPr>
              <a:t>解析</a:t>
            </a:r>
            <a:r>
              <a:rPr lang="en-US" altLang="zh-CN" smtClean="0">
                <a:sym typeface="+mn-ea"/>
              </a:rPr>
              <a:t>】                              </a:t>
            </a:r>
            <a:r>
              <a:rPr lang="zh-CN" altLang="en-US" smtClean="0">
                <a:sym typeface="+mn-ea"/>
              </a:rPr>
              <a:t>恒过点</a:t>
            </a:r>
            <a:r>
              <a:rPr lang="en-US" altLang="zh-CN" smtClean="0">
                <a:sym typeface="+mn-ea"/>
              </a:rPr>
              <a:t>A(-2,-1)</a:t>
            </a:r>
            <a:r>
              <a:rPr lang="zh-CN" altLang="en-US" smtClean="0">
                <a:sym typeface="+mn-ea"/>
              </a:rPr>
              <a:t>，所以</a:t>
            </a:r>
            <a:r>
              <a:rPr lang="en-US" altLang="zh-CN" smtClean="0">
                <a:sym typeface="+mn-ea"/>
              </a:rPr>
              <a:t>-2m-n+4=0,</a:t>
            </a:r>
            <a:r>
              <a:rPr lang="zh-CN" altLang="en-US" smtClean="0">
                <a:sym typeface="+mn-ea"/>
              </a:rPr>
              <a:t>即</a:t>
            </a:r>
            <a:r>
              <a:rPr lang="en-US" altLang="zh-CN" smtClean="0">
                <a:sym typeface="+mn-ea"/>
              </a:rPr>
              <a:t>2m+n=4,</a:t>
            </a:r>
            <a:endParaRPr lang="en-US" altLang="zh-CN" smtClean="0"/>
          </a:p>
          <a:p>
            <a:endParaRPr lang="en-US" altLang="zh-CN" smtClean="0"/>
          </a:p>
        </p:txBody>
      </p:sp>
      <p:graphicFrame>
        <p:nvGraphicFramePr>
          <p:cNvPr id="18436" name="Object 4" title="">
            <a:hlinkClick action="ppaction://ole?verb=0"/>
          </p:cNvPr>
          <p:cNvGraphicFramePr>
            <a:graphicFrameLocks noChangeAspect="1"/>
          </p:cNvGraphicFramePr>
          <p:nvPr>
            <p:custDataLst>
              <p:tags r:id="rId6"/>
            </p:custDataLst>
          </p:nvPr>
        </p:nvGraphicFramePr>
        <p:xfrm>
          <a:off x="2725404" y="2607789"/>
          <a:ext cx="1635125" cy="392112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1" name="公式" r:id="rId7" imgW="22860000" imgH="5486400" progId="Equation.3">
                  <p:embed/>
                </p:oleObj>
              </mc:Choice>
              <mc:Fallback>
                <p:oleObj name="公式" r:id="rId7" imgW="22860000" imgH="54864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8"/>
                      <a:stretch>
                        <a:fillRect/>
                      </a:stretch>
                    </p:blipFill>
                    <p:spPr>
                      <a:xfrm>
                        <a:off x="2725404" y="2607789"/>
                        <a:ext cx="1635125" cy="392112"/>
                      </a:xfrm>
                      <a:prstGeom prst="rect">
                        <a:avLst/>
                      </a:prstGeom>
                      <a:noFill/>
                      <a:ln w="9525"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8437" name="Object 5" title="">
            <a:hlinkClick action="ppaction://ole?verb=0"/>
          </p:cNvPr>
          <p:cNvGraphicFramePr>
            <a:graphicFrameLocks noChangeAspect="1"/>
          </p:cNvGraphicFramePr>
          <p:nvPr>
            <p:custDataLst>
              <p:tags r:id="rId9"/>
            </p:custDataLst>
          </p:nvPr>
        </p:nvGraphicFramePr>
        <p:xfrm>
          <a:off x="1764332" y="3364077"/>
          <a:ext cx="4781551" cy="13843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2" name="公式" r:id="rId10" imgW="71628000" imgH="20726400" progId="Equation.3">
                  <p:embed/>
                </p:oleObj>
              </mc:Choice>
              <mc:Fallback>
                <p:oleObj name="公式" r:id="rId10" imgW="71628000" imgH="207264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1"/>
                      <a:stretch>
                        <a:fillRect/>
                      </a:stretch>
                    </p:blipFill>
                    <p:spPr>
                      <a:xfrm>
                        <a:off x="1764332" y="3364077"/>
                        <a:ext cx="4781551" cy="1384300"/>
                      </a:xfrm>
                      <a:prstGeom prst="rect">
                        <a:avLst/>
                      </a:prstGeom>
                      <a:noFill/>
                      <a:ln w="9525"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" name="TextBox 9" title=""/>
          <p:cNvSpPr txBox="1"/>
          <p:nvPr>
            <p:custDataLst>
              <p:tags r:id="rId12"/>
            </p:custDataLst>
          </p:nvPr>
        </p:nvSpPr>
        <p:spPr>
          <a:xfrm>
            <a:off x="7215206" y="4144180"/>
            <a:ext cx="14287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b="1" smtClean="0">
                <a:solidFill>
                  <a:srgbClr val="FF0000"/>
                </a:solidFill>
              </a:rPr>
              <a:t>答案选</a:t>
            </a:r>
            <a:r>
              <a:rPr lang="en-US" altLang="zh-CN" b="1" smtClean="0">
                <a:solidFill>
                  <a:srgbClr val="FF0000"/>
                </a:solidFill>
              </a:rPr>
              <a:t>B</a:t>
            </a:r>
            <a:endParaRPr lang="zh-CN" altLang="en-US" b="1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 title=""/>
          <p:cNvSpPr txBox="1"/>
          <p:nvPr/>
        </p:nvSpPr>
        <p:spPr>
          <a:xfrm>
            <a:off x="755650" y="231775"/>
            <a:ext cx="5020310" cy="398780"/>
          </a:xfrm>
          <a:prstGeom prst="rect">
            <a:avLst/>
          </a:prstGeom>
        </p:spPr>
        <p:txBody>
          <a:bodyPr wrap="square"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b="1">
                <a:latin typeface="Arial" pitchFamily="34" charset="0"/>
                <a:ea typeface="微软雅黑" panose="020b0503020204020204" pitchFamily="34" charset="-122"/>
              </a:rPr>
              <a:t>专题</a:t>
            </a:r>
            <a:r>
              <a:rPr lang="en-US" altLang="zh-CN" sz="2000" b="1">
                <a:latin typeface="Arial" pitchFamily="34" charset="0"/>
                <a:ea typeface="微软雅黑" panose="020b0503020204020204" pitchFamily="34" charset="-122"/>
              </a:rPr>
              <a:t>5——</a:t>
            </a:r>
            <a:r>
              <a:rPr lang="zh-CN" altLang="en-US" sz="2000" b="1">
                <a:latin typeface="Arial" pitchFamily="34" charset="0"/>
                <a:ea typeface="微软雅黑" panose="020b0503020204020204" pitchFamily="34" charset="-122"/>
              </a:rPr>
              <a:t>基本不等式</a:t>
            </a:r>
            <a:endParaRPr lang="zh-CN" altLang="en-US" sz="2000" b="1">
              <a:latin typeface="Arial" pitchFamily="34" charset="0"/>
              <a:ea typeface="微软雅黑" panose="020b0503020204020204" pitchFamily="34" charset="-122"/>
            </a:endParaRPr>
          </a:p>
        </p:txBody>
      </p:sp>
      <p:sp>
        <p:nvSpPr>
          <p:cNvPr id="5" name="文本框 4" title=""/>
          <p:cNvSpPr txBox="1"/>
          <p:nvPr/>
        </p:nvSpPr>
        <p:spPr>
          <a:xfrm>
            <a:off x="107950" y="916305"/>
            <a:ext cx="8605520" cy="1348740"/>
          </a:xfrm>
          <a:prstGeom prst="rect">
            <a:avLst/>
          </a:prstGeom>
        </p:spPr>
        <p:txBody>
          <a:bodyPr wrap="square">
            <a:no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altLang="zh-CN" b="1">
                <a:latin typeface="Arial" pitchFamily="34" charset="0"/>
                <a:ea typeface="微软雅黑" panose="020b0503020204020204" pitchFamily="34" charset="-122"/>
              </a:rPr>
              <a:t>2.(2023</a:t>
            </a:r>
            <a:r>
              <a:rPr lang="zh-CN" altLang="en-US" b="1">
                <a:latin typeface="Arial" pitchFamily="34" charset="0"/>
                <a:ea typeface="微软雅黑" panose="020b0503020204020204" pitchFamily="34" charset="-122"/>
              </a:rPr>
              <a:t>年江苏省苏南五市职业学校对口单招第二次调研性统测</a:t>
            </a:r>
            <a:r>
              <a:rPr lang="en-US" altLang="zh-CN" b="1">
                <a:latin typeface="Arial" pitchFamily="34" charset="0"/>
                <a:ea typeface="微软雅黑" panose="020b0503020204020204" pitchFamily="34" charset="-122"/>
              </a:rPr>
              <a:t>)</a:t>
            </a:r>
            <a:r>
              <a:rPr lang="zh-CN" altLang="en-US" b="1">
                <a:latin typeface="Arial" pitchFamily="34" charset="0"/>
                <a:ea typeface="微软雅黑" panose="020b0503020204020204" pitchFamily="34" charset="-122"/>
              </a:rPr>
              <a:t>已知点（</a:t>
            </a:r>
            <a:r>
              <a:rPr lang="en-US" altLang="zh-CN" b="1">
                <a:latin typeface="Arial" pitchFamily="34" charset="0"/>
                <a:ea typeface="微软雅黑" panose="020b0503020204020204" pitchFamily="34" charset="-122"/>
              </a:rPr>
              <a:t>4a,2b</a:t>
            </a:r>
            <a:r>
              <a:rPr lang="zh-CN" altLang="en-US" b="1">
                <a:latin typeface="Arial" pitchFamily="34" charset="0"/>
                <a:ea typeface="微软雅黑" panose="020b0503020204020204" pitchFamily="34" charset="-122"/>
              </a:rPr>
              <a:t>）</a:t>
            </a:r>
            <a:r>
              <a:rPr lang="en-US" altLang="zh-CN" b="1">
                <a:latin typeface="Arial" pitchFamily="34" charset="0"/>
                <a:ea typeface="微软雅黑" panose="020b0503020204020204" pitchFamily="34" charset="-122"/>
              </a:rPr>
              <a:t>(a&gt;0,b&gt;0)</a:t>
            </a:r>
            <a:r>
              <a:rPr lang="zh-CN" altLang="en-US" b="1">
                <a:latin typeface="Arial" pitchFamily="34" charset="0"/>
                <a:ea typeface="微软雅黑" panose="020b0503020204020204" pitchFamily="34" charset="-122"/>
              </a:rPr>
              <a:t>在圆</a:t>
            </a:r>
            <a:r>
              <a:rPr lang="en-US" altLang="zh-CN" b="1">
                <a:latin typeface="Arial" pitchFamily="34" charset="0"/>
                <a:ea typeface="微软雅黑" panose="020b0503020204020204" pitchFamily="34" charset="-122"/>
              </a:rPr>
              <a:t>C:                   </a:t>
            </a:r>
            <a:r>
              <a:rPr lang="zh-CN" altLang="en-US" b="1">
                <a:latin typeface="Arial" pitchFamily="34" charset="0"/>
                <a:ea typeface="微软雅黑" panose="020b0503020204020204" pitchFamily="34" charset="-122"/>
              </a:rPr>
              <a:t>和圆</a:t>
            </a:r>
            <a:r>
              <a:rPr lang="en-US" altLang="zh-CN" b="1">
                <a:latin typeface="Arial" pitchFamily="34" charset="0"/>
                <a:ea typeface="微软雅黑" panose="020b0503020204020204" pitchFamily="34" charset="-122"/>
              </a:rPr>
              <a:t>M:                                     </a:t>
            </a:r>
            <a:r>
              <a:rPr lang="zh-CN" altLang="en-US" b="1">
                <a:latin typeface="Arial" pitchFamily="34" charset="0"/>
                <a:ea typeface="微软雅黑" panose="020b0503020204020204" pitchFamily="34" charset="-122"/>
              </a:rPr>
              <a:t>的公共弦上，则</a:t>
            </a:r>
            <a:endParaRPr lang="zh-CN" altLang="en-US" b="1">
              <a:latin typeface="Arial" pitchFamily="34" charset="0"/>
              <a:ea typeface="微软雅黑" panose="020b0503020204020204" pitchFamily="34" charset="-122"/>
            </a:endParaRPr>
          </a:p>
          <a:p>
            <a:pPr algn="l"/>
            <a:r>
              <a:rPr lang="zh-CN" altLang="en-US" b="1">
                <a:latin typeface="Arial" pitchFamily="34" charset="0"/>
                <a:ea typeface="微软雅黑" panose="020b0503020204020204" pitchFamily="34" charset="-122"/>
              </a:rPr>
              <a:t> </a:t>
            </a:r>
            <a:r>
              <a:rPr lang="en-US" altLang="zh-CN" b="1">
                <a:latin typeface="Arial" pitchFamily="34" charset="0"/>
                <a:ea typeface="微软雅黑" panose="020b0503020204020204" pitchFamily="34" charset="-122"/>
              </a:rPr>
              <a:t>               </a:t>
            </a:r>
            <a:endParaRPr lang="en-US" altLang="zh-CN" b="1">
              <a:latin typeface="Arial" pitchFamily="34" charset="0"/>
              <a:ea typeface="微软雅黑" panose="020b0503020204020204" pitchFamily="34" charset="-122"/>
            </a:endParaRPr>
          </a:p>
          <a:p>
            <a:pPr algn="l"/>
            <a:r>
              <a:rPr lang="en-US" altLang="zh-CN" b="1">
                <a:latin typeface="Arial" pitchFamily="34" charset="0"/>
                <a:ea typeface="微软雅黑" panose="020b0503020204020204" pitchFamily="34" charset="-122"/>
              </a:rPr>
              <a:t>               </a:t>
            </a:r>
            <a:r>
              <a:rPr lang="zh-CN" altLang="en-US" b="1">
                <a:latin typeface="Arial" pitchFamily="34" charset="0"/>
                <a:ea typeface="微软雅黑" panose="020b0503020204020204" pitchFamily="34" charset="-122"/>
              </a:rPr>
              <a:t>的最小值为（</a:t>
            </a:r>
            <a:r>
              <a:rPr lang="en-US" altLang="zh-CN" b="1">
                <a:latin typeface="Arial" pitchFamily="34" charset="0"/>
                <a:ea typeface="微软雅黑" panose="020b0503020204020204" pitchFamily="34" charset="-122"/>
              </a:rPr>
              <a:t>      </a:t>
            </a:r>
            <a:r>
              <a:rPr lang="zh-CN" altLang="en-US" b="1">
                <a:latin typeface="Arial" pitchFamily="34" charset="0"/>
                <a:ea typeface="微软雅黑" panose="020b0503020204020204" pitchFamily="34" charset="-122"/>
              </a:rPr>
              <a:t>）</a:t>
            </a:r>
            <a:endParaRPr lang="zh-CN" altLang="en-US" b="1">
              <a:latin typeface="Arial" pitchFamily="34" charset="0"/>
              <a:ea typeface="微软雅黑" panose="020b0503020204020204" pitchFamily="34" charset="-122"/>
            </a:endParaRPr>
          </a:p>
          <a:p>
            <a:pPr algn="l"/>
            <a:r>
              <a:rPr lang="en-US" altLang="zh-CN" b="1">
                <a:latin typeface="Arial" pitchFamily="34" charset="0"/>
                <a:ea typeface="微软雅黑" panose="020b0503020204020204" pitchFamily="34" charset="-122"/>
              </a:rPr>
              <a:t>A.8</a:t>
            </a:r>
            <a:endParaRPr lang="en-US" altLang="zh-CN" b="1">
              <a:latin typeface="Arial" pitchFamily="34" charset="0"/>
              <a:ea typeface="微软雅黑" panose="020b0503020204020204" pitchFamily="34" charset="-122"/>
            </a:endParaRPr>
          </a:p>
          <a:p>
            <a:pPr algn="l"/>
            <a:r>
              <a:rPr lang="en-US" altLang="zh-CN" b="1">
                <a:latin typeface="Arial" pitchFamily="34" charset="0"/>
                <a:ea typeface="微软雅黑" panose="020b0503020204020204" pitchFamily="34" charset="-122"/>
              </a:rPr>
              <a:t>B.4</a:t>
            </a:r>
            <a:endParaRPr lang="en-US" altLang="zh-CN" b="1">
              <a:latin typeface="Arial" pitchFamily="34" charset="0"/>
              <a:ea typeface="微软雅黑" panose="020b0503020204020204" pitchFamily="34" charset="-122"/>
            </a:endParaRPr>
          </a:p>
          <a:p>
            <a:pPr algn="l"/>
            <a:r>
              <a:rPr lang="en-US" altLang="zh-CN" b="1">
                <a:latin typeface="Arial" pitchFamily="34" charset="0"/>
                <a:ea typeface="微软雅黑" panose="020b0503020204020204" pitchFamily="34" charset="-122"/>
              </a:rPr>
              <a:t>C.2</a:t>
            </a:r>
            <a:endParaRPr lang="en-US" altLang="zh-CN" b="1">
              <a:latin typeface="Arial" pitchFamily="34" charset="0"/>
              <a:ea typeface="微软雅黑" panose="020b0503020204020204" pitchFamily="34" charset="-122"/>
            </a:endParaRPr>
          </a:p>
          <a:p>
            <a:pPr algn="l"/>
            <a:r>
              <a:rPr lang="en-US" altLang="zh-CN" b="1">
                <a:latin typeface="Arial" pitchFamily="34" charset="0"/>
                <a:ea typeface="微软雅黑" panose="020b0503020204020204" pitchFamily="34" charset="-122"/>
              </a:rPr>
              <a:t>D.1</a:t>
            </a:r>
            <a:endParaRPr lang="zh-CN" altLang="en-US" b="1">
              <a:latin typeface="Arial" pitchFamily="34" charset="0"/>
              <a:ea typeface="微软雅黑" panose="020b0503020204020204" pitchFamily="34" charset="-122"/>
            </a:endParaRPr>
          </a:p>
          <a:p>
            <a:pPr algn="l"/>
            <a:endParaRPr lang="zh-CN" altLang="en-US" b="1">
              <a:latin typeface="Arial" pitchFamily="34" charset="0"/>
              <a:ea typeface="微软雅黑" panose="020b0503020204020204" pitchFamily="34" charset="-122"/>
            </a:endParaRPr>
          </a:p>
        </p:txBody>
      </p:sp>
      <p:graphicFrame>
        <p:nvGraphicFramePr>
          <p:cNvPr id="6" name="对象 5" title="">
            <a:hlinkClick action="ppaction://ole?verb="/>
          </p:cNvPr>
          <p:cNvGraphicFramePr>
            <a:graphicFrameLocks noChangeAspect="1"/>
          </p:cNvGraphicFramePr>
          <p:nvPr/>
        </p:nvGraphicFramePr>
        <p:xfrm>
          <a:off x="1943735" y="1203960"/>
          <a:ext cx="1181100" cy="37973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3" r:id="rId2" imgW="711200" imgH="228600" progId="Equation.KSEE3">
                  <p:embed/>
                </p:oleObj>
              </mc:Choice>
              <mc:Fallback>
                <p:oleObj r:id="rId2" imgW="711200" imgH="228600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1943735" y="1203960"/>
                        <a:ext cx="1181100" cy="37973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7" name="对象 6" title="">
            <a:hlinkClick action="ppaction://ole?verb="/>
          </p:cNvPr>
          <p:cNvGraphicFramePr>
            <a:graphicFrameLocks noChangeAspect="1"/>
          </p:cNvGraphicFramePr>
          <p:nvPr>
            <p:custDataLst>
              <p:tags r:id="rId4"/>
            </p:custDataLst>
          </p:nvPr>
        </p:nvGraphicFramePr>
        <p:xfrm>
          <a:off x="3887788" y="1203960"/>
          <a:ext cx="2235835" cy="37973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4" r:id="rId5" imgW="1346200" imgH="228600" progId="Equation.KSEE3">
                  <p:embed/>
                </p:oleObj>
              </mc:Choice>
              <mc:Fallback>
                <p:oleObj r:id="rId5" imgW="1346200" imgH="228600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3887788" y="1203960"/>
                        <a:ext cx="2235835" cy="37973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" name="对象 7" title="">
            <a:hlinkClick action="ppaction://ole?verb="/>
          </p:cNvPr>
          <p:cNvGraphicFramePr>
            <a:graphicFrameLocks noChangeAspect="1"/>
          </p:cNvGraphicFramePr>
          <p:nvPr>
            <p:custDataLst>
              <p:tags r:id="rId7"/>
            </p:custDataLst>
          </p:nvPr>
        </p:nvGraphicFramePr>
        <p:xfrm>
          <a:off x="479425" y="1463040"/>
          <a:ext cx="654050" cy="6540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5" r:id="rId8" imgW="393700" imgH="393700" progId="Equation.KSEE3">
                  <p:embed/>
                </p:oleObj>
              </mc:Choice>
              <mc:Fallback>
                <p:oleObj r:id="rId8" imgW="393700" imgH="393700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9"/>
                      <a:stretch>
                        <a:fillRect/>
                      </a:stretch>
                    </p:blipFill>
                    <p:spPr>
                      <a:xfrm>
                        <a:off x="479425" y="1463040"/>
                        <a:ext cx="654050" cy="6540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3" name="文本框 2" title=""/>
          <p:cNvSpPr txBox="1"/>
          <p:nvPr/>
        </p:nvSpPr>
        <p:spPr>
          <a:xfrm>
            <a:off x="35560" y="3292475"/>
            <a:ext cx="8566785" cy="398780"/>
          </a:xfrm>
          <a:prstGeom prst="rect">
            <a:avLst/>
          </a:prstGeom>
        </p:spPr>
        <p:txBody>
          <a:bodyPr wrap="square"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b="1">
                <a:solidFill>
                  <a:srgbClr val="FF0000"/>
                </a:solidFill>
                <a:latin typeface="Arial" pitchFamily="34" charset="0"/>
                <a:ea typeface="微软雅黑" panose="020b0503020204020204" pitchFamily="34" charset="-122"/>
              </a:rPr>
              <a:t>【解析】两圆公共弦方程为</a:t>
            </a:r>
            <a:r>
              <a:rPr lang="en-US" altLang="zh-CN" sz="2000" b="1">
                <a:solidFill>
                  <a:srgbClr val="FF0000"/>
                </a:solidFill>
                <a:latin typeface="Arial" pitchFamily="34" charset="0"/>
                <a:ea typeface="微软雅黑" panose="020b0503020204020204" pitchFamily="34" charset="-122"/>
              </a:rPr>
              <a:t>               </a:t>
            </a:r>
            <a:r>
              <a:rPr lang="zh-CN" altLang="en-US" sz="2000" b="1">
                <a:solidFill>
                  <a:srgbClr val="FF0000"/>
                </a:solidFill>
                <a:latin typeface="Arial" pitchFamily="34" charset="0"/>
                <a:ea typeface="微软雅黑" panose="020b0503020204020204" pitchFamily="34" charset="-122"/>
              </a:rPr>
              <a:t>，则</a:t>
            </a:r>
            <a:r>
              <a:rPr lang="en-US" altLang="zh-CN" sz="2000" b="1">
                <a:solidFill>
                  <a:srgbClr val="FF0000"/>
                </a:solidFill>
                <a:latin typeface="Arial" pitchFamily="34" charset="0"/>
                <a:ea typeface="微软雅黑" panose="020b0503020204020204" pitchFamily="34" charset="-122"/>
              </a:rPr>
              <a:t>4a+2b=2,</a:t>
            </a:r>
            <a:r>
              <a:rPr lang="zh-CN" altLang="en-US" sz="2000" b="1">
                <a:solidFill>
                  <a:srgbClr val="FF0000"/>
                </a:solidFill>
                <a:latin typeface="Arial" pitchFamily="34" charset="0"/>
                <a:ea typeface="微软雅黑" panose="020b0503020204020204" pitchFamily="34" charset="-122"/>
              </a:rPr>
              <a:t>即</a:t>
            </a:r>
            <a:r>
              <a:rPr lang="en-US" altLang="zh-CN" sz="2000" b="1">
                <a:solidFill>
                  <a:srgbClr val="FF0000"/>
                </a:solidFill>
                <a:latin typeface="Arial" pitchFamily="34" charset="0"/>
                <a:ea typeface="微软雅黑" panose="020b0503020204020204" pitchFamily="34" charset="-122"/>
              </a:rPr>
              <a:t>2a+b=1</a:t>
            </a:r>
            <a:r>
              <a:rPr lang="zh-CN" altLang="en-US" sz="2000" b="1">
                <a:solidFill>
                  <a:srgbClr val="FF0000"/>
                </a:solidFill>
                <a:latin typeface="Arial" pitchFamily="34" charset="0"/>
                <a:ea typeface="微软雅黑" panose="020b0503020204020204" pitchFamily="34" charset="-122"/>
              </a:rPr>
              <a:t>，所以</a:t>
            </a:r>
            <a:endParaRPr lang="zh-CN" altLang="en-US" sz="2000" b="1">
              <a:solidFill>
                <a:srgbClr val="FF0000"/>
              </a:solidFill>
              <a:latin typeface="Arial" pitchFamily="34" charset="0"/>
              <a:ea typeface="微软雅黑" panose="020b0503020204020204" pitchFamily="34" charset="-122"/>
            </a:endParaRPr>
          </a:p>
        </p:txBody>
      </p:sp>
      <p:graphicFrame>
        <p:nvGraphicFramePr>
          <p:cNvPr id="10" name="对象 9" title="">
            <a:hlinkClick action="ppaction://ole?verb="/>
          </p:cNvPr>
          <p:cNvGraphicFramePr>
            <a:graphicFrameLocks noChangeAspect="1"/>
          </p:cNvGraphicFramePr>
          <p:nvPr>
            <p:custDataLst>
              <p:tags r:id="rId10"/>
            </p:custDataLst>
          </p:nvPr>
        </p:nvGraphicFramePr>
        <p:xfrm>
          <a:off x="3168015" y="3309620"/>
          <a:ext cx="1096010" cy="38163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6" r:id="rId11" imgW="584200" imgH="203200" progId="Equation.KSEE3">
                  <p:embed/>
                </p:oleObj>
              </mc:Choice>
              <mc:Fallback>
                <p:oleObj r:id="rId11" imgW="584200" imgH="203200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2"/>
                      <a:stretch>
                        <a:fillRect/>
                      </a:stretch>
                    </p:blipFill>
                    <p:spPr>
                      <a:xfrm>
                        <a:off x="3168015" y="3309620"/>
                        <a:ext cx="1096010" cy="38163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2" name="对象 11" title="">
            <a:hlinkClick action="ppaction://ole?verb="/>
          </p:cNvPr>
          <p:cNvGraphicFramePr>
            <a:graphicFrameLocks noChangeAspect="1"/>
          </p:cNvGraphicFramePr>
          <p:nvPr>
            <p:custDataLst>
              <p:tags r:id="rId13"/>
            </p:custDataLst>
          </p:nvPr>
        </p:nvGraphicFramePr>
        <p:xfrm>
          <a:off x="323533" y="3795713"/>
          <a:ext cx="6077585" cy="73850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7" r:id="rId14" imgW="3657600" imgH="444500" progId="Equation.KSEE3">
                  <p:embed/>
                </p:oleObj>
              </mc:Choice>
              <mc:Fallback>
                <p:oleObj r:id="rId14" imgW="3657600" imgH="444500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5"/>
                      <a:stretch>
                        <a:fillRect/>
                      </a:stretch>
                    </p:blipFill>
                    <p:spPr>
                      <a:xfrm>
                        <a:off x="323533" y="3795713"/>
                        <a:ext cx="6077585" cy="73850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" name="文本框 13" title=""/>
          <p:cNvSpPr txBox="1"/>
          <p:nvPr/>
        </p:nvSpPr>
        <p:spPr>
          <a:xfrm>
            <a:off x="6048375" y="4588425"/>
            <a:ext cx="3048000" cy="398780"/>
          </a:xfrm>
          <a:prstGeom prst="rect">
            <a:avLst/>
          </a:prstGeom>
        </p:spPr>
        <p:txBody>
          <a:bodyPr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b="1">
                <a:solidFill>
                  <a:srgbClr val="FF0000"/>
                </a:solidFill>
                <a:latin typeface="Arial" pitchFamily="34" charset="0"/>
                <a:ea typeface="微软雅黑" panose="020b0503020204020204" pitchFamily="34" charset="-122"/>
              </a:rPr>
              <a:t>答案选</a:t>
            </a:r>
            <a:r>
              <a:rPr lang="en-US" altLang="zh-CN" sz="2000" b="1">
                <a:solidFill>
                  <a:srgbClr val="FF0000"/>
                </a:solidFill>
                <a:latin typeface="Arial" pitchFamily="34" charset="0"/>
                <a:ea typeface="微软雅黑" panose="020b0503020204020204" pitchFamily="34" charset="-122"/>
              </a:rPr>
              <a:t>A</a:t>
            </a:r>
            <a:endParaRPr lang="en-US" altLang="zh-CN" sz="2000" b="1">
              <a:solidFill>
                <a:srgbClr val="FF0000"/>
              </a:solidFill>
              <a:latin typeface="Arial" pitchFamily="34" charset="0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 spd="slow"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 title=""/>
          <p:cNvSpPr txBox="1"/>
          <p:nvPr/>
        </p:nvSpPr>
        <p:spPr>
          <a:xfrm>
            <a:off x="755650" y="231775"/>
            <a:ext cx="5020310" cy="398780"/>
          </a:xfrm>
          <a:prstGeom prst="rect">
            <a:avLst/>
          </a:prstGeom>
        </p:spPr>
        <p:txBody>
          <a:bodyPr wrap="square"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latin typeface="Arial" pitchFamily="34" charset="0"/>
                <a:ea typeface="微软雅黑" panose="020b0503020204020204" pitchFamily="34" charset="-122"/>
              </a:rPr>
              <a:t>专题</a:t>
            </a:r>
            <a:r>
              <a:rPr lang="en-US" altLang="zh-CN" sz="2000" b="1">
                <a:latin typeface="Arial" pitchFamily="34" charset="0"/>
                <a:ea typeface="微软雅黑" panose="020b0503020204020204" pitchFamily="34" charset="-122"/>
              </a:rPr>
              <a:t>5——</a:t>
            </a:r>
            <a:r>
              <a:rPr lang="zh-CN" altLang="en-US" sz="2000" b="1">
                <a:latin typeface="Arial" pitchFamily="34" charset="0"/>
                <a:ea typeface="微软雅黑" panose="020b0503020204020204" pitchFamily="34" charset="-122"/>
              </a:rPr>
              <a:t>基本不等式</a:t>
            </a:r>
            <a:endParaRPr lang="zh-CN" altLang="en-US" sz="2000" b="1">
              <a:latin typeface="Arial" pitchFamily="34" charset="0"/>
              <a:ea typeface="微软雅黑" panose="020b0503020204020204" pitchFamily="34" charset="-122"/>
            </a:endParaRPr>
          </a:p>
        </p:txBody>
      </p:sp>
      <p:sp>
        <p:nvSpPr>
          <p:cNvPr id="100" name="文本框 99" title=""/>
          <p:cNvSpPr txBox="1"/>
          <p:nvPr/>
        </p:nvSpPr>
        <p:spPr>
          <a:xfrm>
            <a:off x="143510" y="916305"/>
            <a:ext cx="8896350" cy="92202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/>
            <a:r>
              <a:rPr lang="en-US" altLang="zh-CN" b="1">
                <a:ea typeface="宋体" panose="02010600030101010101" pitchFamily="2" charset="-122"/>
              </a:rPr>
              <a:t>3.(</a:t>
            </a:r>
            <a:r>
              <a:rPr lang="zh-CN" b="1">
                <a:ea typeface="宋体" panose="02010600030101010101" pitchFamily="2" charset="-122"/>
              </a:rPr>
              <a:t>浙江省绍兴市柯桥区职业学校2022-2023学年度第一学期高三数学统考</a:t>
            </a:r>
            <a:r>
              <a:rPr lang="en-US" altLang="zh-CN" b="1">
                <a:ea typeface="宋体" panose="02010600030101010101" pitchFamily="2" charset="-122"/>
              </a:rPr>
              <a:t>)</a:t>
            </a:r>
            <a:r>
              <a:rPr lang="zh-CN" b="1">
                <a:ea typeface="宋体" panose="02010600030101010101" pitchFamily="2" charset="-122"/>
              </a:rPr>
              <a:t>已知</a:t>
            </a:r>
            <a:endParaRPr lang="zh-CN" b="1">
              <a:ea typeface="宋体" panose="02010600030101010101" pitchFamily="2" charset="-122"/>
            </a:endParaRPr>
          </a:p>
          <a:p>
            <a:pPr indent="0"/>
            <a:endParaRPr lang="zh-CN" altLang="en-US" b="1">
              <a:ea typeface="宋体" panose="02010600030101010101" pitchFamily="2" charset="-122"/>
            </a:endParaRPr>
          </a:p>
          <a:p>
            <a:pPr indent="0"/>
            <a:r>
              <a:rPr lang="zh-CN" altLang="en-US" b="1">
                <a:ea typeface="宋体" panose="02010600030101010101" pitchFamily="2" charset="-122"/>
              </a:rPr>
              <a:t>则</a:t>
            </a:r>
            <a:r>
              <a:rPr lang="en-US" altLang="zh-CN" b="1">
                <a:ea typeface="宋体" panose="02010600030101010101" pitchFamily="2" charset="-122"/>
              </a:rPr>
              <a:t>                      </a:t>
            </a:r>
            <a:r>
              <a:rPr lang="zh-CN" altLang="en-US" b="1">
                <a:ea typeface="宋体" panose="02010600030101010101" pitchFamily="2" charset="-122"/>
              </a:rPr>
              <a:t>的最小值是              </a:t>
            </a:r>
            <a:endParaRPr lang="zh-CN" altLang="en-US" b="1">
              <a:ea typeface="宋体" panose="02010600030101010101" pitchFamily="2" charset="-122"/>
            </a:endParaRPr>
          </a:p>
        </p:txBody>
      </p:sp>
      <p:pic>
        <p:nvPicPr>
          <p:cNvPr id="3" name="图片 2" title=""/>
          <p:cNvPicPr/>
          <p:nvPr/>
        </p:nvPicPr>
        <p:blipFill>
          <a:blip r:embed="rId2"/>
          <a:stretch>
            <a:fillRect/>
          </a:stretch>
        </p:blipFill>
        <p:spPr>
          <a:xfrm>
            <a:off x="7956550" y="916305"/>
            <a:ext cx="590550" cy="29718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6" name="图片 5" title=""/>
          <p:cNvPicPr/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647700" y="1240155"/>
            <a:ext cx="953770" cy="634365"/>
          </a:xfrm>
          <a:prstGeom prst="rect">
            <a:avLst/>
          </a:prstGeom>
          <a:noFill/>
          <a:ln w="9525">
            <a:noFill/>
          </a:ln>
        </p:spPr>
      </p:pic>
      <p:cxnSp>
        <p:nvCxnSpPr>
          <p:cNvPr id="7" name="直接连接符 6" title=""/>
          <p:cNvCxnSpPr/>
          <p:nvPr/>
        </p:nvCxnSpPr>
        <p:spPr>
          <a:xfrm>
            <a:off x="2755900" y="1769110"/>
            <a:ext cx="988060" cy="10795"/>
          </a:xfrm>
          <a:prstGeom prst="line">
            <a:avLst/>
          </a:prstGeom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8" name="文本框 7" title=""/>
          <p:cNvSpPr txBox="1"/>
          <p:nvPr/>
        </p:nvSpPr>
        <p:spPr>
          <a:xfrm>
            <a:off x="324485" y="2201545"/>
            <a:ext cx="8394700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olidFill>
                  <a:srgbClr val="FF0000"/>
                </a:solidFill>
              </a:rPr>
              <a:t>【解析】因为</a:t>
            </a:r>
            <a:r>
              <a:rPr lang="en-US" altLang="zh-CN">
                <a:solidFill>
                  <a:srgbClr val="FF0000"/>
                </a:solidFill>
              </a:rPr>
              <a:t>             ,</a:t>
            </a:r>
            <a:r>
              <a:rPr lang="zh-CN" altLang="en-US">
                <a:solidFill>
                  <a:srgbClr val="FF0000"/>
                </a:solidFill>
              </a:rPr>
              <a:t>所以</a:t>
            </a:r>
            <a:r>
              <a:rPr lang="en-US" altLang="zh-CN">
                <a:solidFill>
                  <a:srgbClr val="FF0000"/>
                </a:solidFill>
              </a:rPr>
              <a:t>                      </a:t>
            </a:r>
            <a:r>
              <a:rPr lang="zh-CN" altLang="en-US">
                <a:solidFill>
                  <a:srgbClr val="FF0000"/>
                </a:solidFill>
              </a:rPr>
              <a:t>，则</a:t>
            </a:r>
            <a:endParaRPr lang="zh-CN" altLang="en-US">
              <a:solidFill>
                <a:srgbClr val="FF0000"/>
              </a:solidFill>
            </a:endParaRPr>
          </a:p>
        </p:txBody>
      </p:sp>
      <p:pic>
        <p:nvPicPr>
          <p:cNvPr id="9" name="图片 8" title=""/>
          <p:cNvPicPr/>
          <p:nvPr>
            <p:custDataLst>
              <p:tags r:id="rId5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1835785" y="2212340"/>
            <a:ext cx="590550" cy="297180"/>
          </a:xfrm>
          <a:prstGeom prst="rect">
            <a:avLst/>
          </a:prstGeom>
          <a:noFill/>
          <a:ln w="9525">
            <a:noFill/>
          </a:ln>
        </p:spPr>
      </p:pic>
      <p:graphicFrame>
        <p:nvGraphicFramePr>
          <p:cNvPr id="10" name="对象 9" title="">
            <a:hlinkClick action="ppaction://ole?verb="/>
          </p:cNvPr>
          <p:cNvGraphicFramePr>
            <a:graphicFrameLocks noChangeAspect="1"/>
          </p:cNvGraphicFramePr>
          <p:nvPr/>
        </p:nvGraphicFramePr>
        <p:xfrm>
          <a:off x="2987675" y="2193925"/>
          <a:ext cx="1156970" cy="37592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8" r:id="rId6" imgW="545465" imgH="177165" progId="Equation.KSEE3">
                  <p:embed/>
                </p:oleObj>
              </mc:Choice>
              <mc:Fallback>
                <p:oleObj r:id="rId6" imgW="545465" imgH="177165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2987675" y="2193925"/>
                        <a:ext cx="1156970" cy="37592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1" name="对象 10" title="">
            <a:hlinkClick action="ppaction://ole?verb="/>
          </p:cNvPr>
          <p:cNvGraphicFramePr>
            <a:graphicFrameLocks noChangeAspect="1"/>
          </p:cNvGraphicFramePr>
          <p:nvPr/>
        </p:nvGraphicFramePr>
        <p:xfrm>
          <a:off x="4608195" y="2070735"/>
          <a:ext cx="3145790" cy="62928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9" r:id="rId8" imgW="1968500" imgH="393700" progId="Equation.KSEE3">
                  <p:embed/>
                </p:oleObj>
              </mc:Choice>
              <mc:Fallback>
                <p:oleObj r:id="rId8" imgW="1968500" imgH="393700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9"/>
                      <a:stretch>
                        <a:fillRect/>
                      </a:stretch>
                    </p:blipFill>
                    <p:spPr>
                      <a:xfrm>
                        <a:off x="4608195" y="2070735"/>
                        <a:ext cx="3145790" cy="62928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2" name="对象 11" title="">
            <a:hlinkClick action="ppaction://ole?verb="/>
          </p:cNvPr>
          <p:cNvGraphicFramePr>
            <a:graphicFrameLocks noChangeAspect="1"/>
          </p:cNvGraphicFramePr>
          <p:nvPr/>
        </p:nvGraphicFramePr>
        <p:xfrm>
          <a:off x="503555" y="2716530"/>
          <a:ext cx="3916680" cy="69596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0" r:id="rId10" imgW="2501900" imgH="444500" progId="Equation.KSEE3">
                  <p:embed/>
                </p:oleObj>
              </mc:Choice>
              <mc:Fallback>
                <p:oleObj r:id="rId10" imgW="2501900" imgH="444500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1"/>
                      <a:stretch>
                        <a:fillRect/>
                      </a:stretch>
                    </p:blipFill>
                    <p:spPr>
                      <a:xfrm>
                        <a:off x="503555" y="2716530"/>
                        <a:ext cx="3916680" cy="69596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3" name="文本框 12" title=""/>
          <p:cNvSpPr txBox="1"/>
          <p:nvPr/>
        </p:nvSpPr>
        <p:spPr>
          <a:xfrm>
            <a:off x="431800" y="3435985"/>
            <a:ext cx="6701790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olidFill>
                  <a:srgbClr val="FF0000"/>
                </a:solidFill>
              </a:rPr>
              <a:t>当且仅当</a:t>
            </a:r>
            <a:r>
              <a:rPr lang="en-US" altLang="zh-CN">
                <a:solidFill>
                  <a:srgbClr val="FF0000"/>
                </a:solidFill>
              </a:rPr>
              <a:t>                             </a:t>
            </a:r>
            <a:r>
              <a:rPr lang="zh-CN" altLang="en-US">
                <a:solidFill>
                  <a:srgbClr val="FF0000"/>
                </a:solidFill>
              </a:rPr>
              <a:t>，即</a:t>
            </a:r>
            <a:r>
              <a:rPr lang="en-US" altLang="zh-CN">
                <a:solidFill>
                  <a:srgbClr val="FF0000"/>
                </a:solidFill>
              </a:rPr>
              <a:t>              ,</a:t>
            </a:r>
            <a:r>
              <a:rPr lang="zh-CN" altLang="en-US">
                <a:solidFill>
                  <a:srgbClr val="FF0000"/>
                </a:solidFill>
              </a:rPr>
              <a:t>取最小值</a:t>
            </a:r>
            <a:r>
              <a:rPr lang="en-US" altLang="zh-CN">
                <a:solidFill>
                  <a:srgbClr val="FF0000"/>
                </a:solidFill>
              </a:rPr>
              <a:t>16</a:t>
            </a:r>
            <a:endParaRPr lang="en-US" altLang="zh-CN">
              <a:solidFill>
                <a:srgbClr val="FF0000"/>
              </a:solidFill>
            </a:endParaRPr>
          </a:p>
        </p:txBody>
      </p:sp>
      <p:graphicFrame>
        <p:nvGraphicFramePr>
          <p:cNvPr id="14" name="对象 13" title="">
            <a:hlinkClick action="ppaction://ole?verb="/>
          </p:cNvPr>
          <p:cNvGraphicFramePr>
            <a:graphicFrameLocks noChangeAspect="1"/>
          </p:cNvGraphicFramePr>
          <p:nvPr/>
        </p:nvGraphicFramePr>
        <p:xfrm>
          <a:off x="1461135" y="3292475"/>
          <a:ext cx="1351280" cy="55118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1" r:id="rId12" imgW="965200" imgH="393700" progId="Equation.KSEE3">
                  <p:embed/>
                </p:oleObj>
              </mc:Choice>
              <mc:Fallback>
                <p:oleObj r:id="rId12" imgW="965200" imgH="393700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3"/>
                      <a:stretch>
                        <a:fillRect/>
                      </a:stretch>
                    </p:blipFill>
                    <p:spPr>
                      <a:xfrm>
                        <a:off x="1461135" y="3292475"/>
                        <a:ext cx="1351280" cy="55118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5" name="对象 14" title="">
            <a:hlinkClick action="ppaction://ole?verb="/>
          </p:cNvPr>
          <p:cNvGraphicFramePr>
            <a:graphicFrameLocks noChangeAspect="1"/>
          </p:cNvGraphicFramePr>
          <p:nvPr/>
        </p:nvGraphicFramePr>
        <p:xfrm>
          <a:off x="3383915" y="3148330"/>
          <a:ext cx="718820" cy="7429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2" r:id="rId14" imgW="381000" imgH="393700" progId="Equation.KSEE3">
                  <p:embed/>
                </p:oleObj>
              </mc:Choice>
              <mc:Fallback>
                <p:oleObj r:id="rId14" imgW="381000" imgH="393700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5"/>
                      <a:stretch>
                        <a:fillRect/>
                      </a:stretch>
                    </p:blipFill>
                    <p:spPr>
                      <a:xfrm>
                        <a:off x="3383915" y="3148330"/>
                        <a:ext cx="718820" cy="7429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 spd="slow"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 title=""/>
          <p:cNvSpPr txBox="1"/>
          <p:nvPr/>
        </p:nvSpPr>
        <p:spPr>
          <a:xfrm>
            <a:off x="755650" y="231775"/>
            <a:ext cx="5020310" cy="398780"/>
          </a:xfrm>
          <a:prstGeom prst="rect">
            <a:avLst/>
          </a:prstGeom>
        </p:spPr>
        <p:txBody>
          <a:bodyPr wrap="square"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b="1">
                <a:latin typeface="Arial" pitchFamily="34" charset="0"/>
                <a:ea typeface="微软雅黑" panose="020b0503020204020204" pitchFamily="34" charset="-122"/>
              </a:rPr>
              <a:t>专题</a:t>
            </a:r>
            <a:r>
              <a:rPr lang="en-US" altLang="zh-CN" sz="2000" b="1">
                <a:latin typeface="Arial" pitchFamily="34" charset="0"/>
                <a:ea typeface="微软雅黑" panose="020b0503020204020204" pitchFamily="34" charset="-122"/>
              </a:rPr>
              <a:t>5——</a:t>
            </a:r>
            <a:r>
              <a:rPr lang="zh-CN" altLang="en-US" sz="2000" b="1">
                <a:latin typeface="Arial" pitchFamily="34" charset="0"/>
                <a:ea typeface="微软雅黑" panose="020b0503020204020204" pitchFamily="34" charset="-122"/>
              </a:rPr>
              <a:t>基本不等式</a:t>
            </a:r>
            <a:endParaRPr lang="zh-CN" altLang="en-US" sz="2000" b="1">
              <a:latin typeface="Arial" pitchFamily="34" charset="0"/>
              <a:ea typeface="微软雅黑" panose="020b0503020204020204" pitchFamily="34" charset="-122"/>
            </a:endParaRPr>
          </a:p>
        </p:txBody>
      </p:sp>
      <p:sp>
        <p:nvSpPr>
          <p:cNvPr id="3" name="文本框 2" title=""/>
          <p:cNvSpPr txBox="1"/>
          <p:nvPr/>
        </p:nvSpPr>
        <p:spPr>
          <a:xfrm>
            <a:off x="35560" y="772160"/>
            <a:ext cx="8151495" cy="2584450"/>
          </a:xfrm>
          <a:prstGeom prst="rect">
            <a:avLst/>
          </a:prstGeom>
        </p:spPr>
        <p:txBody>
          <a:bodyPr wrap="square"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altLang="zh-CN" b="1">
                <a:latin typeface="Arial" pitchFamily="34" charset="0"/>
                <a:ea typeface="微软雅黑" panose="020b0503020204020204" pitchFamily="34" charset="-122"/>
              </a:rPr>
              <a:t>4.</a:t>
            </a:r>
            <a:r>
              <a:rPr lang="zh-CN" altLang="en-US" b="1">
                <a:latin typeface="Arial" pitchFamily="34" charset="0"/>
                <a:ea typeface="微软雅黑" panose="020b0503020204020204" pitchFamily="34" charset="-122"/>
              </a:rPr>
              <a:t>（</a:t>
            </a:r>
            <a:r>
              <a:rPr lang="en-US" altLang="zh-CN" b="1">
                <a:latin typeface="Arial" pitchFamily="34" charset="0"/>
                <a:ea typeface="微软雅黑" panose="020b0503020204020204" pitchFamily="34" charset="-122"/>
              </a:rPr>
              <a:t>2023</a:t>
            </a:r>
            <a:r>
              <a:rPr lang="zh-CN" altLang="en-US" b="1">
                <a:latin typeface="Arial" pitchFamily="34" charset="0"/>
                <a:ea typeface="微软雅黑" panose="020b0503020204020204" pitchFamily="34" charset="-122"/>
              </a:rPr>
              <a:t>年浙江省高校招生宁波市中职第一次模拟卷）若点（</a:t>
            </a:r>
            <a:r>
              <a:rPr lang="en-US" altLang="zh-CN" b="1">
                <a:latin typeface="Arial" pitchFamily="34" charset="0"/>
                <a:ea typeface="微软雅黑" panose="020b0503020204020204" pitchFamily="34" charset="-122"/>
              </a:rPr>
              <a:t>a,b</a:t>
            </a:r>
            <a:r>
              <a:rPr lang="zh-CN" altLang="en-US" b="1">
                <a:latin typeface="Arial" pitchFamily="34" charset="0"/>
                <a:ea typeface="微软雅黑" panose="020b0503020204020204" pitchFamily="34" charset="-122"/>
              </a:rPr>
              <a:t>）在函数</a:t>
            </a:r>
            <a:r>
              <a:rPr lang="en-US" altLang="zh-CN" b="1">
                <a:latin typeface="Arial" pitchFamily="34" charset="0"/>
                <a:ea typeface="微软雅黑" panose="020b0503020204020204" pitchFamily="34" charset="-122"/>
              </a:rPr>
              <a:t>         </a:t>
            </a:r>
            <a:r>
              <a:rPr lang="zh-CN" altLang="en-US" b="1">
                <a:latin typeface="Arial" pitchFamily="34" charset="0"/>
                <a:ea typeface="微软雅黑" panose="020b0503020204020204" pitchFamily="34" charset="-122"/>
              </a:rPr>
              <a:t>的图像上，且</a:t>
            </a:r>
            <a:r>
              <a:rPr lang="en-US" altLang="zh-CN" b="1">
                <a:latin typeface="Arial" pitchFamily="34" charset="0"/>
                <a:ea typeface="微软雅黑" panose="020b0503020204020204" pitchFamily="34" charset="-122"/>
              </a:rPr>
              <a:t>a&gt;0,b&gt;0,</a:t>
            </a:r>
            <a:r>
              <a:rPr lang="zh-CN" altLang="en-US" b="1">
                <a:latin typeface="Arial" pitchFamily="34" charset="0"/>
                <a:ea typeface="微软雅黑" panose="020b0503020204020204" pitchFamily="34" charset="-122"/>
              </a:rPr>
              <a:t>则</a:t>
            </a:r>
            <a:r>
              <a:rPr lang="en-US" altLang="zh-CN" b="1">
                <a:latin typeface="Arial" pitchFamily="34" charset="0"/>
                <a:ea typeface="微软雅黑" panose="020b0503020204020204" pitchFamily="34" charset="-122"/>
              </a:rPr>
              <a:t>a+2b</a:t>
            </a:r>
            <a:r>
              <a:rPr lang="zh-CN" altLang="en-US" b="1">
                <a:latin typeface="Arial" pitchFamily="34" charset="0"/>
                <a:ea typeface="微软雅黑" panose="020b0503020204020204" pitchFamily="34" charset="-122"/>
              </a:rPr>
              <a:t>的最小值为（</a:t>
            </a:r>
            <a:r>
              <a:rPr lang="en-US" altLang="zh-CN" b="1">
                <a:latin typeface="Arial" pitchFamily="34" charset="0"/>
                <a:ea typeface="微软雅黑" panose="020b0503020204020204" pitchFamily="34" charset="-122"/>
              </a:rPr>
              <a:t>      </a:t>
            </a:r>
            <a:r>
              <a:rPr lang="zh-CN" altLang="en-US" b="1">
                <a:latin typeface="Arial" pitchFamily="34" charset="0"/>
                <a:ea typeface="微软雅黑" panose="020b0503020204020204" pitchFamily="34" charset="-122"/>
              </a:rPr>
              <a:t>）</a:t>
            </a:r>
            <a:endParaRPr lang="zh-CN" altLang="en-US" b="1">
              <a:latin typeface="Arial" pitchFamily="34" charset="0"/>
              <a:ea typeface="微软雅黑" panose="020b0503020204020204" pitchFamily="34" charset="-122"/>
            </a:endParaRPr>
          </a:p>
          <a:p>
            <a:pPr algn="l"/>
            <a:r>
              <a:rPr lang="en-US" altLang="zh-CN" b="1">
                <a:latin typeface="Arial" pitchFamily="34" charset="0"/>
                <a:ea typeface="微软雅黑" panose="020b0503020204020204" pitchFamily="34" charset="-122"/>
              </a:rPr>
              <a:t>A.4</a:t>
            </a:r>
            <a:endParaRPr lang="en-US" altLang="zh-CN" b="1">
              <a:latin typeface="Arial" pitchFamily="34" charset="0"/>
              <a:ea typeface="微软雅黑" panose="020b0503020204020204" pitchFamily="34" charset="-122"/>
            </a:endParaRPr>
          </a:p>
          <a:p>
            <a:pPr algn="l"/>
            <a:endParaRPr lang="en-US" altLang="zh-CN" b="1">
              <a:latin typeface="Arial" pitchFamily="34" charset="0"/>
              <a:ea typeface="微软雅黑" panose="020b0503020204020204" pitchFamily="34" charset="-122"/>
            </a:endParaRPr>
          </a:p>
          <a:p>
            <a:pPr algn="l"/>
            <a:r>
              <a:rPr lang="en-US" altLang="zh-CN" b="1">
                <a:latin typeface="Arial" pitchFamily="34" charset="0"/>
                <a:ea typeface="微软雅黑" panose="020b0503020204020204" pitchFamily="34" charset="-122"/>
              </a:rPr>
              <a:t>B.8</a:t>
            </a:r>
            <a:endParaRPr lang="en-US" altLang="zh-CN" b="1">
              <a:latin typeface="Arial" pitchFamily="34" charset="0"/>
              <a:ea typeface="微软雅黑" panose="020b0503020204020204" pitchFamily="34" charset="-122"/>
            </a:endParaRPr>
          </a:p>
          <a:p>
            <a:pPr algn="l"/>
            <a:endParaRPr lang="en-US" altLang="zh-CN" b="1">
              <a:latin typeface="Arial" pitchFamily="34" charset="0"/>
              <a:ea typeface="微软雅黑" panose="020b0503020204020204" pitchFamily="34" charset="-122"/>
            </a:endParaRPr>
          </a:p>
          <a:p>
            <a:pPr algn="l"/>
            <a:r>
              <a:rPr lang="en-US" altLang="zh-CN" b="1">
                <a:latin typeface="Arial" pitchFamily="34" charset="0"/>
                <a:ea typeface="微软雅黑" panose="020b0503020204020204" pitchFamily="34" charset="-122"/>
              </a:rPr>
              <a:t>C.</a:t>
            </a:r>
            <a:endParaRPr lang="en-US" altLang="zh-CN" b="1">
              <a:latin typeface="Arial" pitchFamily="34" charset="0"/>
              <a:ea typeface="微软雅黑" panose="020b0503020204020204" pitchFamily="34" charset="-122"/>
            </a:endParaRPr>
          </a:p>
          <a:p>
            <a:pPr algn="l"/>
            <a:endParaRPr lang="en-US" altLang="zh-CN" b="1">
              <a:latin typeface="Arial" pitchFamily="34" charset="0"/>
              <a:ea typeface="微软雅黑" panose="020b0503020204020204" pitchFamily="34" charset="-122"/>
            </a:endParaRPr>
          </a:p>
          <a:p>
            <a:pPr algn="l"/>
            <a:r>
              <a:rPr lang="en-US" altLang="zh-CN" b="1">
                <a:latin typeface="Arial" pitchFamily="34" charset="0"/>
                <a:ea typeface="微软雅黑" panose="020b0503020204020204" pitchFamily="34" charset="-122"/>
              </a:rPr>
              <a:t>D.</a:t>
            </a:r>
            <a:endParaRPr lang="en-US" altLang="zh-CN" b="1">
              <a:latin typeface="Arial" pitchFamily="34" charset="0"/>
              <a:ea typeface="微软雅黑" panose="020b0503020204020204" pitchFamily="34" charset="-122"/>
            </a:endParaRPr>
          </a:p>
        </p:txBody>
      </p:sp>
      <p:graphicFrame>
        <p:nvGraphicFramePr>
          <p:cNvPr id="6" name="对象 5" title="">
            <a:hlinkClick action="ppaction://ole?verb="/>
          </p:cNvPr>
          <p:cNvGraphicFramePr>
            <a:graphicFrameLocks noChangeAspect="1"/>
          </p:cNvGraphicFramePr>
          <p:nvPr/>
        </p:nvGraphicFramePr>
        <p:xfrm>
          <a:off x="7595870" y="687705"/>
          <a:ext cx="536575" cy="53657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3" r:id="rId2" imgW="393700" imgH="393700" progId="Equation.KSEE3">
                  <p:embed/>
                </p:oleObj>
              </mc:Choice>
              <mc:Fallback>
                <p:oleObj r:id="rId2" imgW="393700" imgH="393700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7595870" y="687705"/>
                        <a:ext cx="536575" cy="53657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7" name="对象 6" title="">
            <a:hlinkClick action="ppaction://ole?verb="/>
          </p:cNvPr>
          <p:cNvGraphicFramePr>
            <a:graphicFrameLocks noChangeAspect="1"/>
          </p:cNvGraphicFramePr>
          <p:nvPr/>
        </p:nvGraphicFramePr>
        <p:xfrm>
          <a:off x="395605" y="2392680"/>
          <a:ext cx="546735" cy="37274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4" r:id="rId4" imgW="316865" imgH="215900" progId="Equation.KSEE3">
                  <p:embed/>
                </p:oleObj>
              </mc:Choice>
              <mc:Fallback>
                <p:oleObj r:id="rId4" imgW="316865" imgH="215900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395605" y="2392680"/>
                        <a:ext cx="546735" cy="37274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" name="对象 7" title="">
            <a:hlinkClick action="ppaction://ole?verb="/>
          </p:cNvPr>
          <p:cNvGraphicFramePr>
            <a:graphicFrameLocks noChangeAspect="1"/>
          </p:cNvGraphicFramePr>
          <p:nvPr>
            <p:custDataLst>
              <p:tags r:id="rId6"/>
            </p:custDataLst>
          </p:nvPr>
        </p:nvGraphicFramePr>
        <p:xfrm>
          <a:off x="431165" y="2983865"/>
          <a:ext cx="546735" cy="37274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5" r:id="rId7" imgW="316865" imgH="215900" progId="Equation.KSEE3">
                  <p:embed/>
                </p:oleObj>
              </mc:Choice>
              <mc:Fallback>
                <p:oleObj r:id="rId7" imgW="316865" imgH="215900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8"/>
                      <a:stretch>
                        <a:fillRect/>
                      </a:stretch>
                    </p:blipFill>
                    <p:spPr>
                      <a:xfrm>
                        <a:off x="431165" y="2983865"/>
                        <a:ext cx="546735" cy="37274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5" name="文本框 4" title=""/>
          <p:cNvSpPr txBox="1"/>
          <p:nvPr/>
        </p:nvSpPr>
        <p:spPr>
          <a:xfrm>
            <a:off x="107950" y="3580130"/>
            <a:ext cx="6644005" cy="398780"/>
          </a:xfrm>
          <a:prstGeom prst="rect">
            <a:avLst/>
          </a:prstGeom>
        </p:spPr>
        <p:txBody>
          <a:bodyPr wrap="square"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b="1">
                <a:solidFill>
                  <a:srgbClr val="FF0000"/>
                </a:solidFill>
                <a:latin typeface="Arial" pitchFamily="34" charset="0"/>
                <a:ea typeface="微软雅黑" panose="020b0503020204020204" pitchFamily="34" charset="-122"/>
              </a:rPr>
              <a:t>【解析】依题意</a:t>
            </a:r>
            <a:r>
              <a:rPr lang="en-US" altLang="zh-CN" sz="2000" b="1">
                <a:solidFill>
                  <a:srgbClr val="FF0000"/>
                </a:solidFill>
                <a:latin typeface="Arial" pitchFamily="34" charset="0"/>
                <a:ea typeface="微软雅黑" panose="020b0503020204020204" pitchFamily="34" charset="-122"/>
              </a:rPr>
              <a:t>           </a:t>
            </a:r>
            <a:r>
              <a:rPr lang="zh-CN" altLang="en-US" sz="2000" b="1">
                <a:solidFill>
                  <a:srgbClr val="FF0000"/>
                </a:solidFill>
                <a:latin typeface="Arial" pitchFamily="34" charset="0"/>
                <a:ea typeface="微软雅黑" panose="020b0503020204020204" pitchFamily="34" charset="-122"/>
              </a:rPr>
              <a:t>，即</a:t>
            </a:r>
            <a:r>
              <a:rPr lang="en-US" altLang="zh-CN" sz="2000" b="1">
                <a:solidFill>
                  <a:srgbClr val="FF0000"/>
                </a:solidFill>
                <a:latin typeface="Arial" pitchFamily="34" charset="0"/>
                <a:ea typeface="微软雅黑" panose="020b0503020204020204" pitchFamily="34" charset="-122"/>
              </a:rPr>
              <a:t>ab=8,</a:t>
            </a:r>
            <a:r>
              <a:rPr lang="zh-CN" altLang="en-US" sz="2000" b="1">
                <a:solidFill>
                  <a:srgbClr val="FF0000"/>
                </a:solidFill>
                <a:latin typeface="Arial" pitchFamily="34" charset="0"/>
                <a:ea typeface="微软雅黑" panose="020b0503020204020204" pitchFamily="34" charset="-122"/>
              </a:rPr>
              <a:t>所以</a:t>
            </a:r>
            <a:r>
              <a:rPr lang="en-US" altLang="zh-CN" sz="2000" b="1">
                <a:solidFill>
                  <a:srgbClr val="FF0000"/>
                </a:solidFill>
                <a:latin typeface="Arial" pitchFamily="34" charset="0"/>
                <a:ea typeface="微软雅黑" panose="020b0503020204020204" pitchFamily="34" charset="-122"/>
              </a:rPr>
              <a:t>a+2b</a:t>
            </a:r>
            <a:r>
              <a:rPr lang="en-US" altLang="zh-CN" sz="2000" b="1">
                <a:solidFill>
                  <a:srgbClr val="FF0000"/>
                </a:solidFill>
                <a:latin typeface="Arial" pitchFamily="34" charset="0"/>
                <a:ea typeface="微软雅黑" panose="020b0503020204020204" pitchFamily="34" charset="-122"/>
                <a:cs typeface="Arial" pitchFamily="34" charset="0"/>
              </a:rPr>
              <a:t>≥</a:t>
            </a:r>
            <a:endParaRPr lang="en-US" altLang="zh-CN" sz="2000" b="1">
              <a:solidFill>
                <a:srgbClr val="FF0000"/>
              </a:solidFill>
              <a:latin typeface="Arial" pitchFamily="34" charset="0"/>
              <a:ea typeface="微软雅黑" panose="020b0503020204020204" pitchFamily="34" charset="-122"/>
              <a:cs typeface="Arial" pitchFamily="34" charset="0"/>
            </a:endParaRPr>
          </a:p>
        </p:txBody>
      </p:sp>
      <p:graphicFrame>
        <p:nvGraphicFramePr>
          <p:cNvPr id="10" name="对象 9" title="">
            <a:hlinkClick action="ppaction://ole?verb="/>
          </p:cNvPr>
          <p:cNvGraphicFramePr>
            <a:graphicFrameLocks noChangeAspect="1"/>
          </p:cNvGraphicFramePr>
          <p:nvPr>
            <p:custDataLst>
              <p:tags r:id="rId9"/>
            </p:custDataLst>
          </p:nvPr>
        </p:nvGraphicFramePr>
        <p:xfrm>
          <a:off x="2168208" y="3508375"/>
          <a:ext cx="519430" cy="53657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6" r:id="rId10" imgW="381000" imgH="393700" progId="Equation.KSEE3">
                  <p:embed/>
                </p:oleObj>
              </mc:Choice>
              <mc:Fallback>
                <p:oleObj r:id="rId10" imgW="381000" imgH="393700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1"/>
                      <a:stretch>
                        <a:fillRect/>
                      </a:stretch>
                    </p:blipFill>
                    <p:spPr>
                      <a:xfrm>
                        <a:off x="2168208" y="3508375"/>
                        <a:ext cx="519430" cy="53657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2" name="对象 11" title="">
            <a:hlinkClick action="ppaction://ole?verb="/>
          </p:cNvPr>
          <p:cNvGraphicFramePr>
            <a:graphicFrameLocks noChangeAspect="1"/>
          </p:cNvGraphicFramePr>
          <p:nvPr/>
        </p:nvGraphicFramePr>
        <p:xfrm>
          <a:off x="5184140" y="3580130"/>
          <a:ext cx="1107440" cy="36258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7" r:id="rId12" imgW="698500" imgH="228600" progId="Equation.KSEE3">
                  <p:embed/>
                </p:oleObj>
              </mc:Choice>
              <mc:Fallback>
                <p:oleObj r:id="rId12" imgW="698500" imgH="228600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3"/>
                      <a:stretch>
                        <a:fillRect/>
                      </a:stretch>
                    </p:blipFill>
                    <p:spPr>
                      <a:xfrm>
                        <a:off x="5184140" y="3580130"/>
                        <a:ext cx="1107440" cy="36258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3" name="文本框 12" title=""/>
          <p:cNvSpPr txBox="1"/>
          <p:nvPr/>
        </p:nvSpPr>
        <p:spPr>
          <a:xfrm>
            <a:off x="179705" y="4228465"/>
            <a:ext cx="6350000" cy="398780"/>
          </a:xfrm>
          <a:prstGeom prst="rect">
            <a:avLst/>
          </a:prstGeom>
        </p:spPr>
        <p:txBody>
          <a:bodyPr wrap="square"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b="1">
                <a:solidFill>
                  <a:srgbClr val="FF0000"/>
                </a:solidFill>
                <a:latin typeface="Arial" pitchFamily="34" charset="0"/>
                <a:ea typeface="微软雅黑" panose="020b0503020204020204" pitchFamily="34" charset="-122"/>
              </a:rPr>
              <a:t>当且仅当</a:t>
            </a:r>
            <a:r>
              <a:rPr lang="en-US" altLang="zh-CN" sz="2000" b="1">
                <a:solidFill>
                  <a:srgbClr val="FF0000"/>
                </a:solidFill>
                <a:latin typeface="Arial" pitchFamily="34" charset="0"/>
                <a:ea typeface="微软雅黑" panose="020b0503020204020204" pitchFamily="34" charset="-122"/>
              </a:rPr>
              <a:t>a=2b,</a:t>
            </a:r>
            <a:r>
              <a:rPr lang="zh-CN" altLang="en-US" sz="2000" b="1">
                <a:solidFill>
                  <a:srgbClr val="FF0000"/>
                </a:solidFill>
                <a:latin typeface="Arial" pitchFamily="34" charset="0"/>
                <a:ea typeface="微软雅黑" panose="020b0503020204020204" pitchFamily="34" charset="-122"/>
              </a:rPr>
              <a:t>即</a:t>
            </a:r>
            <a:r>
              <a:rPr lang="en-US" altLang="zh-CN" sz="2000" b="1">
                <a:solidFill>
                  <a:srgbClr val="FF0000"/>
                </a:solidFill>
                <a:latin typeface="Arial" pitchFamily="34" charset="0"/>
                <a:ea typeface="微软雅黑" panose="020b0503020204020204" pitchFamily="34" charset="-122"/>
              </a:rPr>
              <a:t>a=4,b=2</a:t>
            </a:r>
            <a:r>
              <a:rPr lang="zh-CN" altLang="en-US" sz="2000" b="1">
                <a:solidFill>
                  <a:srgbClr val="FF0000"/>
                </a:solidFill>
                <a:latin typeface="Arial" pitchFamily="34" charset="0"/>
                <a:ea typeface="微软雅黑" panose="020b0503020204020204" pitchFamily="34" charset="-122"/>
              </a:rPr>
              <a:t>时等号成立。故答案选</a:t>
            </a:r>
            <a:r>
              <a:rPr lang="en-US" altLang="zh-CN" sz="2000" b="1">
                <a:solidFill>
                  <a:srgbClr val="FF0000"/>
                </a:solidFill>
                <a:latin typeface="Arial" pitchFamily="34" charset="0"/>
                <a:ea typeface="微软雅黑" panose="020b0503020204020204" pitchFamily="34" charset="-122"/>
              </a:rPr>
              <a:t>B</a:t>
            </a:r>
            <a:endParaRPr lang="en-US" altLang="zh-CN" sz="2000" b="1">
              <a:solidFill>
                <a:srgbClr val="FF0000"/>
              </a:solidFill>
              <a:latin typeface="Arial" pitchFamily="34" charset="0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 spd="slow"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 title=""/>
          <p:cNvSpPr txBox="1"/>
          <p:nvPr/>
        </p:nvSpPr>
        <p:spPr>
          <a:xfrm>
            <a:off x="755650" y="231775"/>
            <a:ext cx="5020310" cy="398780"/>
          </a:xfrm>
          <a:prstGeom prst="rect">
            <a:avLst/>
          </a:prstGeom>
        </p:spPr>
        <p:txBody>
          <a:bodyPr wrap="square"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b="1">
                <a:latin typeface="Arial" pitchFamily="34" charset="0"/>
                <a:ea typeface="微软雅黑" panose="020b0503020204020204" pitchFamily="34" charset="-122"/>
              </a:rPr>
              <a:t>专题</a:t>
            </a:r>
            <a:r>
              <a:rPr lang="en-US" altLang="zh-CN" sz="2000" b="1">
                <a:latin typeface="Arial" pitchFamily="34" charset="0"/>
                <a:ea typeface="微软雅黑" panose="020b0503020204020204" pitchFamily="34" charset="-122"/>
              </a:rPr>
              <a:t>5——</a:t>
            </a:r>
            <a:r>
              <a:rPr lang="zh-CN" altLang="en-US" sz="2000" b="1">
                <a:latin typeface="Arial" pitchFamily="34" charset="0"/>
                <a:ea typeface="微软雅黑" panose="020b0503020204020204" pitchFamily="34" charset="-122"/>
              </a:rPr>
              <a:t>基本不等式</a:t>
            </a:r>
            <a:endParaRPr lang="zh-CN" altLang="en-US" sz="2000" b="1">
              <a:latin typeface="Arial" pitchFamily="34" charset="0"/>
              <a:ea typeface="微软雅黑" panose="020b0503020204020204" pitchFamily="34" charset="-122"/>
            </a:endParaRPr>
          </a:p>
        </p:txBody>
      </p:sp>
      <p:sp>
        <p:nvSpPr>
          <p:cNvPr id="2" name="文本框 1" title=""/>
          <p:cNvSpPr txBox="1"/>
          <p:nvPr/>
        </p:nvSpPr>
        <p:spPr>
          <a:xfrm>
            <a:off x="107950" y="1196340"/>
            <a:ext cx="8500745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【例</a:t>
            </a:r>
            <a:r>
              <a:rPr lang="en-US" altLang="zh-CN"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1</a:t>
            </a:r>
            <a:r>
              <a:rPr lang="zh-CN"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】</a:t>
            </a: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已知</a:t>
            </a:r>
            <a:r>
              <a:rPr sz="2400" i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y</a:t>
            </a: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＝</a:t>
            </a:r>
            <a:r>
              <a:rPr sz="2400" i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x</a:t>
            </a: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－2＋</a:t>
            </a:r>
            <a:r>
              <a:rPr lang="en-US"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         </a:t>
            </a: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，且</a:t>
            </a:r>
            <a:r>
              <a:rPr sz="2400" i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x</a:t>
            </a: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&gt;2，则</a:t>
            </a:r>
            <a:r>
              <a:rPr sz="2400" i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y</a:t>
            </a: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的取值范围是</a:t>
            </a:r>
            <a:r>
              <a:rPr lang="zh-CN" altLang="en-US" sz="2400" u="sng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　　　　</a:t>
            </a:r>
            <a:endParaRPr lang="zh-CN" altLang="en-US" sz="2400" u="sng"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  <a:sym typeface="+mn-ea"/>
            </a:endParaRPr>
          </a:p>
        </p:txBody>
      </p:sp>
      <p:sp>
        <p:nvSpPr>
          <p:cNvPr id="3" name="文本框 2" title=""/>
          <p:cNvSpPr txBox="1"/>
          <p:nvPr/>
        </p:nvSpPr>
        <p:spPr>
          <a:xfrm>
            <a:off x="179705" y="735880"/>
            <a:ext cx="3048000" cy="460375"/>
          </a:xfrm>
          <a:prstGeom prst="rect">
            <a:avLst/>
          </a:prstGeom>
        </p:spPr>
        <p:txBody>
          <a:bodyPr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latin typeface="Arial" pitchFamily="34" charset="0"/>
                <a:ea typeface="微软雅黑" panose="020b0503020204020204" pitchFamily="34" charset="-122"/>
              </a:rPr>
              <a:t>二、典型例题</a:t>
            </a:r>
            <a:endParaRPr lang="zh-CN" altLang="en-US" sz="2400" b="1">
              <a:latin typeface="Arial" pitchFamily="34" charset="0"/>
              <a:ea typeface="微软雅黑" panose="020b0503020204020204" pitchFamily="34" charset="-122"/>
            </a:endParaRPr>
          </a:p>
        </p:txBody>
      </p:sp>
      <p:graphicFrame>
        <p:nvGraphicFramePr>
          <p:cNvPr id="10" name="对象 9" title="">
            <a:hlinkClick action="ppaction://ole?verb="/>
          </p:cNvPr>
          <p:cNvGraphicFramePr>
            <a:graphicFrameLocks noChangeAspect="1"/>
          </p:cNvGraphicFramePr>
          <p:nvPr>
            <p:custDataLst>
              <p:tags r:id="rId2"/>
            </p:custDataLst>
          </p:nvPr>
        </p:nvGraphicFramePr>
        <p:xfrm>
          <a:off x="3203896" y="1022670"/>
          <a:ext cx="731520" cy="80708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8" r:id="rId3" imgW="355600" imgH="393700" progId="Equation.KSEE3">
                  <p:embed/>
                </p:oleObj>
              </mc:Choice>
              <mc:Fallback>
                <p:oleObj r:id="rId3" imgW="355600" imgH="393700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3203896" y="1022670"/>
                        <a:ext cx="731520" cy="80708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5" name="直接连接符 4" title=""/>
          <p:cNvCxnSpPr/>
          <p:nvPr/>
        </p:nvCxnSpPr>
        <p:spPr>
          <a:xfrm>
            <a:off x="7579360" y="1546225"/>
            <a:ext cx="1276985" cy="1778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9" name="文本框 8" title=""/>
          <p:cNvSpPr txBox="1"/>
          <p:nvPr>
            <p:custDataLst>
              <p:tags r:id="rId5"/>
            </p:custDataLst>
          </p:nvPr>
        </p:nvSpPr>
        <p:spPr>
          <a:xfrm>
            <a:off x="394335" y="2187575"/>
            <a:ext cx="8355965" cy="186372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20000"/>
              </a:lnSpc>
            </a:pPr>
            <a:r>
              <a:rPr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【</a:t>
            </a:r>
            <a:r>
              <a:rPr lang="zh-CN"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解析</a:t>
            </a:r>
            <a:r>
              <a:rPr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】　∵</a:t>
            </a:r>
            <a:r>
              <a:rPr sz="2400" i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x</a:t>
            </a:r>
            <a:r>
              <a:rPr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&gt;2，∴</a:t>
            </a:r>
            <a:r>
              <a:rPr sz="2400" i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x</a:t>
            </a:r>
            <a:r>
              <a:rPr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－2&gt;0，∴</a:t>
            </a:r>
            <a:r>
              <a:rPr sz="2400" i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y</a:t>
            </a:r>
            <a:r>
              <a:rPr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＝</a:t>
            </a:r>
            <a:r>
              <a:rPr sz="2400" i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x</a:t>
            </a:r>
            <a:r>
              <a:rPr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－2＋</a:t>
            </a:r>
            <a:r>
              <a:rPr lang="en-US"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          </a:t>
            </a:r>
            <a:r>
              <a:rPr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≥</a:t>
            </a:r>
            <a:r>
              <a:rPr lang="en-US"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                     </a:t>
            </a:r>
            <a:endParaRPr lang="en-US" sz="2400">
              <a:solidFill>
                <a:srgbClr val="FF0000"/>
              </a:solidFill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</a:endParaRPr>
          </a:p>
          <a:p>
            <a:pPr indent="0" fontAlgn="auto">
              <a:lnSpc>
                <a:spcPct val="120000"/>
              </a:lnSpc>
            </a:pPr>
            <a:endParaRPr lang="en-US" sz="2400">
              <a:solidFill>
                <a:srgbClr val="FF0000"/>
              </a:solidFill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</a:endParaRPr>
          </a:p>
          <a:p>
            <a:pPr indent="0" fontAlgn="auto">
              <a:lnSpc>
                <a:spcPct val="120000"/>
              </a:lnSpc>
            </a:pPr>
            <a:r>
              <a:rPr lang="en-US"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                           </a:t>
            </a:r>
            <a:r>
              <a:rPr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＝6，当且仅当</a:t>
            </a:r>
            <a:r>
              <a:rPr sz="2400" i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x</a:t>
            </a:r>
            <a:r>
              <a:rPr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－2＝</a:t>
            </a:r>
            <a:r>
              <a:rPr lang="en-US"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          </a:t>
            </a:r>
            <a:r>
              <a:rPr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，即</a:t>
            </a:r>
            <a:r>
              <a:rPr sz="2400" i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x</a:t>
            </a:r>
            <a:r>
              <a:rPr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＝5时，等号成立．∴</a:t>
            </a:r>
            <a:r>
              <a:rPr sz="2400" i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y</a:t>
            </a:r>
            <a:r>
              <a:rPr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≥6，即</a:t>
            </a:r>
            <a:r>
              <a:rPr sz="2400" i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y</a:t>
            </a:r>
            <a:r>
              <a:rPr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的取值范围是[6，＋∞</a:t>
            </a:r>
            <a:r>
              <a:rPr lang="en-US"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)</a:t>
            </a:r>
            <a:r>
              <a:rPr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.</a:t>
            </a:r>
            <a:endParaRPr sz="2400">
              <a:solidFill>
                <a:srgbClr val="FF0000"/>
              </a:solidFill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</a:endParaRPr>
          </a:p>
        </p:txBody>
      </p:sp>
      <p:graphicFrame>
        <p:nvGraphicFramePr>
          <p:cNvPr id="13" name="对象 12" title="">
            <a:hlinkClick action="ppaction://ole?verb="/>
          </p:cNvPr>
          <p:cNvGraphicFramePr>
            <a:graphicFrameLocks noChangeAspect="1"/>
          </p:cNvGraphicFramePr>
          <p:nvPr>
            <p:custDataLst>
              <p:tags r:id="rId6"/>
            </p:custDataLst>
          </p:nvPr>
        </p:nvGraphicFramePr>
        <p:xfrm>
          <a:off x="6227766" y="2031685"/>
          <a:ext cx="731520" cy="80708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9" r:id="rId7" imgW="355600" imgH="393700" progId="Equation.KSEE3">
                  <p:embed/>
                </p:oleObj>
              </mc:Choice>
              <mc:Fallback>
                <p:oleObj r:id="rId7" imgW="355600" imgH="393700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8"/>
                      <a:stretch>
                        <a:fillRect/>
                      </a:stretch>
                    </p:blipFill>
                    <p:spPr>
                      <a:xfrm>
                        <a:off x="6227766" y="2031685"/>
                        <a:ext cx="731520" cy="80708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5" name="对象 14" title="">
            <a:hlinkClick action="ppaction://ole?verb="/>
          </p:cNvPr>
          <p:cNvGraphicFramePr>
            <a:graphicFrameLocks noChangeAspect="1"/>
          </p:cNvGraphicFramePr>
          <p:nvPr>
            <p:custDataLst>
              <p:tags r:id="rId9"/>
            </p:custDataLst>
          </p:nvPr>
        </p:nvGraphicFramePr>
        <p:xfrm>
          <a:off x="424183" y="2763205"/>
          <a:ext cx="2116455" cy="91122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0" r:id="rId10" imgW="1028700" imgH="444500" progId="Equation.KSEE3">
                  <p:embed/>
                </p:oleObj>
              </mc:Choice>
              <mc:Fallback>
                <p:oleObj r:id="rId10" imgW="1028700" imgH="444500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1"/>
                      <a:stretch>
                        <a:fillRect/>
                      </a:stretch>
                    </p:blipFill>
                    <p:spPr>
                      <a:xfrm>
                        <a:off x="424183" y="2763205"/>
                        <a:ext cx="2116455" cy="91122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7" name="对象 16" title="">
            <a:hlinkClick action="ppaction://ole?verb="/>
          </p:cNvPr>
          <p:cNvGraphicFramePr>
            <a:graphicFrameLocks noChangeAspect="1"/>
          </p:cNvGraphicFramePr>
          <p:nvPr>
            <p:custDataLst>
              <p:tags r:id="rId12"/>
            </p:custDataLst>
          </p:nvPr>
        </p:nvGraphicFramePr>
        <p:xfrm>
          <a:off x="5421951" y="2894015"/>
          <a:ext cx="731520" cy="80708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1" r:id="rId13" imgW="355600" imgH="393700" progId="Equation.KSEE3">
                  <p:embed/>
                </p:oleObj>
              </mc:Choice>
              <mc:Fallback>
                <p:oleObj r:id="rId13" imgW="355600" imgH="393700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8"/>
                      <a:stretch>
                        <a:fillRect/>
                      </a:stretch>
                    </p:blipFill>
                    <p:spPr>
                      <a:xfrm>
                        <a:off x="5421951" y="2894015"/>
                        <a:ext cx="731520" cy="80708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2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 title=""/>
          <p:cNvSpPr txBox="1"/>
          <p:nvPr/>
        </p:nvSpPr>
        <p:spPr>
          <a:xfrm>
            <a:off x="755650" y="231775"/>
            <a:ext cx="5020310" cy="398780"/>
          </a:xfrm>
          <a:prstGeom prst="rect">
            <a:avLst/>
          </a:prstGeom>
        </p:spPr>
        <p:txBody>
          <a:bodyPr wrap="square"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b="1">
                <a:latin typeface="Arial" pitchFamily="34" charset="0"/>
                <a:ea typeface="微软雅黑" panose="020b0503020204020204" pitchFamily="34" charset="-122"/>
              </a:rPr>
              <a:t>专题</a:t>
            </a:r>
            <a:r>
              <a:rPr lang="en-US" altLang="zh-CN" sz="2000" b="1">
                <a:latin typeface="Arial" pitchFamily="34" charset="0"/>
                <a:ea typeface="微软雅黑" panose="020b0503020204020204" pitchFamily="34" charset="-122"/>
              </a:rPr>
              <a:t>5——</a:t>
            </a:r>
            <a:r>
              <a:rPr lang="zh-CN" altLang="en-US" sz="2000" b="1">
                <a:latin typeface="Arial" pitchFamily="34" charset="0"/>
                <a:ea typeface="微软雅黑" panose="020b0503020204020204" pitchFamily="34" charset="-122"/>
              </a:rPr>
              <a:t>基本不等式</a:t>
            </a:r>
            <a:endParaRPr lang="zh-CN" altLang="en-US" sz="2000" b="1">
              <a:latin typeface="Arial" pitchFamily="34" charset="0"/>
              <a:ea typeface="微软雅黑" panose="020b0503020204020204" pitchFamily="34" charset="-122"/>
            </a:endParaRPr>
          </a:p>
        </p:txBody>
      </p:sp>
      <p:sp>
        <p:nvSpPr>
          <p:cNvPr id="2" name="文本框 1" title=""/>
          <p:cNvSpPr txBox="1"/>
          <p:nvPr/>
        </p:nvSpPr>
        <p:spPr>
          <a:xfrm>
            <a:off x="179705" y="916305"/>
            <a:ext cx="8657590" cy="142049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20000"/>
              </a:lnSpc>
            </a:pPr>
            <a:r>
              <a:rPr lang="en-US"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(</a:t>
            </a: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1</a:t>
            </a:r>
            <a:r>
              <a:rPr lang="en-US"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)</a:t>
            </a: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若</a:t>
            </a:r>
            <a:r>
              <a:rPr sz="2400" i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x</a:t>
            </a: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&gt;0，</a:t>
            </a:r>
            <a:r>
              <a:rPr sz="2400" i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y</a:t>
            </a: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&gt;0，且</a:t>
            </a:r>
            <a:r>
              <a:rPr sz="2400" i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xy</a:t>
            </a: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＝9，则</a:t>
            </a:r>
            <a:r>
              <a:rPr sz="2400" i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x</a:t>
            </a: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＋2</a:t>
            </a:r>
            <a:r>
              <a:rPr sz="2400" i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y</a:t>
            </a: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的最小值为</a:t>
            </a:r>
            <a:r>
              <a:rPr lang="zh-CN" altLang="en-US" sz="2400" u="sng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　　　　</a:t>
            </a: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；</a:t>
            </a:r>
            <a:endParaRPr sz="2400"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</a:endParaRPr>
          </a:p>
          <a:p>
            <a:pPr indent="0" fontAlgn="auto">
              <a:lnSpc>
                <a:spcPct val="120000"/>
              </a:lnSpc>
            </a:pPr>
            <a:endParaRPr lang="en-US" sz="2400"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</a:endParaRPr>
          </a:p>
          <a:p>
            <a:pPr indent="0" fontAlgn="auto">
              <a:lnSpc>
                <a:spcPct val="120000"/>
              </a:lnSpc>
            </a:pPr>
            <a:r>
              <a:rPr lang="en-US"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(</a:t>
            </a: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2</a:t>
            </a:r>
            <a:r>
              <a:rPr lang="en-US"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)</a:t>
            </a: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若</a:t>
            </a:r>
            <a:r>
              <a:rPr sz="2400" i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x</a:t>
            </a: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&gt;0，</a:t>
            </a:r>
            <a:r>
              <a:rPr sz="2400" i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y</a:t>
            </a: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&gt;0，且</a:t>
            </a:r>
            <a:r>
              <a:rPr sz="2400" i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x</a:t>
            </a: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＋2</a:t>
            </a:r>
            <a:r>
              <a:rPr sz="2400" i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y</a:t>
            </a: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＝9，则</a:t>
            </a:r>
            <a:r>
              <a:rPr sz="2400" i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xy</a:t>
            </a: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的最大值为</a:t>
            </a:r>
            <a:r>
              <a:rPr lang="zh-CN" altLang="en-US" sz="2400" u="sng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　　　　</a:t>
            </a:r>
            <a:endParaRPr lang="zh-CN" altLang="en-US" sz="2400"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  <a:sym typeface="+mn-ea"/>
            </a:endParaRPr>
          </a:p>
        </p:txBody>
      </p:sp>
      <p:sp>
        <p:nvSpPr>
          <p:cNvPr id="3" name="文本框 2" title=""/>
          <p:cNvSpPr txBox="1"/>
          <p:nvPr/>
        </p:nvSpPr>
        <p:spPr>
          <a:xfrm>
            <a:off x="6336030" y="1960160"/>
            <a:ext cx="3048000" cy="299085"/>
          </a:xfrm>
          <a:prstGeom prst="rect">
            <a:avLst/>
          </a:prstGeom>
        </p:spPr>
        <p:txBody>
          <a:bodyPr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350" u="sng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　　　　</a:t>
            </a:r>
            <a:endParaRPr lang="zh-CN" altLang="en-US" sz="1350">
              <a:latin typeface="Arial" pitchFamily="34" charset="0"/>
              <a:ea typeface="微软雅黑" panose="020b0503020204020204" pitchFamily="34" charset="-122"/>
            </a:endParaRPr>
          </a:p>
        </p:txBody>
      </p:sp>
      <p:cxnSp>
        <p:nvCxnSpPr>
          <p:cNvPr id="5" name="直接连接符 4" title=""/>
          <p:cNvCxnSpPr/>
          <p:nvPr>
            <p:custDataLst>
              <p:tags r:id="rId2"/>
            </p:custDataLst>
          </p:nvPr>
        </p:nvCxnSpPr>
        <p:spPr>
          <a:xfrm>
            <a:off x="6372225" y="2176145"/>
            <a:ext cx="1276985" cy="1778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6" name="文本框 5" title=""/>
          <p:cNvSpPr txBox="1"/>
          <p:nvPr/>
        </p:nvSpPr>
        <p:spPr>
          <a:xfrm>
            <a:off x="143510" y="700320"/>
            <a:ext cx="3048000" cy="398780"/>
          </a:xfrm>
          <a:prstGeom prst="rect">
            <a:avLst/>
          </a:prstGeom>
        </p:spPr>
        <p:txBody>
          <a:bodyPr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b="1">
                <a:solidFill>
                  <a:srgbClr val="FF0000"/>
                </a:solidFill>
                <a:latin typeface="Arial" pitchFamily="34" charset="0"/>
                <a:ea typeface="微软雅黑" panose="020b0503020204020204" pitchFamily="34" charset="-122"/>
              </a:rPr>
              <a:t>【变式练习】</a:t>
            </a:r>
            <a:endParaRPr lang="zh-CN" altLang="en-US" sz="2000" b="1">
              <a:solidFill>
                <a:srgbClr val="FF0000"/>
              </a:solidFill>
              <a:latin typeface="Arial" pitchFamily="34" charset="0"/>
              <a:ea typeface="微软雅黑" panose="020b0503020204020204" pitchFamily="34" charset="-122"/>
            </a:endParaRPr>
          </a:p>
        </p:txBody>
      </p:sp>
      <p:sp>
        <p:nvSpPr>
          <p:cNvPr id="7" name="文本框 6" title=""/>
          <p:cNvSpPr txBox="1"/>
          <p:nvPr/>
        </p:nvSpPr>
        <p:spPr>
          <a:xfrm>
            <a:off x="35560" y="2284095"/>
            <a:ext cx="8952230" cy="230695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20000"/>
              </a:lnSpc>
            </a:pPr>
            <a:r>
              <a:rPr sz="20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【</a:t>
            </a:r>
            <a:r>
              <a:rPr lang="zh-CN" sz="20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解析</a:t>
            </a:r>
            <a:r>
              <a:rPr sz="20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】　本题考查均值定理．要注意：积为定值求最小值，和为定值求最大值．</a:t>
            </a:r>
            <a:endParaRPr sz="2000">
              <a:solidFill>
                <a:srgbClr val="FF0000"/>
              </a:solidFill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</a:endParaRPr>
          </a:p>
          <a:p>
            <a:pPr indent="0" fontAlgn="auto">
              <a:lnSpc>
                <a:spcPct val="120000"/>
              </a:lnSpc>
            </a:pPr>
            <a:r>
              <a:rPr lang="en-US" sz="20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(</a:t>
            </a:r>
            <a:r>
              <a:rPr sz="20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1</a:t>
            </a:r>
            <a:r>
              <a:rPr lang="en-US" sz="20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)</a:t>
            </a:r>
            <a:r>
              <a:rPr sz="20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∵</a:t>
            </a:r>
            <a:r>
              <a:rPr sz="2000" i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x</a:t>
            </a:r>
            <a:r>
              <a:rPr sz="20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&gt;0，</a:t>
            </a:r>
            <a:r>
              <a:rPr sz="2000" i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y</a:t>
            </a:r>
            <a:r>
              <a:rPr sz="20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&gt;0，∴</a:t>
            </a:r>
            <a:r>
              <a:rPr sz="2000" i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x</a:t>
            </a:r>
            <a:r>
              <a:rPr sz="20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＋2</a:t>
            </a:r>
            <a:r>
              <a:rPr sz="2000" i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y</a:t>
            </a:r>
            <a:r>
              <a:rPr sz="20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≥</a:t>
            </a:r>
            <a:r>
              <a:rPr lang="en-US" sz="20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             </a:t>
            </a:r>
            <a:r>
              <a:rPr sz="20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＝</a:t>
            </a:r>
            <a:r>
              <a:rPr lang="en-US" sz="20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          </a:t>
            </a:r>
            <a:r>
              <a:rPr sz="20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＝</a:t>
            </a:r>
            <a:r>
              <a:rPr lang="en-US" sz="20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        </a:t>
            </a:r>
            <a:r>
              <a:rPr sz="20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.当且仅当</a:t>
            </a:r>
            <a:r>
              <a:rPr sz="2000" i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x</a:t>
            </a:r>
            <a:r>
              <a:rPr sz="20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＝2</a:t>
            </a:r>
            <a:r>
              <a:rPr sz="2000" i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y</a:t>
            </a:r>
            <a:r>
              <a:rPr sz="20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时，等号成立．</a:t>
            </a:r>
            <a:endParaRPr sz="2000">
              <a:solidFill>
                <a:srgbClr val="FF0000"/>
              </a:solidFill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</a:endParaRPr>
          </a:p>
          <a:p>
            <a:pPr indent="0" fontAlgn="auto">
              <a:lnSpc>
                <a:spcPct val="120000"/>
              </a:lnSpc>
            </a:pPr>
            <a:r>
              <a:rPr lang="en-US" sz="20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(</a:t>
            </a:r>
            <a:r>
              <a:rPr sz="20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2</a:t>
            </a:r>
            <a:r>
              <a:rPr lang="en-US" sz="20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)</a:t>
            </a:r>
            <a:r>
              <a:rPr sz="20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∵</a:t>
            </a:r>
            <a:r>
              <a:rPr sz="2000" i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x</a:t>
            </a:r>
            <a:r>
              <a:rPr sz="20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&gt;0，</a:t>
            </a:r>
            <a:r>
              <a:rPr sz="2000" i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y</a:t>
            </a:r>
            <a:r>
              <a:rPr sz="20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&gt;0，∴</a:t>
            </a:r>
            <a:r>
              <a:rPr sz="2000" i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x</a:t>
            </a:r>
            <a:r>
              <a:rPr sz="20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＋2</a:t>
            </a:r>
            <a:r>
              <a:rPr sz="2000" i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y</a:t>
            </a:r>
            <a:r>
              <a:rPr sz="20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≥</a:t>
            </a:r>
            <a:r>
              <a:rPr lang="en-US" sz="20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             </a:t>
            </a:r>
            <a:r>
              <a:rPr sz="20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，即9≥</a:t>
            </a:r>
            <a:r>
              <a:rPr lang="en-US" sz="20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              </a:t>
            </a:r>
            <a:r>
              <a:rPr sz="20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，化简整理</a:t>
            </a:r>
            <a:endParaRPr sz="2000">
              <a:solidFill>
                <a:srgbClr val="FF0000"/>
              </a:solidFill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</a:endParaRPr>
          </a:p>
          <a:p>
            <a:pPr indent="0" fontAlgn="auto">
              <a:lnSpc>
                <a:spcPct val="120000"/>
              </a:lnSpc>
            </a:pPr>
            <a:endParaRPr sz="2000">
              <a:solidFill>
                <a:srgbClr val="FF0000"/>
              </a:solidFill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</a:endParaRPr>
          </a:p>
          <a:p>
            <a:pPr indent="0" fontAlgn="auto">
              <a:lnSpc>
                <a:spcPct val="120000"/>
              </a:lnSpc>
            </a:pPr>
            <a:r>
              <a:rPr sz="20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得</a:t>
            </a:r>
            <a:r>
              <a:rPr sz="2000" i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xy</a:t>
            </a:r>
            <a:r>
              <a:rPr sz="20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≤</a:t>
            </a:r>
            <a:r>
              <a:rPr lang="en-US" sz="20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      </a:t>
            </a:r>
            <a:r>
              <a:rPr sz="20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.当且仅当</a:t>
            </a:r>
            <a:r>
              <a:rPr sz="2000" i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x</a:t>
            </a:r>
            <a:r>
              <a:rPr sz="20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＝2</a:t>
            </a:r>
            <a:r>
              <a:rPr sz="2000" i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y</a:t>
            </a:r>
            <a:r>
              <a:rPr sz="20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时，等号成立．</a:t>
            </a:r>
            <a:endParaRPr lang="zh-CN" altLang="en-US" sz="2000">
              <a:solidFill>
                <a:srgbClr val="FF0000"/>
              </a:solidFill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  <a:sym typeface="+mn-ea"/>
            </a:endParaRPr>
          </a:p>
        </p:txBody>
      </p:sp>
      <p:graphicFrame>
        <p:nvGraphicFramePr>
          <p:cNvPr id="8" name="对象 7" title="">
            <a:hlinkClick action="ppaction://ole?verb="/>
          </p:cNvPr>
          <p:cNvGraphicFramePr>
            <a:graphicFrameLocks noChangeAspect="1"/>
          </p:cNvGraphicFramePr>
          <p:nvPr>
            <p:custDataLst>
              <p:tags r:id="rId3"/>
            </p:custDataLst>
          </p:nvPr>
        </p:nvGraphicFramePr>
        <p:xfrm>
          <a:off x="2915920" y="3004185"/>
          <a:ext cx="879475" cy="47371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2" r:id="rId4" imgW="469900" imgH="254000" progId="Equation.KSEE3">
                  <p:embed/>
                </p:oleObj>
              </mc:Choice>
              <mc:Fallback>
                <p:oleObj r:id="rId4" imgW="469900" imgH="254000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2915920" y="3004185"/>
                        <a:ext cx="879475" cy="47371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3" name="对象 12" title="">
            <a:hlinkClick action="ppaction://ole?verb="/>
          </p:cNvPr>
          <p:cNvGraphicFramePr>
            <a:graphicFrameLocks noChangeAspect="1"/>
          </p:cNvGraphicFramePr>
          <p:nvPr>
            <p:custDataLst>
              <p:tags r:id="rId6"/>
            </p:custDataLst>
          </p:nvPr>
        </p:nvGraphicFramePr>
        <p:xfrm>
          <a:off x="4031615" y="3004185"/>
          <a:ext cx="626110" cy="3873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3" r:id="rId7" imgW="368300" imgH="228600" progId="Equation.KSEE3">
                  <p:embed/>
                </p:oleObj>
              </mc:Choice>
              <mc:Fallback>
                <p:oleObj r:id="rId7" imgW="368300" imgH="228600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8"/>
                      <a:stretch>
                        <a:fillRect/>
                      </a:stretch>
                    </p:blipFill>
                    <p:spPr>
                      <a:xfrm>
                        <a:off x="4031615" y="3004185"/>
                        <a:ext cx="626110" cy="3873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5" name="对象 14" title="">
            <a:hlinkClick action="ppaction://ole?verb="/>
          </p:cNvPr>
          <p:cNvGraphicFramePr>
            <a:graphicFrameLocks noChangeAspect="1"/>
          </p:cNvGraphicFramePr>
          <p:nvPr>
            <p:custDataLst>
              <p:tags r:id="rId9"/>
            </p:custDataLst>
          </p:nvPr>
        </p:nvGraphicFramePr>
        <p:xfrm>
          <a:off x="4895537" y="2968311"/>
          <a:ext cx="652780" cy="44259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4" r:id="rId10" imgW="316865" imgH="215900" progId="Equation.KSEE3">
                  <p:embed/>
                </p:oleObj>
              </mc:Choice>
              <mc:Fallback>
                <p:oleObj r:id="rId10" imgW="316865" imgH="215900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1"/>
                      <a:stretch>
                        <a:fillRect/>
                      </a:stretch>
                    </p:blipFill>
                    <p:spPr>
                      <a:xfrm>
                        <a:off x="4895537" y="2968311"/>
                        <a:ext cx="652780" cy="44259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7" name="对象 16" title="">
            <a:hlinkClick action="ppaction://ole?verb="/>
          </p:cNvPr>
          <p:cNvGraphicFramePr>
            <a:graphicFrameLocks noChangeAspect="1"/>
          </p:cNvGraphicFramePr>
          <p:nvPr>
            <p:custDataLst>
              <p:tags r:id="rId12"/>
            </p:custDataLst>
          </p:nvPr>
        </p:nvGraphicFramePr>
        <p:xfrm>
          <a:off x="2951480" y="3436620"/>
          <a:ext cx="740410" cy="39878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5" r:id="rId13" imgW="469900" imgH="254000" progId="Equation.KSEE3">
                  <p:embed/>
                </p:oleObj>
              </mc:Choice>
              <mc:Fallback>
                <p:oleObj r:id="rId13" imgW="469900" imgH="254000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2951480" y="3436620"/>
                        <a:ext cx="740410" cy="39878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9" name="对象 18" title="">
            <a:hlinkClick action="ppaction://ole?verb="/>
          </p:cNvPr>
          <p:cNvGraphicFramePr>
            <a:graphicFrameLocks noChangeAspect="1"/>
          </p:cNvGraphicFramePr>
          <p:nvPr>
            <p:custDataLst>
              <p:tags r:id="rId14"/>
            </p:custDataLst>
          </p:nvPr>
        </p:nvGraphicFramePr>
        <p:xfrm>
          <a:off x="4535809" y="3364233"/>
          <a:ext cx="967105" cy="5207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6" r:id="rId15" imgW="469900" imgH="254000" progId="Equation.KSEE3">
                  <p:embed/>
                </p:oleObj>
              </mc:Choice>
              <mc:Fallback>
                <p:oleObj r:id="rId15" imgW="469900" imgH="254000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4535809" y="3364233"/>
                        <a:ext cx="967105" cy="5207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1" name="对象 20" title="">
            <a:hlinkClick action="ppaction://ole?verb="/>
          </p:cNvPr>
          <p:cNvGraphicFramePr>
            <a:graphicFrameLocks noChangeAspect="1"/>
          </p:cNvGraphicFramePr>
          <p:nvPr>
            <p:custDataLst>
              <p:tags r:id="rId16"/>
            </p:custDataLst>
          </p:nvPr>
        </p:nvGraphicFramePr>
        <p:xfrm>
          <a:off x="755650" y="4048760"/>
          <a:ext cx="374015" cy="72136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7" r:id="rId17" imgW="203200" imgH="393700" progId="Equation.KSEE3">
                  <p:embed/>
                </p:oleObj>
              </mc:Choice>
              <mc:Fallback>
                <p:oleObj r:id="rId17" imgW="203200" imgH="393700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8"/>
                      <a:stretch>
                        <a:fillRect/>
                      </a:stretch>
                    </p:blipFill>
                    <p:spPr>
                      <a:xfrm>
                        <a:off x="755650" y="4048760"/>
                        <a:ext cx="374015" cy="72136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 title=""/>
          <p:cNvSpPr txBox="1"/>
          <p:nvPr/>
        </p:nvSpPr>
        <p:spPr>
          <a:xfrm>
            <a:off x="755650" y="231775"/>
            <a:ext cx="5020310" cy="398780"/>
          </a:xfrm>
          <a:prstGeom prst="rect">
            <a:avLst/>
          </a:prstGeom>
        </p:spPr>
        <p:txBody>
          <a:bodyPr wrap="square"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b="1">
                <a:latin typeface="Arial" pitchFamily="34" charset="0"/>
                <a:ea typeface="微软雅黑" panose="020b0503020204020204" pitchFamily="34" charset="-122"/>
              </a:rPr>
              <a:t>专题</a:t>
            </a:r>
            <a:r>
              <a:rPr lang="en-US" altLang="zh-CN" sz="2000" b="1">
                <a:latin typeface="Arial" pitchFamily="34" charset="0"/>
                <a:ea typeface="微软雅黑" panose="020b0503020204020204" pitchFamily="34" charset="-122"/>
              </a:rPr>
              <a:t>5——</a:t>
            </a:r>
            <a:r>
              <a:rPr lang="zh-CN" altLang="en-US" sz="2000" b="1">
                <a:latin typeface="Arial" pitchFamily="34" charset="0"/>
                <a:ea typeface="微软雅黑" panose="020b0503020204020204" pitchFamily="34" charset="-122"/>
              </a:rPr>
              <a:t>基本不等式</a:t>
            </a:r>
            <a:endParaRPr lang="zh-CN" altLang="en-US" sz="2000" b="1">
              <a:latin typeface="Arial" pitchFamily="34" charset="0"/>
              <a:ea typeface="微软雅黑" panose="020b0503020204020204" pitchFamily="34" charset="-122"/>
            </a:endParaRPr>
          </a:p>
        </p:txBody>
      </p:sp>
      <p:sp>
        <p:nvSpPr>
          <p:cNvPr id="2" name="文本框 1" title=""/>
          <p:cNvSpPr txBox="1"/>
          <p:nvPr/>
        </p:nvSpPr>
        <p:spPr>
          <a:xfrm>
            <a:off x="71755" y="843915"/>
            <a:ext cx="8778240" cy="82994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【例</a:t>
            </a:r>
            <a:r>
              <a:rPr lang="en-US" altLang="zh-CN"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2</a:t>
            </a:r>
            <a:r>
              <a:rPr lang="zh-CN"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】</a:t>
            </a: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已知0&lt;</a:t>
            </a:r>
            <a:r>
              <a:rPr sz="2400" i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x</a:t>
            </a: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&lt;4，求</a:t>
            </a:r>
            <a:r>
              <a:rPr sz="2400" i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x</a:t>
            </a:r>
            <a:r>
              <a:rPr lang="en-US"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(</a:t>
            </a: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8－2</a:t>
            </a:r>
            <a:r>
              <a:rPr sz="2400" i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x</a:t>
            </a:r>
            <a:r>
              <a:rPr lang="en-US"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)</a:t>
            </a: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的最大值，并求出取得最大值时</a:t>
            </a:r>
            <a:r>
              <a:rPr sz="2400" i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x</a:t>
            </a: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的值．</a:t>
            </a:r>
            <a:endParaRPr lang="zh-CN" altLang="en-US" sz="2400"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  <a:sym typeface="+mn-ea"/>
            </a:endParaRPr>
          </a:p>
        </p:txBody>
      </p:sp>
      <p:sp>
        <p:nvSpPr>
          <p:cNvPr id="3" name="文本框 2" title=""/>
          <p:cNvSpPr txBox="1"/>
          <p:nvPr/>
        </p:nvSpPr>
        <p:spPr>
          <a:xfrm>
            <a:off x="251460" y="1603375"/>
            <a:ext cx="8659495" cy="119888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【</a:t>
            </a:r>
            <a:r>
              <a:rPr lang="zh-CN"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解析</a:t>
            </a:r>
            <a:r>
              <a:rPr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】　本题考查均值定理的灵活应用．要在</a:t>
            </a:r>
            <a:r>
              <a:rPr sz="2400" i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x</a:t>
            </a:r>
            <a:r>
              <a:rPr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前面配个系数2，使得应用均值定理后字母</a:t>
            </a:r>
            <a:r>
              <a:rPr sz="2400" i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x</a:t>
            </a:r>
            <a:r>
              <a:rPr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能够约去，注意整体思想在此题中的应用．</a:t>
            </a:r>
            <a:endParaRPr lang="zh-CN" altLang="en-US" sz="2400">
              <a:solidFill>
                <a:srgbClr val="FF0000"/>
              </a:solidFill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  <a:sym typeface="+mn-ea"/>
            </a:endParaRPr>
          </a:p>
        </p:txBody>
      </p:sp>
      <p:sp>
        <p:nvSpPr>
          <p:cNvPr id="5" name="文本框 4" title=""/>
          <p:cNvSpPr txBox="1"/>
          <p:nvPr/>
        </p:nvSpPr>
        <p:spPr>
          <a:xfrm>
            <a:off x="215900" y="2752090"/>
            <a:ext cx="8840470" cy="230632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20000"/>
              </a:lnSpc>
            </a:pPr>
            <a:r>
              <a:rPr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∵0&lt;</a:t>
            </a:r>
            <a:r>
              <a:rPr sz="2400" i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x</a:t>
            </a:r>
            <a:r>
              <a:rPr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&lt;4，∴8－2</a:t>
            </a:r>
            <a:r>
              <a:rPr sz="2400" i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x</a:t>
            </a:r>
            <a:r>
              <a:rPr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&gt;0，根据均值定理，得</a:t>
            </a:r>
            <a:r>
              <a:rPr sz="2400" i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x</a:t>
            </a:r>
            <a:r>
              <a:rPr lang="en-US"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(</a:t>
            </a:r>
            <a:r>
              <a:rPr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8－2</a:t>
            </a:r>
            <a:r>
              <a:rPr sz="2400" i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x</a:t>
            </a:r>
            <a:r>
              <a:rPr lang="en-US"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)</a:t>
            </a:r>
            <a:endParaRPr lang="en-US" sz="2400">
              <a:solidFill>
                <a:srgbClr val="FF0000"/>
              </a:solidFill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</a:endParaRPr>
          </a:p>
          <a:p>
            <a:pPr indent="0" fontAlgn="auto">
              <a:lnSpc>
                <a:spcPct val="120000"/>
              </a:lnSpc>
            </a:pPr>
            <a:endParaRPr lang="en-US" sz="2400">
              <a:solidFill>
                <a:srgbClr val="FF0000"/>
              </a:solidFill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</a:endParaRPr>
          </a:p>
          <a:p>
            <a:pPr indent="0" fontAlgn="auto">
              <a:lnSpc>
                <a:spcPct val="120000"/>
              </a:lnSpc>
            </a:pPr>
            <a:r>
              <a:rPr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＝</a:t>
            </a:r>
            <a:r>
              <a:rPr lang="en-US"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    </a:t>
            </a:r>
            <a:r>
              <a:rPr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·2</a:t>
            </a:r>
            <a:r>
              <a:rPr sz="2400" i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x</a:t>
            </a:r>
            <a:r>
              <a:rPr lang="en-US"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(</a:t>
            </a:r>
            <a:r>
              <a:rPr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8－2</a:t>
            </a:r>
            <a:r>
              <a:rPr sz="2400" i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x</a:t>
            </a:r>
            <a:r>
              <a:rPr lang="en-US"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)</a:t>
            </a:r>
            <a:r>
              <a:rPr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≤</a:t>
            </a:r>
            <a:r>
              <a:rPr lang="en-US"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    (                   )</a:t>
            </a:r>
            <a:r>
              <a:rPr sz="2400" baseline="300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2</a:t>
            </a:r>
            <a:r>
              <a:rPr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＝8</a:t>
            </a:r>
            <a:r>
              <a:rPr lang="en-US"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(</a:t>
            </a:r>
            <a:r>
              <a:rPr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当且仅当2</a:t>
            </a:r>
            <a:r>
              <a:rPr sz="2400" i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x</a:t>
            </a:r>
            <a:r>
              <a:rPr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＝8－2</a:t>
            </a:r>
            <a:r>
              <a:rPr sz="2400" i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x</a:t>
            </a:r>
            <a:r>
              <a:rPr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，</a:t>
            </a:r>
            <a:endParaRPr sz="2400">
              <a:solidFill>
                <a:srgbClr val="FF0000"/>
              </a:solidFill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</a:endParaRPr>
          </a:p>
          <a:p>
            <a:pPr indent="0" fontAlgn="auto">
              <a:lnSpc>
                <a:spcPct val="120000"/>
              </a:lnSpc>
            </a:pPr>
            <a:endParaRPr sz="2400">
              <a:solidFill>
                <a:srgbClr val="FF0000"/>
              </a:solidFill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</a:endParaRPr>
          </a:p>
          <a:p>
            <a:pPr indent="0" fontAlgn="auto">
              <a:lnSpc>
                <a:spcPct val="120000"/>
              </a:lnSpc>
            </a:pPr>
            <a:r>
              <a:rPr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即</a:t>
            </a:r>
            <a:r>
              <a:rPr sz="2400" i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x</a:t>
            </a:r>
            <a:r>
              <a:rPr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＝2时，等号成立</a:t>
            </a:r>
            <a:r>
              <a:rPr lang="en-US"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)</a:t>
            </a:r>
            <a:r>
              <a:rPr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.因此</a:t>
            </a:r>
            <a:r>
              <a:rPr sz="2400" i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x</a:t>
            </a:r>
            <a:r>
              <a:rPr lang="en-US"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(</a:t>
            </a:r>
            <a:r>
              <a:rPr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8－2</a:t>
            </a:r>
            <a:r>
              <a:rPr sz="2400" i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x</a:t>
            </a:r>
            <a:r>
              <a:rPr lang="en-US"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)</a:t>
            </a:r>
            <a:r>
              <a:rPr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的最大值为8，此时</a:t>
            </a:r>
            <a:r>
              <a:rPr sz="2400" i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x</a:t>
            </a:r>
            <a:r>
              <a:rPr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＝2.</a:t>
            </a:r>
            <a:endParaRPr lang="zh-CN" altLang="en-US" sz="2400">
              <a:solidFill>
                <a:srgbClr val="FF0000"/>
              </a:solidFill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  <a:sym typeface="+mn-ea"/>
            </a:endParaRPr>
          </a:p>
        </p:txBody>
      </p:sp>
      <p:graphicFrame>
        <p:nvGraphicFramePr>
          <p:cNvPr id="6" name="对象 5" title="">
            <a:hlinkClick action="ppaction://ole?verb="/>
          </p:cNvPr>
          <p:cNvGraphicFramePr>
            <a:graphicFrameLocks noChangeAspect="1"/>
          </p:cNvGraphicFramePr>
          <p:nvPr>
            <p:custDataLst>
              <p:tags r:id="rId2"/>
            </p:custDataLst>
          </p:nvPr>
        </p:nvGraphicFramePr>
        <p:xfrm>
          <a:off x="647705" y="3501076"/>
          <a:ext cx="318135" cy="80708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8" r:id="rId3" imgW="152400" imgH="393700" progId="Equation.KSEE3">
                  <p:embed/>
                </p:oleObj>
              </mc:Choice>
              <mc:Fallback>
                <p:oleObj r:id="rId3" imgW="152400" imgH="393700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647705" y="3501076"/>
                        <a:ext cx="318135" cy="80708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0" name="对象 19" title="">
            <a:hlinkClick action="ppaction://ole?verb="/>
          </p:cNvPr>
          <p:cNvGraphicFramePr>
            <a:graphicFrameLocks noChangeAspect="1"/>
          </p:cNvGraphicFramePr>
          <p:nvPr>
            <p:custDataLst>
              <p:tags r:id="rId5"/>
            </p:custDataLst>
          </p:nvPr>
        </p:nvGraphicFramePr>
        <p:xfrm>
          <a:off x="2807658" y="3544256"/>
          <a:ext cx="1511300" cy="80708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9" r:id="rId6" imgW="723900" imgH="393700" progId="Equation.KSEE3">
                  <p:embed/>
                </p:oleObj>
              </mc:Choice>
              <mc:Fallback>
                <p:oleObj r:id="rId6" imgW="723900" imgH="393700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2807658" y="3544256"/>
                        <a:ext cx="1511300" cy="80708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8" name="对象 17" title="">
            <a:hlinkClick action="ppaction://ole?verb="/>
          </p:cNvPr>
          <p:cNvGraphicFramePr>
            <a:graphicFrameLocks noChangeAspect="1"/>
          </p:cNvGraphicFramePr>
          <p:nvPr>
            <p:custDataLst>
              <p:tags r:id="rId8"/>
            </p:custDataLst>
          </p:nvPr>
        </p:nvGraphicFramePr>
        <p:xfrm>
          <a:off x="2447930" y="3501076"/>
          <a:ext cx="318135" cy="80708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70" r:id="rId9" imgW="152400" imgH="393700" progId="Equation.KSEE3">
                  <p:embed/>
                </p:oleObj>
              </mc:Choice>
              <mc:Fallback>
                <p:oleObj r:id="rId9" imgW="152400" imgH="393700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447930" y="3501076"/>
                        <a:ext cx="318135" cy="80708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 title=""/>
          <p:cNvSpPr txBox="1"/>
          <p:nvPr/>
        </p:nvSpPr>
        <p:spPr>
          <a:xfrm>
            <a:off x="755650" y="231775"/>
            <a:ext cx="5020310" cy="398780"/>
          </a:xfrm>
          <a:prstGeom prst="rect">
            <a:avLst/>
          </a:prstGeom>
        </p:spPr>
        <p:txBody>
          <a:bodyPr wrap="square"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b="1">
                <a:latin typeface="Arial" pitchFamily="34" charset="0"/>
                <a:ea typeface="微软雅黑" panose="020b0503020204020204" pitchFamily="34" charset="-122"/>
              </a:rPr>
              <a:t>专题</a:t>
            </a:r>
            <a:r>
              <a:rPr lang="en-US" altLang="zh-CN" sz="2000" b="1">
                <a:latin typeface="Arial" pitchFamily="34" charset="0"/>
                <a:ea typeface="微软雅黑" panose="020b0503020204020204" pitchFamily="34" charset="-122"/>
              </a:rPr>
              <a:t>5——</a:t>
            </a:r>
            <a:r>
              <a:rPr lang="zh-CN" altLang="en-US" sz="2000" b="1">
                <a:latin typeface="Arial" pitchFamily="34" charset="0"/>
                <a:ea typeface="微软雅黑" panose="020b0503020204020204" pitchFamily="34" charset="-122"/>
              </a:rPr>
              <a:t>基本不等式</a:t>
            </a:r>
            <a:endParaRPr lang="zh-CN" altLang="en-US" sz="2000" b="1">
              <a:latin typeface="Arial" pitchFamily="34" charset="0"/>
              <a:ea typeface="微软雅黑" panose="020b0503020204020204" pitchFamily="34" charset="-122"/>
            </a:endParaRPr>
          </a:p>
        </p:txBody>
      </p:sp>
      <p:sp>
        <p:nvSpPr>
          <p:cNvPr id="2" name="文本框 1" title=""/>
          <p:cNvSpPr txBox="1"/>
          <p:nvPr/>
        </p:nvSpPr>
        <p:spPr>
          <a:xfrm>
            <a:off x="156210" y="735965"/>
            <a:ext cx="8794750" cy="142049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20000"/>
              </a:lnSpc>
            </a:pP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【变式</a:t>
            </a:r>
            <a:r>
              <a:rPr lang="zh-CN"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练习</a:t>
            </a:r>
            <a:r>
              <a:rPr lang="en-US" altLang="zh-CN"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2</a:t>
            </a: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】　</a:t>
            </a:r>
            <a:endParaRPr sz="2400"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  <a:sym typeface="+mn-ea"/>
            </a:endParaRPr>
          </a:p>
          <a:p>
            <a:pPr indent="0" fontAlgn="auto">
              <a:lnSpc>
                <a:spcPct val="120000"/>
              </a:lnSpc>
            </a:pPr>
            <a:endParaRPr sz="2400"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  <a:sym typeface="+mn-ea"/>
            </a:endParaRPr>
          </a:p>
          <a:p>
            <a:pPr indent="0" fontAlgn="auto">
              <a:lnSpc>
                <a:spcPct val="120000"/>
              </a:lnSpc>
            </a:pP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已知</a:t>
            </a:r>
            <a:r>
              <a:rPr lang="en-US"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                </a:t>
            </a: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，求</a:t>
            </a:r>
            <a:r>
              <a:rPr lang="en-US"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                         </a:t>
            </a: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的最大值．</a:t>
            </a:r>
            <a:endParaRPr lang="zh-CN" altLang="en-US" sz="2400"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  <a:sym typeface="+mn-ea"/>
            </a:endParaRPr>
          </a:p>
        </p:txBody>
      </p:sp>
      <p:graphicFrame>
        <p:nvGraphicFramePr>
          <p:cNvPr id="15" name="对象 14" title="">
            <a:hlinkClick action="ppaction://ole?verb="/>
          </p:cNvPr>
          <p:cNvGraphicFramePr>
            <a:graphicFrameLocks noChangeAspect="1"/>
          </p:cNvGraphicFramePr>
          <p:nvPr>
            <p:custDataLst>
              <p:tags r:id="rId2"/>
            </p:custDataLst>
          </p:nvPr>
        </p:nvGraphicFramePr>
        <p:xfrm>
          <a:off x="863605" y="1456059"/>
          <a:ext cx="1237615" cy="80772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71" r:id="rId3" imgW="596900" imgH="393700" progId="Equation.KSEE3">
                  <p:embed/>
                </p:oleObj>
              </mc:Choice>
              <mc:Fallback>
                <p:oleObj r:id="rId3" imgW="596900" imgH="393700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863605" y="1456059"/>
                        <a:ext cx="1237615" cy="80772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7" name="对象 16" title="">
            <a:hlinkClick action="ppaction://ole?verb="/>
          </p:cNvPr>
          <p:cNvGraphicFramePr>
            <a:graphicFrameLocks noChangeAspect="1"/>
          </p:cNvGraphicFramePr>
          <p:nvPr>
            <p:custDataLst>
              <p:tags r:id="rId5"/>
            </p:custDataLst>
          </p:nvPr>
        </p:nvGraphicFramePr>
        <p:xfrm>
          <a:off x="2663513" y="1456059"/>
          <a:ext cx="2001520" cy="80772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72" r:id="rId6" imgW="965200" imgH="393700" progId="Equation.KSEE3">
                  <p:embed/>
                </p:oleObj>
              </mc:Choice>
              <mc:Fallback>
                <p:oleObj r:id="rId6" imgW="965200" imgH="393700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2663513" y="1456059"/>
                        <a:ext cx="2001520" cy="80772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2" name="对象 11" title="">
            <a:hlinkClick action="ppaction://ole?verb="/>
          </p:cNvPr>
          <p:cNvGraphicFramePr>
            <a:graphicFrameLocks noChangeAspect="1"/>
          </p:cNvGraphicFramePr>
          <p:nvPr>
            <p:custDataLst>
              <p:tags r:id="rId8"/>
            </p:custDataLst>
          </p:nvPr>
        </p:nvGraphicFramePr>
        <p:xfrm>
          <a:off x="1259528" y="2031687"/>
          <a:ext cx="1616710" cy="80708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73" r:id="rId9" imgW="774065" imgH="393700" progId="Equation.KSEE3">
                  <p:embed/>
                </p:oleObj>
              </mc:Choice>
              <mc:Fallback>
                <p:oleObj r:id="rId9" imgW="774065" imgH="393700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0"/>
                      <a:stretch>
                        <a:fillRect/>
                      </a:stretch>
                    </p:blipFill>
                    <p:spPr>
                      <a:xfrm>
                        <a:off x="1259528" y="2031687"/>
                        <a:ext cx="1616710" cy="80708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3" name="文本框 2" title=""/>
          <p:cNvSpPr txBox="1"/>
          <p:nvPr/>
        </p:nvSpPr>
        <p:spPr>
          <a:xfrm>
            <a:off x="251460" y="2308775"/>
            <a:ext cx="3048000" cy="398780"/>
          </a:xfrm>
          <a:prstGeom prst="rect">
            <a:avLst/>
          </a:prstGeom>
        </p:spPr>
        <p:txBody>
          <a:bodyPr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b="1">
                <a:latin typeface="Arial" pitchFamily="34" charset="0"/>
                <a:ea typeface="微软雅黑" panose="020b0503020204020204" pitchFamily="34" charset="-122"/>
              </a:rPr>
              <a:t>【解析】</a:t>
            </a:r>
            <a:endParaRPr lang="zh-CN" altLang="en-US" sz="2000" b="1">
              <a:latin typeface="Arial" pitchFamily="34" charset="0"/>
              <a:ea typeface="微软雅黑" panose="020b0503020204020204" pitchFamily="34" charset="-122"/>
            </a:endParaRPr>
          </a:p>
        </p:txBody>
      </p:sp>
      <p:graphicFrame>
        <p:nvGraphicFramePr>
          <p:cNvPr id="20" name="对象 19" title="">
            <a:hlinkClick action="ppaction://ole?verb="/>
          </p:cNvPr>
          <p:cNvGraphicFramePr>
            <a:graphicFrameLocks noChangeAspect="1"/>
          </p:cNvGraphicFramePr>
          <p:nvPr>
            <p:custDataLst>
              <p:tags r:id="rId11"/>
            </p:custDataLst>
          </p:nvPr>
        </p:nvGraphicFramePr>
        <p:xfrm>
          <a:off x="2951803" y="2104711"/>
          <a:ext cx="2254250" cy="80708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74" r:id="rId12" imgW="1079500" imgH="393700" progId="Equation.KSEE3">
                  <p:embed/>
                </p:oleObj>
              </mc:Choice>
              <mc:Fallback>
                <p:oleObj r:id="rId12" imgW="1079500" imgH="393700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3"/>
                      <a:stretch>
                        <a:fillRect/>
                      </a:stretch>
                    </p:blipFill>
                    <p:spPr>
                      <a:xfrm>
                        <a:off x="2951803" y="2104711"/>
                        <a:ext cx="2254250" cy="80708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3" name="对象 22" title="">
            <a:hlinkClick action="ppaction://ole?verb="/>
          </p:cNvPr>
          <p:cNvGraphicFramePr>
            <a:graphicFrameLocks noChangeAspect="1"/>
          </p:cNvGraphicFramePr>
          <p:nvPr>
            <p:custDataLst>
              <p:tags r:id="rId14"/>
            </p:custDataLst>
          </p:nvPr>
        </p:nvGraphicFramePr>
        <p:xfrm>
          <a:off x="5231771" y="2067881"/>
          <a:ext cx="2016125" cy="80708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75" r:id="rId15" imgW="965200" imgH="393700" progId="Equation.KSEE3">
                  <p:embed/>
                </p:oleObj>
              </mc:Choice>
              <mc:Fallback>
                <p:oleObj r:id="rId15" imgW="965200" imgH="393700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6"/>
                      <a:stretch>
                        <a:fillRect/>
                      </a:stretch>
                    </p:blipFill>
                    <p:spPr>
                      <a:xfrm>
                        <a:off x="5231771" y="2067881"/>
                        <a:ext cx="2016125" cy="80708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5" name="对象 24" title="">
            <a:hlinkClick action="ppaction://ole?verb="/>
          </p:cNvPr>
          <p:cNvGraphicFramePr>
            <a:graphicFrameLocks noChangeAspect="1"/>
          </p:cNvGraphicFramePr>
          <p:nvPr>
            <p:custDataLst>
              <p:tags r:id="rId17"/>
            </p:custDataLst>
          </p:nvPr>
        </p:nvGraphicFramePr>
        <p:xfrm>
          <a:off x="539439" y="3184528"/>
          <a:ext cx="2918460" cy="10414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76" r:id="rId18" imgW="1397000" imgH="508000" progId="Equation.KSEE3">
                  <p:embed/>
                </p:oleObj>
              </mc:Choice>
              <mc:Fallback>
                <p:oleObj r:id="rId18" imgW="1397000" imgH="508000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9"/>
                      <a:stretch>
                        <a:fillRect/>
                      </a:stretch>
                    </p:blipFill>
                    <p:spPr>
                      <a:xfrm>
                        <a:off x="539439" y="3184528"/>
                        <a:ext cx="2918460" cy="10414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7" name="对象 26" title="">
            <a:hlinkClick action="ppaction://ole?verb="/>
          </p:cNvPr>
          <p:cNvGraphicFramePr>
            <a:graphicFrameLocks noChangeAspect="1"/>
          </p:cNvGraphicFramePr>
          <p:nvPr>
            <p:custDataLst>
              <p:tags r:id="rId20"/>
            </p:custDataLst>
          </p:nvPr>
        </p:nvGraphicFramePr>
        <p:xfrm>
          <a:off x="3707772" y="3255966"/>
          <a:ext cx="796925" cy="80708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77" r:id="rId21" imgW="381000" imgH="393700" progId="Equation.KSEE3">
                  <p:embed/>
                </p:oleObj>
              </mc:Choice>
              <mc:Fallback>
                <p:oleObj r:id="rId21" imgW="381000" imgH="393700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22"/>
                      <a:stretch>
                        <a:fillRect/>
                      </a:stretch>
                    </p:blipFill>
                    <p:spPr>
                      <a:xfrm>
                        <a:off x="3707772" y="3255966"/>
                        <a:ext cx="796925" cy="80708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5" name="文本框 4" title=""/>
          <p:cNvSpPr txBox="1"/>
          <p:nvPr/>
        </p:nvSpPr>
        <p:spPr>
          <a:xfrm>
            <a:off x="323850" y="4192270"/>
            <a:ext cx="8623300" cy="53403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20000"/>
              </a:lnSpc>
            </a:pPr>
            <a:r>
              <a:rPr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∴</a:t>
            </a:r>
            <a:r>
              <a:rPr sz="2400" i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y</a:t>
            </a:r>
            <a:r>
              <a:rPr sz="2400" baseline="-250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max</a:t>
            </a:r>
            <a:r>
              <a:rPr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＝</a:t>
            </a:r>
            <a:r>
              <a:rPr lang="en-US"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      </a:t>
            </a:r>
            <a:r>
              <a:rPr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，当且仅当2</a:t>
            </a:r>
            <a:r>
              <a:rPr sz="2400" i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x</a:t>
            </a:r>
            <a:r>
              <a:rPr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＝1－2</a:t>
            </a:r>
            <a:r>
              <a:rPr sz="2400" i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x</a:t>
            </a:r>
            <a:r>
              <a:rPr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，即</a:t>
            </a:r>
            <a:r>
              <a:rPr sz="2400" i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x</a:t>
            </a:r>
            <a:r>
              <a:rPr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＝</a:t>
            </a:r>
            <a:r>
              <a:rPr lang="en-US"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      </a:t>
            </a:r>
            <a:r>
              <a:rPr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时取等号．</a:t>
            </a:r>
            <a:endParaRPr lang="zh-CN" altLang="en-US" sz="2400">
              <a:solidFill>
                <a:srgbClr val="FF0000"/>
              </a:solidFill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  <a:sym typeface="+mn-ea"/>
            </a:endParaRPr>
          </a:p>
        </p:txBody>
      </p:sp>
      <p:graphicFrame>
        <p:nvGraphicFramePr>
          <p:cNvPr id="6" name="对象 5" title="">
            <a:hlinkClick action="ppaction://ole?verb="/>
          </p:cNvPr>
          <p:cNvGraphicFramePr>
            <a:graphicFrameLocks noChangeAspect="1"/>
          </p:cNvGraphicFramePr>
          <p:nvPr>
            <p:custDataLst>
              <p:tags r:id="rId23"/>
            </p:custDataLst>
          </p:nvPr>
        </p:nvGraphicFramePr>
        <p:xfrm>
          <a:off x="1511623" y="4012252"/>
          <a:ext cx="425450" cy="80708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78" r:id="rId24" imgW="203200" imgH="393700" progId="Equation.KSEE3">
                  <p:embed/>
                </p:oleObj>
              </mc:Choice>
              <mc:Fallback>
                <p:oleObj r:id="rId24" imgW="203200" imgH="393700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25"/>
                      <a:stretch>
                        <a:fillRect/>
                      </a:stretch>
                    </p:blipFill>
                    <p:spPr>
                      <a:xfrm>
                        <a:off x="1511623" y="4012252"/>
                        <a:ext cx="425450" cy="80708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" name="对象 7" title="">
            <a:hlinkClick action="ppaction://ole?verb="/>
          </p:cNvPr>
          <p:cNvGraphicFramePr>
            <a:graphicFrameLocks noChangeAspect="1"/>
          </p:cNvGraphicFramePr>
          <p:nvPr>
            <p:custDataLst>
              <p:tags r:id="rId26"/>
            </p:custDataLst>
          </p:nvPr>
        </p:nvGraphicFramePr>
        <p:xfrm>
          <a:off x="5903918" y="3976057"/>
          <a:ext cx="318770" cy="80708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79" r:id="rId27" imgW="152400" imgH="393700" progId="Equation.KSEE3">
                  <p:embed/>
                </p:oleObj>
              </mc:Choice>
              <mc:Fallback>
                <p:oleObj r:id="rId27" imgW="152400" imgH="393700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28"/>
                      <a:stretch>
                        <a:fillRect/>
                      </a:stretch>
                    </p:blipFill>
                    <p:spPr>
                      <a:xfrm>
                        <a:off x="5903918" y="3976057"/>
                        <a:ext cx="318770" cy="80708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  <p:cond evt="onBegin" delay="0">
                          <p:tn val="12"/>
                        </p:cond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  <p:cond evt="onBegin" delay="0">
                          <p:tn val="17"/>
                        </p:cond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  <p:cond evt="onBegin" delay="0">
                          <p:tn val="22"/>
                        </p:cond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387477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https://d.book118.com/136054205235010035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MH" val="20161022204519"/>
  <p:tag name="MH_LIBRARY" val="GRAPHIC"/>
  <p:tag name="MH_ORDER" val="TextBox 3"/>
</p:tagLst>
</file>

<file path=ppt/tags/tag2.xml><?xml version="1.0" encoding="utf-8"?>
<p:tagLst xmlns:p="http://schemas.openxmlformats.org/presentationml/2006/main">
  <p:tag name="ID" val="553512"/>
  <p:tag name="MH" val="20160830110146"/>
  <p:tag name="MH_LIBRARY" val="CONTENTS"/>
  <p:tag name="MH_ORDER" val="1"/>
  <p:tag name="MH_TYPE" val="ENTRY"/>
</p:tagLst>
</file>

<file path=ppt/tags/tag3.xml><?xml version="1.0" encoding="utf-8"?>
<p:tagLst xmlns:p="http://schemas.openxmlformats.org/presentationml/2006/main">
  <p:tag name="MH" val="20161022204519"/>
  <p:tag name="MH_LIBRARY" val="GRAPHIC"/>
</p:tagLst>
</file>

<file path=ppt/tags/tag4.xml><?xml version="1.0" encoding="utf-8"?>
<p:tagLst xmlns:p="http://schemas.openxmlformats.org/presentationml/2006/main">
  <p:tag name="KSO_WM_BEAUTIFY_FLAG" val=""/>
</p:tagLst>
</file>

<file path=ppt/tags/tag5.xml><?xml version="1.0" encoding="utf-8"?>
<p:tagLst xmlns:p="http://schemas.openxmlformats.org/presentationml/2006/main">
  <p:tag name="KSO_WM_BEAUTIFY_FLAG" val=""/>
</p:tagLst>
</file>

<file path=ppt/tags/tag6.xml><?xml version="1.0" encoding="utf-8"?>
<p:tagLst xmlns:p="http://schemas.openxmlformats.org/presentationml/2006/main">
  <p:tag name="KSO_WM_BEAUTIFY_FLAG" val=""/>
</p:tagLst>
</file>

<file path=ppt/tags/tag7.xml><?xml version="1.0" encoding="utf-8"?>
<p:tagLst xmlns:p="http://schemas.openxmlformats.org/presentationml/2006/main">
  <p:tag name="KSO_WM_BEAUTIFY_FLAG" val=""/>
</p:tagLst>
</file>

<file path=ppt/tags/tag8.xml><?xml version="1.0" encoding="utf-8"?>
<p:tagLst xmlns:p="http://schemas.openxmlformats.org/presentationml/2006/main">
  <p:tag name="KSO_WM_BEAUTIFY_FLAG" val=""/>
</p:tagLst>
</file>

<file path=ppt/tags/tag9.xml><?xml version="1.0" encoding="utf-8"?>
<p:tagLst xmlns:p="http://schemas.openxmlformats.org/presentationml/2006/main">
  <p:tag name="KSO_WM_BEAUTIFY_FLAG" val=""/>
</p:tagLst>
</file>

<file path=ppt/tags/tag10.xml><?xml version="1.0" encoding="utf-8"?>
<p:tagLst xmlns:p="http://schemas.openxmlformats.org/presentationml/2006/main">
  <p:tag name="KSO_WM_BEAUTIFY_FLAG" val=""/>
</p:tagLst>
</file>

<file path=ppt/tags/tag11.xml><?xml version="1.0" encoding="utf-8"?>
<p:tagLst xmlns:p="http://schemas.openxmlformats.org/presentationml/2006/main">
  <p:tag name="KSO_WM_BEAUTIFY_FLAG" val=""/>
</p:tagLst>
</file>

<file path=ppt/tags/tag12.xml><?xml version="1.0" encoding="utf-8"?>
<p:tagLst xmlns:p="http://schemas.openxmlformats.org/presentationml/2006/main">
  <p:tag name="KSO_WM_BEAUTIFY_FLAG" val=""/>
</p:tagLst>
</file>

<file path=ppt/tags/tag13.xml><?xml version="1.0" encoding="utf-8"?>
<p:tagLst xmlns:p="http://schemas.openxmlformats.org/presentationml/2006/main">
  <p:tag name="KSO_WM_BEAUTIFY_FLAG" val=""/>
</p:tagLst>
</file>

<file path=ppt/tags/tag14.xml><?xml version="1.0" encoding="utf-8"?>
<p:tagLst xmlns:p="http://schemas.openxmlformats.org/presentationml/2006/main">
  <p:tag name="KSO_WM_BEAUTIFY_FLAG" val=""/>
</p:tagLst>
</file>

<file path=ppt/tags/tag15.xml><?xml version="1.0" encoding="utf-8"?>
<p:tagLst xmlns:p="http://schemas.openxmlformats.org/presentationml/2006/main">
  <p:tag name="KSO_WM_BEAUTIFY_FLAG" val=""/>
</p:tagLst>
</file>

<file path=ppt/tags/tag16.xml><?xml version="1.0" encoding="utf-8"?>
<p:tagLst xmlns:p="http://schemas.openxmlformats.org/presentationml/2006/main">
  <p:tag name="KSO_WM_BEAUTIFY_FLAG" val=""/>
</p:tagLst>
</file>

<file path=ppt/tags/tag17.xml><?xml version="1.0" encoding="utf-8"?>
<p:tagLst xmlns:p="http://schemas.openxmlformats.org/presentationml/2006/main">
  <p:tag name="KSO_WM_BEAUTIFY_FLAG" val=""/>
</p:tagLst>
</file>

<file path=ppt/tags/tag18.xml><?xml version="1.0" encoding="utf-8"?>
<p:tagLst xmlns:p="http://schemas.openxmlformats.org/presentationml/2006/main">
  <p:tag name="KSO_WM_BEAUTIFY_FLAG" val=""/>
</p:tagLst>
</file>

<file path=ppt/tags/tag19.xml><?xml version="1.0" encoding="utf-8"?>
<p:tagLst xmlns:p="http://schemas.openxmlformats.org/presentationml/2006/main">
  <p:tag name="KSO_WM_BEAUTIFY_FLAG" val=""/>
</p:tagLst>
</file>

<file path=ppt/tags/tag20.xml><?xml version="1.0" encoding="utf-8"?>
<p:tagLst xmlns:p="http://schemas.openxmlformats.org/presentationml/2006/main">
  <p:tag name="KSO_WM_BEAUTIFY_FLAG" val=""/>
</p:tagLst>
</file>

<file path=ppt/tags/tag21.xml><?xml version="1.0" encoding="utf-8"?>
<p:tagLst xmlns:p="http://schemas.openxmlformats.org/presentationml/2006/main">
  <p:tag name="KSO_WM_BEAUTIFY_FLAG" val=""/>
</p:tagLst>
</file>

<file path=ppt/tags/tag22.xml><?xml version="1.0" encoding="utf-8"?>
<p:tagLst xmlns:p="http://schemas.openxmlformats.org/presentationml/2006/main">
  <p:tag name="KSO_WM_BEAUTIFY_FLAG" val=""/>
</p:tagLst>
</file>

<file path=ppt/tags/tag23.xml><?xml version="1.0" encoding="utf-8"?>
<p:tagLst xmlns:p="http://schemas.openxmlformats.org/presentationml/2006/main">
  <p:tag name="KSO_WM_BEAUTIFY_FLAG" val=""/>
</p:tagLst>
</file>

<file path=ppt/tags/tag24.xml><?xml version="1.0" encoding="utf-8"?>
<p:tagLst xmlns:p="http://schemas.openxmlformats.org/presentationml/2006/main">
  <p:tag name="KSO_WM_BEAUTIFY_FLAG" val=""/>
</p:tagLst>
</file>

<file path=ppt/tags/tag25.xml><?xml version="1.0" encoding="utf-8"?>
<p:tagLst xmlns:p="http://schemas.openxmlformats.org/presentationml/2006/main">
  <p:tag name="KSO_WM_BEAUTIFY_FLAG" val=""/>
</p:tagLst>
</file>

<file path=ppt/tags/tag26.xml><?xml version="1.0" encoding="utf-8"?>
<p:tagLst xmlns:p="http://schemas.openxmlformats.org/presentationml/2006/main">
  <p:tag name="KSO_WM_BEAUTIFY_FLAG" val=""/>
</p:tagLst>
</file>

<file path=ppt/tags/tag27.xml><?xml version="1.0" encoding="utf-8"?>
<p:tagLst xmlns:p="http://schemas.openxmlformats.org/presentationml/2006/main">
  <p:tag name="KSO_WM_BEAUTIFY_FLAG" val=""/>
</p:tagLst>
</file>

<file path=ppt/tags/tag28.xml><?xml version="1.0" encoding="utf-8"?>
<p:tagLst xmlns:p="http://schemas.openxmlformats.org/presentationml/2006/main">
  <p:tag name="KSO_WM_BEAUTIFY_FLAG" val=""/>
</p:tagLst>
</file>

<file path=ppt/tags/tag29.xml><?xml version="1.0" encoding="utf-8"?>
<p:tagLst xmlns:p="http://schemas.openxmlformats.org/presentationml/2006/main">
  <p:tag name="KSO_WM_BEAUTIFY_FLAG" val=""/>
</p:tagLst>
</file>

<file path=ppt/tags/tag30.xml><?xml version="1.0" encoding="utf-8"?>
<p:tagLst xmlns:p="http://schemas.openxmlformats.org/presentationml/2006/main">
  <p:tag name="KSO_WM_BEAUTIFY_FLAG" val=""/>
</p:tagLst>
</file>

<file path=ppt/tags/tag31.xml><?xml version="1.0" encoding="utf-8"?>
<p:tagLst xmlns:p="http://schemas.openxmlformats.org/presentationml/2006/main">
  <p:tag name="KSO_WM_BEAUTIFY_FLAG" val=""/>
</p:tagLst>
</file>

<file path=ppt/tags/tag32.xml><?xml version="1.0" encoding="utf-8"?>
<p:tagLst xmlns:p="http://schemas.openxmlformats.org/presentationml/2006/main">
  <p:tag name="KSO_WM_BEAUTIFY_FLAG" val=""/>
</p:tagLst>
</file>

<file path=ppt/tags/tag33.xml><?xml version="1.0" encoding="utf-8"?>
<p:tagLst xmlns:p="http://schemas.openxmlformats.org/presentationml/2006/main">
  <p:tag name="KSO_WM_BEAUTIFY_FLAG" val=""/>
</p:tagLst>
</file>

<file path=ppt/tags/tag34.xml><?xml version="1.0" encoding="utf-8"?>
<p:tagLst xmlns:p="http://schemas.openxmlformats.org/presentationml/2006/main">
  <p:tag name="KSO_WM_BEAUTIFY_FLAG" val=""/>
</p:tagLst>
</file>

<file path=ppt/tags/tag35.xml><?xml version="1.0" encoding="utf-8"?>
<p:tagLst xmlns:p="http://schemas.openxmlformats.org/presentationml/2006/main">
  <p:tag name="KSO_WM_BEAUTIFY_FLAG" val=""/>
</p:tagLst>
</file>

<file path=ppt/tags/tag36.xml><?xml version="1.0" encoding="utf-8"?>
<p:tagLst xmlns:p="http://schemas.openxmlformats.org/presentationml/2006/main">
  <p:tag name="KSO_WM_BEAUTIFY_FLAG" val=""/>
</p:tagLst>
</file>

<file path=ppt/tags/tag37.xml><?xml version="1.0" encoding="utf-8"?>
<p:tagLst xmlns:p="http://schemas.openxmlformats.org/presentationml/2006/main">
  <p:tag name="KSO_WM_BEAUTIFY_FLAG" val=""/>
</p:tagLst>
</file>

<file path=ppt/tags/tag38.xml><?xml version="1.0" encoding="utf-8"?>
<p:tagLst xmlns:p="http://schemas.openxmlformats.org/presentationml/2006/main">
  <p:tag name="KSO_WM_BEAUTIFY_FLAG" val=""/>
</p:tagLst>
</file>

<file path=ppt/tags/tag39.xml><?xml version="1.0" encoding="utf-8"?>
<p:tagLst xmlns:p="http://schemas.openxmlformats.org/presentationml/2006/main">
  <p:tag name="KSO_WM_BEAUTIFY_FLAG" val=""/>
</p:tagLst>
</file>

<file path=ppt/tags/tag40.xml><?xml version="1.0" encoding="utf-8"?>
<p:tagLst xmlns:p="http://schemas.openxmlformats.org/presentationml/2006/main">
  <p:tag name="KSO_WM_BEAUTIFY_FLAG" val=""/>
</p:tagLst>
</file>

<file path=ppt/tags/tag41.xml><?xml version="1.0" encoding="utf-8"?>
<p:tagLst xmlns:p="http://schemas.openxmlformats.org/presentationml/2006/main">
  <p:tag name="KSO_WM_BEAUTIFY_FLAG" val=""/>
</p:tagLst>
</file>

<file path=ppt/tags/tag42.xml><?xml version="1.0" encoding="utf-8"?>
<p:tagLst xmlns:p="http://schemas.openxmlformats.org/presentationml/2006/main">
  <p:tag name="KSO_WM_BEAUTIFY_FLAG" val=""/>
</p:tagLst>
</file>

<file path=ppt/tags/tag43.xml><?xml version="1.0" encoding="utf-8"?>
<p:tagLst xmlns:p="http://schemas.openxmlformats.org/presentationml/2006/main">
  <p:tag name="KSO_WM_BEAUTIFY_FLAG" val=""/>
</p:tagLst>
</file>

<file path=ppt/tags/tag44.xml><?xml version="1.0" encoding="utf-8"?>
<p:tagLst xmlns:p="http://schemas.openxmlformats.org/presentationml/2006/main">
  <p:tag name="KSO_WM_BEAUTIFY_FLAG" val=""/>
</p:tagLst>
</file>

<file path=ppt/tags/tag45.xml><?xml version="1.0" encoding="utf-8"?>
<p:tagLst xmlns:p="http://schemas.openxmlformats.org/presentationml/2006/main">
  <p:tag name="KSO_WM_BEAUTIFY_FLAG" val=""/>
</p:tagLst>
</file>

<file path=ppt/tags/tag4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46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70C0"/>
      </a:accent1>
      <a:accent2>
        <a:srgbClr val="348BD0"/>
      </a:accent2>
      <a:accent3>
        <a:srgbClr val="1064C6"/>
      </a:accent3>
      <a:accent4>
        <a:srgbClr val="348BD0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12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宋体</vt:lpstr>
      <vt:lpstr>微软雅黑</vt:lpstr>
      <vt:lpstr>思源黑体 CN Normal</vt:lpstr>
      <vt:lpstr>Times New Roman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2024-09-06T00:28:57.830</cp:lastPrinted>
  <dcterms:created xsi:type="dcterms:W3CDTF">2024-09-05T16:28:57Z</dcterms:created>
  <dcterms:modified xsi:type="dcterms:W3CDTF">2024-09-05T16:28:59Z</dcterms:modified>
</cp:coreProperties>
</file>