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2EBECF-E1A0-4621-B5ED-9353D1E92D84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3A2D7E-F9D6-41BA-83F2-4B2FF68A6B1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20149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眼组织解剖</a:t>
            </a:r>
          </a:p>
          <a:p>
            <a:r>
              <a:t>      眼生理生化及代谢</a:t>
            </a:r>
          </a:p>
          <a:p>
            <a:r>
              <a:t>眼科用药概述 </a:t>
            </a:r>
          </a:p>
          <a:p/>
          <a:p>
            <a:r>
              <a:t>                                                                             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眼球</a:t>
            </a:r>
          </a:p>
          <a:p>
            <a:r>
              <a:t>眼眶及眼从属器</a:t>
            </a:r>
          </a:p>
          <a:p>
            <a:r>
              <a:t>视路</a:t>
            </a:r>
          </a:p>
          <a:p>
            <a:r>
              <a:t>眼血管和神经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眼球壁</a:t>
            </a:r>
          </a:p>
          <a:p>
            <a:r>
              <a:t>眼球内容</a:t>
            </a:r>
          </a:p>
          <a:p>
            <a:r>
              <a:t>眼球壁分三层：纤维膜 、葡萄膜、视网膜</a:t>
            </a:r>
          </a:p>
          <a:p>
            <a:r>
              <a:t>内容物：房水、晶状体、玻璃体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上皮细胞层   （~50微米）                       1微米=1/1000毫米</a:t>
            </a:r>
          </a:p>
          <a:p>
            <a:r>
              <a:t>富含神经末梢；再生能力极强</a:t>
            </a:r>
          </a:p>
          <a:p>
            <a:r>
              <a:t>愈合：由损伤区周围上皮细胞和角膜缘干细胞，在24~72小时内，经过有丝分裂和阿米巴运动进行修复，通常不遗留疤痕</a:t>
            </a:r>
          </a:p>
          <a:p>
            <a:r>
              <a:t>前弹力层 （8~14微米）</a:t>
            </a:r>
          </a:p>
          <a:p>
            <a:r>
              <a:t>无再生能力</a:t>
            </a:r>
          </a:p>
          <a:p>
            <a:r>
              <a:t>愈合：损伤后由成纤维细胞充填，留下程度不等角膜混浊</a:t>
            </a:r>
          </a:p>
          <a:p>
            <a:r>
              <a:t>基质层 （~500微米）约占角膜厚度90%</a:t>
            </a:r>
          </a:p>
          <a:p>
            <a:r>
              <a:t>不含神经；无再生能力</a:t>
            </a:r>
          </a:p>
          <a:p>
            <a:r>
              <a:t>愈合：早期以细胞变性、炎性反应和创口填塞为主，晚期以组织重建为主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视网膜，是一层透明膜，位于脉络膜内侧。</a:t>
            </a:r>
          </a:p>
          <a:p>
            <a:r>
              <a:t>视网膜后极部有一中央无血管凹陷区，解剖上称中心凹，临床上称黄斑，是因为含有丰富叶黄素而得名.其中央有一小凹，解剖上称中心小凹，临床上称黄斑中心凹，使视网膜上视觉最敏感部位。</a:t>
            </a:r>
          </a:p>
          <a:p>
            <a:r>
              <a:t>距黄斑3mm处有一境界清楚橙红色圆形盘状结构，称为视乳头，又称视盘，是视网膜上神经纤维聚集组成视神经，向视觉中枢传递穿出眼球部位。视盘上有视网膜中央动、静脉经过，并分支走行在视网膜上。</a:t>
            </a:r>
          </a:p>
          <a:p>
            <a:r>
              <a:t>视网膜是由胚胎时期神经外胚叶形成视杯发育而来，视杯外层形成单一视网膜色素上皮层，视杯内层则分化为视网膜神经感觉层，二者间有一潜在间隙，临床上视网膜脱离即由此处罚离。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眼眶</a:t>
            </a:r>
          </a:p>
          <a:p>
            <a:r>
              <a:t>眼睑   位于眼眶前部，覆盖于眼球表面，分上睑和下睑，其游离缘称睑缘。上、下睑缘裂隙称睑裂，其内外连结处罚别称内眦和外眦。 </a:t>
            </a:r>
          </a:p>
          <a:p>
            <a:r>
              <a:t>结膜：是一层薄半透明粘膜，柔软光滑且富弹性，覆盖于眼睑后面（睑结膜）、部分眼球表面（球结膜）以及睑部到球部反折部分（穹隆结膜）。这三部分结膜形成一个以睑裂为开口囊状间隙，称结膜囊。 </a:t>
            </a:r>
          </a:p>
          <a:p>
            <a:r>
              <a:t>泪器是泪液排出通道，包含上、下睑泪点、泪小管、泪囊和鼻泪管。泪液排出到结膜囊后，经眼睑舜目运动分布于眼球前表面，并汇聚于内眦处泪湖，再由接触眼表面泪点和泪小管虹吸作用，进入泪囊、鼻泪管到鼻腔，经粘膜吸收。</a:t>
            </a:r>
          </a:p>
          <a:p>
            <a:r>
              <a:t>眼外肌：每眼有6条眼外肌，即4条直肌和2条斜肌。①4条直肌为上直肌、下直肌、内直肌和外直肌。②2条斜肌是上斜肌和下斜肌。收缩时主要功效是分别使眼球内旋和外旋。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视路是视觉信息从视网膜光感受器开始到大脑枕叶视中枢传导径路。在临床上通常是从视神经开始，经视交叉、视束、外侧膝状体、视放射到枕叶视中枢神经传导径路。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09206-BC5E-4C85-A8DF-AE4FD4429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516B5-7079-475C-B45A-C502B66D4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F9323-3AD4-4C3E-87D2-EA9A02C16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B50BF-90CD-4131-A768-DF640797C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B8D4A0-F203-4DF9-8F46-73F936AB1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10E3C4-3C7B-43DD-A8A7-C6EDF9AF4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29A4A-CA6D-4C44-9B22-6267847BA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FA6FB-A53F-4764-B5A0-3157823B8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31E22-F3BC-4802-B3A5-4D722EC1C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6C84B-D183-4B7F-A5EC-655263F3A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8C308-B740-475D-84B0-83A0715DE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A9098-96D7-4314-B674-5919D1624774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36F0ED-4ABE-439B-8DAF-F6F7CA36584A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873569962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45B17-E36C-43D7-BA97-B5717BC17F95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5E865-3306-4D30-B278-F5933F8CB5A0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586525525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613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613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F32FF-1A86-4889-97FA-789C83D0537E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FEC39-3041-4557-A373-FFEDFA74530B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893229573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8868BE-05D0-42E2-BB95-BA27DA69CFC5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96DD7E-9E25-4955-B826-96DF7616BA55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27147190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3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3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838" y="1535113"/>
            <a:ext cx="538956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838" y="2174875"/>
            <a:ext cx="538956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3D419-0ECD-4CDE-B228-05263FA76F5C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8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EA4EE4-D37A-46A9-A878-B16C947B5BBE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309495717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D004A-85F1-492D-A6B5-9C6AC013DAC7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4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CE953-E8F7-4F5F-BBBA-B63895ED4038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286179004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5CFDF-BE05-439D-B432-2CF8D3139E8A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3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48C1C-B91B-4B4E-B88F-1E4EC56DD3FE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09540040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6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7263" y="273050"/>
            <a:ext cx="681513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6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DD187-AC61-44A8-9F7C-0A370D902E82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9F41A-E892-4D03-B493-2C5F531B50D9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947563867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188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188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188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7986CA-1BEE-43CC-AF83-4CD7C5899540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3A1D2-32D9-42C0-8BC8-CEEE1D1AAF6F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020825452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966A8-4086-4166-8CBE-4C9FAC6AD46E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691A1-B9FE-4C26-8281-78B5A456474F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006833764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CAE08-DDCB-4479-AD20-A5C651E1A360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1149A-A08F-477F-BEEC-BCAC14EDCD43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98172891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E402B-9921-40FA-8360-13107767672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094715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/>
              <a:t>单击此处编辑母版标题样式</a:t>
            </a:r>
          </a:p>
        </p:txBody>
      </p:sp>
      <p:sp>
        <p:nvSpPr>
          <p:cNvPr id="1027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/>
              <a:t>单击此处编辑母版文本样式</a:t>
            </a:r>
          </a:p>
          <a:p>
            <a:pPr lvl="1"/>
            <a:r>
              <a:rPr lang="zh-CN"/>
              <a:t>第二级</a:t>
            </a:r>
          </a:p>
          <a:p>
            <a:pPr lvl="2"/>
            <a:r>
              <a:rPr lang="zh-CN"/>
              <a:t>第三级</a:t>
            </a:r>
          </a:p>
          <a:p>
            <a:pPr lvl="3"/>
            <a:r>
              <a:rPr lang="zh-CN"/>
              <a:t>第四级</a:t>
            </a:r>
          </a:p>
          <a:p>
            <a:pPr lvl="4"/>
            <a:r>
              <a:rPr lang="zh-CN"/>
              <a:t>第五级</a:t>
            </a:r>
          </a:p>
        </p:txBody>
      </p:sp>
      <p:sp>
        <p:nvSpPr>
          <p:cNvPr id="1028" name="日期占位符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rgbClr val="898989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555014DC-151F-4B0C-AAE6-CE044E114DC0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1029" name="页脚占位符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rgbClr val="898989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灯片编号占位符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rgbClr val="898989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A08F5D75-0697-402D-B65A-AE32F1C76C57}" type="slidenum">
              <a:rPr lang="zh-CN" altLang="en-US"/>
              <a:pPr>
                <a:defRPr/>
              </a:pPr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01035141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"/>
          <p:cNvSpPr/>
          <p:nvPr>
            <p:ph type="ctrTitle" idx="4294967295"/>
          </p:nvPr>
        </p:nvSpPr>
        <p:spPr>
          <a:xfrm>
            <a:off x="900112" y="1485900"/>
            <a:ext cx="734060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4000">
                <a:ea typeface="黑体" pitchFamily="2" charset="-122"/>
              </a:rPr>
              <a:t>眼科学基础</a:t>
            </a:r>
          </a:p>
        </p:txBody>
      </p:sp>
      <p:sp>
        <p:nvSpPr>
          <p:cNvPr id="3075" name=""/>
          <p:cNvSpPr/>
          <p:nvPr>
            <p:ph type="subTitle" idx="4294967295"/>
          </p:nvPr>
        </p:nvSpPr>
        <p:spPr>
          <a:xfrm>
            <a:off x="1403350" y="2997200"/>
            <a:ext cx="6473825" cy="23764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  <a:buFont typeface="Wingdings"/>
            </a:pPr>
            <a:r>
              <a:rPr sz="2400">
                <a:latin typeface="宋体" charset="-122"/>
              </a:rPr>
              <a:t>眼组织解剖</a:t>
            </a:r>
          </a:p>
          <a:p>
            <a:pPr lvl="0">
              <a:lnSpc>
                <a:spcPct val="120000"/>
              </a:lnSpc>
              <a:buFont typeface="Wingdings"/>
            </a:pPr>
            <a:r>
              <a:rPr sz="2400">
                <a:latin typeface="宋体" charset="-122"/>
              </a:rPr>
              <a:t>      眼生理生化及代谢</a:t>
            </a:r>
          </a:p>
          <a:p>
            <a:pPr lvl="0">
              <a:lnSpc>
                <a:spcPct val="120000"/>
              </a:lnSpc>
              <a:buFont typeface="Wingdings"/>
            </a:pPr>
            <a:r>
              <a:rPr sz="2400">
                <a:latin typeface="宋体" charset="-122"/>
              </a:rPr>
              <a:t>眼科用药概述 </a:t>
            </a:r>
          </a:p>
          <a:p>
            <a:pPr lvl="0">
              <a:lnSpc>
                <a:spcPct val="80000"/>
              </a:lnSpc>
              <a:buFont typeface="Wingdings"/>
            </a:pPr>
            <a:endParaRPr sz="2400">
              <a:latin typeface="宋体" charset="-122"/>
            </a:endParaRPr>
          </a:p>
          <a:p>
            <a:pPr lvl="0">
              <a:lnSpc>
                <a:spcPct val="80000"/>
              </a:lnSpc>
              <a:buFont typeface="Wingdings"/>
            </a:pPr>
            <a:r>
              <a:rPr sz="2000"/>
              <a:t>                                                                              </a:t>
            </a:r>
          </a:p>
        </p:txBody>
      </p:sp>
      <p:sp>
        <p:nvSpPr>
          <p:cNvPr id="307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077" name="TextBox 3076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3078" name="TextBox 3077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1/36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"/>
          <p:cNvSpPr/>
          <p:nvPr>
            <p:ph type="title" idx="4294967295"/>
          </p:nvPr>
        </p:nvSpPr>
        <p:spPr>
          <a:xfrm>
            <a:off x="395288" y="1268412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t>眼组织解剖</a:t>
            </a:r>
          </a:p>
        </p:txBody>
      </p:sp>
      <p:sp>
        <p:nvSpPr>
          <p:cNvPr id="4099" name=""/>
          <p:cNvSpPr/>
          <p:nvPr>
            <p:ph type="body" idx="4294967295"/>
          </p:nvPr>
        </p:nvSpPr>
        <p:spPr>
          <a:xfrm>
            <a:off x="395288" y="2997200"/>
            <a:ext cx="8291512" cy="3128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眼球</a:t>
            </a:r>
          </a:p>
          <a:p>
            <a:pPr lvl="0"/>
            <a:r>
              <a:t>眼眶及眼从属器</a:t>
            </a:r>
          </a:p>
          <a:p>
            <a:pPr lvl="0"/>
            <a:r>
              <a:t>视路</a:t>
            </a:r>
          </a:p>
          <a:p>
            <a:pPr lvl="0"/>
            <a:r>
              <a:t>眼血管和神经</a:t>
            </a:r>
          </a:p>
        </p:txBody>
      </p:sp>
      <p:sp>
        <p:nvSpPr>
          <p:cNvPr id="410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101" name="TextBox 4100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4102" name="TextBox 4101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2/36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"/>
          <p:cNvSpPr/>
          <p:nvPr>
            <p:ph type="title" idx="4294967295"/>
          </p:nvPr>
        </p:nvSpPr>
        <p:spPr>
          <a:xfrm>
            <a:off x="395288" y="1268412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t>眼球</a:t>
            </a:r>
          </a:p>
        </p:txBody>
      </p:sp>
      <p:sp>
        <p:nvSpPr>
          <p:cNvPr id="5123" name=""/>
          <p:cNvSpPr/>
          <p:nvPr>
            <p:ph type="body" idx="4294967295"/>
          </p:nvPr>
        </p:nvSpPr>
        <p:spPr>
          <a:xfrm>
            <a:off x="395288" y="3141662"/>
            <a:ext cx="8291512" cy="2984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眼球壁</a:t>
            </a:r>
          </a:p>
          <a:p>
            <a:pPr lvl="0"/>
            <a:r>
              <a:t>眼球内容</a:t>
            </a:r>
          </a:p>
          <a:p>
            <a:pPr lvl="0"/>
            <a:r>
              <a:t>眼球壁分三层：纤维膜 、葡萄膜、视网膜</a:t>
            </a:r>
          </a:p>
          <a:p>
            <a:pPr lvl="0"/>
            <a:r>
              <a:t>内容物：房水、晶状体、玻璃体</a:t>
            </a:r>
          </a:p>
        </p:txBody>
      </p:sp>
      <p:sp>
        <p:nvSpPr>
          <p:cNvPr id="512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125" name="TextBox 5124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5126" name="TextBox 5125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3/36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"/>
          <p:cNvSpPr/>
          <p:nvPr>
            <p:ph type="title" idx="4294967295"/>
          </p:nvPr>
        </p:nvSpPr>
        <p:spPr>
          <a:xfrm>
            <a:off x="682625" y="1268412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t>眼球解剖图</a:t>
            </a:r>
          </a:p>
        </p:txBody>
      </p:sp>
      <p:pic>
        <p:nvPicPr>
          <p:cNvPr id="6147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908175" y="1936750"/>
            <a:ext cx="5804133" cy="4408704"/>
          </a:xfrm>
          <a:prstGeom prst="rect">
            <a:avLst/>
          </a:prstGeom>
          <a:noFill/>
          <a:ln cmpd="sng">
            <a:noFill/>
            <a:miter lim="800000"/>
          </a:ln>
        </p:spPr>
      </p:pic>
      <p:sp>
        <p:nvSpPr>
          <p:cNvPr id="614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149" name="TextBox 6148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6150" name="TextBox 6149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4/36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827088" y="1268412"/>
            <a:ext cx="6485979" cy="4571115"/>
          </a:xfrm>
          <a:prstGeom prst="rect">
            <a:avLst/>
          </a:prstGeom>
          <a:noFill/>
          <a:ln cmpd="sng">
            <a:noFill/>
            <a:miter lim="800000"/>
          </a:ln>
        </p:spPr>
      </p:pic>
      <p:sp>
        <p:nvSpPr>
          <p:cNvPr id="7171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172" name="TextBox 717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7173" name="TextBox 7172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5/36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"/>
          <p:cNvSpPr/>
          <p:nvPr>
            <p:ph type="title" idx="4294967295"/>
          </p:nvPr>
        </p:nvSpPr>
        <p:spPr>
          <a:xfrm>
            <a:off x="971550" y="1125538"/>
            <a:ext cx="7581900" cy="576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3200">
                <a:ea typeface="黑体" pitchFamily="2" charset="-122"/>
              </a:rPr>
              <a:t>眼球壁外层</a:t>
            </a:r>
          </a:p>
        </p:txBody>
      </p:sp>
      <p:sp>
        <p:nvSpPr>
          <p:cNvPr id="8195" name=""/>
          <p:cNvSpPr/>
          <p:nvPr>
            <p:ph type="body" idx="4294967295"/>
          </p:nvPr>
        </p:nvSpPr>
        <p:spPr>
          <a:xfrm>
            <a:off x="684212" y="1700212"/>
            <a:ext cx="8075612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1900">
                <a:latin typeface="宋体" charset="-122"/>
              </a:rPr>
              <a:t>胶原纤维组织形成眼球完整封闭外壁，前1/6透明角膜，后5/6乳白色巩膜，共同起到保护眼内组织，维持眼球形状作用；角膜还有透光、屈光作用。</a:t>
            </a:r>
          </a:p>
          <a:p>
            <a:pPr lvl="0">
              <a:lnSpc>
                <a:spcPct val="120000"/>
              </a:lnSpc>
              <a:buNone/>
            </a:pPr>
            <a:r>
              <a:rPr sz="1900">
                <a:latin typeface="宋体" charset="-122"/>
              </a:rPr>
              <a:t>1）角膜：位于眼球前极中央，为透明组织。角膜曲率半径，前表面约为7.8mm，后表面约为6.8mm。角膜厚度，中央部约0.5-0.55 mm，周围部约1mm。</a:t>
            </a:r>
          </a:p>
          <a:p>
            <a:pPr lvl="0">
              <a:lnSpc>
                <a:spcPct val="120000"/>
              </a:lnSpc>
              <a:buNone/>
            </a:pPr>
            <a:r>
              <a:rPr sz="1900">
                <a:latin typeface="宋体" charset="-122"/>
              </a:rPr>
              <a:t>2）巩膜：质地坚韧，呈乳白色，主要由致密而相互交织胶原纤维组成。</a:t>
            </a:r>
          </a:p>
          <a:p>
            <a:pPr lvl="0">
              <a:lnSpc>
                <a:spcPct val="120000"/>
              </a:lnSpc>
              <a:buNone/>
            </a:pPr>
            <a:r>
              <a:rPr sz="1900">
                <a:latin typeface="宋体" charset="-122"/>
              </a:rPr>
              <a:t>3）角膜缘：是角膜和巩膜移行区。在解剖结构上是前房角及房水引流系统所在部位，临床上是许多内眼手术切口标志部位，在组织学上是角膜干细胞所在之处。</a:t>
            </a:r>
          </a:p>
          <a:p>
            <a:pPr lvl="0">
              <a:lnSpc>
                <a:spcPct val="120000"/>
              </a:lnSpc>
              <a:buNone/>
            </a:pPr>
            <a:r>
              <a:rPr sz="1900">
                <a:latin typeface="宋体" charset="-122"/>
              </a:rPr>
              <a:t>4）前房角; 是房水排出主要通道</a:t>
            </a:r>
          </a:p>
          <a:p>
            <a:pPr lvl="0">
              <a:buNone/>
            </a:pPr>
            <a:endParaRPr sz="2400"/>
          </a:p>
        </p:txBody>
      </p:sp>
      <p:sp>
        <p:nvSpPr>
          <p:cNvPr id="819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197" name="TextBox 8196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8198" name="TextBox 8197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6/36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"/>
          <p:cNvSpPr/>
          <p:nvPr>
            <p:ph type="title" idx="4294967295"/>
          </p:nvPr>
        </p:nvSpPr>
        <p:spPr>
          <a:xfrm>
            <a:off x="323850" y="1052512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4000"/>
              <a:t>角膜结构</a:t>
            </a:r>
          </a:p>
        </p:txBody>
      </p:sp>
      <p:pic>
        <p:nvPicPr>
          <p:cNvPr id="921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68312" y="1652588"/>
            <a:ext cx="5893574" cy="4652984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20" name=""/>
          <p:cNvSpPr/>
          <p:nvPr/>
        </p:nvSpPr>
        <p:spPr>
          <a:xfrm>
            <a:off x="6781800" y="1676400"/>
            <a:ext cx="2362200" cy="45688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eaLnBrk="1" hangingPunct="1"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/>
                <a:ea typeface="宋体" charset="-122"/>
                <a:cs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/>
                <a:ea typeface="宋体" charset="-122"/>
                <a:cs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/>
                <a:ea typeface="宋体" charset="-122"/>
                <a:cs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/>
                <a:ea typeface="宋体" charset="-122"/>
                <a:cs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/>
                <a:ea typeface="宋体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sz="2400">
                <a:latin typeface="Times New Roman" pitchFamily="2" charset="0"/>
              </a:rPr>
              <a:t>1.上皮细胞层</a:t>
            </a:r>
          </a:p>
          <a:p>
            <a:pPr lvl="0">
              <a:spcBef>
                <a:spcPct val="50000"/>
              </a:spcBef>
            </a:pPr>
            <a:r>
              <a:rPr sz="2400">
                <a:latin typeface="Times New Roman" pitchFamily="2" charset="0"/>
              </a:rPr>
              <a:t>2.前弹力层</a:t>
            </a:r>
          </a:p>
          <a:p>
            <a:pPr lvl="0">
              <a:spcBef>
                <a:spcPct val="50000"/>
              </a:spcBef>
            </a:pPr>
            <a:endParaRPr sz="2400">
              <a:latin typeface="Times New Roman" pitchFamily="2" charset="0"/>
            </a:endParaRPr>
          </a:p>
          <a:p>
            <a:pPr lvl="0">
              <a:spcBef>
                <a:spcPct val="50000"/>
              </a:spcBef>
            </a:pPr>
            <a:endParaRPr sz="2400">
              <a:latin typeface="Times New Roman" pitchFamily="2" charset="0"/>
            </a:endParaRPr>
          </a:p>
          <a:p>
            <a:pPr lvl="0">
              <a:spcBef>
                <a:spcPct val="50000"/>
              </a:spcBef>
            </a:pPr>
            <a:r>
              <a:rPr sz="2400">
                <a:latin typeface="Times New Roman" pitchFamily="2" charset="0"/>
              </a:rPr>
              <a:t>3.基质层</a:t>
            </a:r>
          </a:p>
          <a:p>
            <a:pPr lvl="0">
              <a:spcBef>
                <a:spcPct val="50000"/>
              </a:spcBef>
            </a:pPr>
            <a:endParaRPr>
              <a:latin typeface="Times New Roman" pitchFamily="2" charset="0"/>
            </a:endParaRPr>
          </a:p>
          <a:p>
            <a:pPr lvl="0">
              <a:spcBef>
                <a:spcPct val="50000"/>
              </a:spcBef>
            </a:pPr>
            <a:endParaRPr>
              <a:latin typeface="Times New Roman" pitchFamily="2" charset="0"/>
            </a:endParaRPr>
          </a:p>
          <a:p>
            <a:pPr lvl="0">
              <a:spcBef>
                <a:spcPct val="50000"/>
              </a:spcBef>
            </a:pPr>
            <a:r>
              <a:rPr sz="2400">
                <a:latin typeface="Times New Roman" pitchFamily="2" charset="0"/>
              </a:rPr>
              <a:t>4.后弹力层</a:t>
            </a:r>
          </a:p>
          <a:p>
            <a:pPr lvl="0">
              <a:spcBef>
                <a:spcPct val="50000"/>
              </a:spcBef>
            </a:pPr>
            <a:r>
              <a:rPr sz="2400">
                <a:latin typeface="Times New Roman" pitchFamily="2" charset="0"/>
              </a:rPr>
              <a:t>5.内皮细胞层</a:t>
            </a:r>
          </a:p>
        </p:txBody>
      </p:sp>
      <p:sp>
        <p:nvSpPr>
          <p:cNvPr id="922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222" name="TextBox 922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9223" name="TextBox 9222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7/36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"/>
          <p:cNvSpPr/>
          <p:nvPr>
            <p:ph type="title" idx="4294967295"/>
          </p:nvPr>
        </p:nvSpPr>
        <p:spPr>
          <a:xfrm>
            <a:off x="1116012" y="333375"/>
            <a:ext cx="7561262" cy="865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3600">
                <a:ea typeface="黑体" pitchFamily="2" charset="-122"/>
              </a:rPr>
              <a:t>角膜生理特征</a:t>
            </a:r>
          </a:p>
        </p:txBody>
      </p:sp>
      <p:sp>
        <p:nvSpPr>
          <p:cNvPr id="10243" name=""/>
          <p:cNvSpPr/>
          <p:nvPr>
            <p:ph type="body" idx="4294967295"/>
          </p:nvPr>
        </p:nvSpPr>
        <p:spPr>
          <a:xfrm>
            <a:off x="395288" y="1484312"/>
            <a:ext cx="8353425" cy="4324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200">
                <a:latin typeface="宋体" charset="-122"/>
              </a:rPr>
              <a:t>上皮细胞层</a:t>
            </a:r>
            <a:r>
              <a:rPr sz="2200" b="1">
                <a:latin typeface="宋体" charset="-122"/>
              </a:rPr>
              <a:t>   </a:t>
            </a:r>
            <a:r>
              <a:rPr sz="2200">
                <a:latin typeface="宋体" charset="-122"/>
              </a:rPr>
              <a:t>（~50微米）                       1微米=1/1000毫米</a:t>
            </a:r>
          </a:p>
          <a:p>
            <a:pPr lvl="1">
              <a:lnSpc>
                <a:spcPct val="90000"/>
              </a:lnSpc>
            </a:pPr>
            <a:r>
              <a:rPr sz="2200">
                <a:latin typeface="宋体" charset="-122"/>
              </a:rPr>
              <a:t>富含神经末梢；再生能力极强</a:t>
            </a:r>
          </a:p>
          <a:p>
            <a:pPr lvl="1">
              <a:lnSpc>
                <a:spcPct val="90000"/>
              </a:lnSpc>
            </a:pPr>
            <a:r>
              <a:rPr sz="2200">
                <a:latin typeface="宋体" charset="-122"/>
              </a:rPr>
              <a:t>愈合：由损伤区周围上皮细胞和角膜缘干细胞，在24~72小时内，经过有丝分裂和阿米巴运动进行修复，通常不遗留疤痕</a:t>
            </a:r>
          </a:p>
          <a:p>
            <a:pPr lvl="0">
              <a:lnSpc>
                <a:spcPct val="90000"/>
              </a:lnSpc>
            </a:pPr>
            <a:r>
              <a:rPr sz="2200">
                <a:latin typeface="宋体" charset="-122"/>
              </a:rPr>
              <a:t>前弹力层 （8~14微米）</a:t>
            </a:r>
          </a:p>
          <a:p>
            <a:pPr lvl="1">
              <a:lnSpc>
                <a:spcPct val="90000"/>
              </a:lnSpc>
            </a:pPr>
            <a:r>
              <a:rPr sz="2200">
                <a:latin typeface="宋体" charset="-122"/>
              </a:rPr>
              <a:t>无再生能力</a:t>
            </a:r>
          </a:p>
          <a:p>
            <a:pPr lvl="1">
              <a:lnSpc>
                <a:spcPct val="90000"/>
              </a:lnSpc>
            </a:pPr>
            <a:r>
              <a:rPr sz="2200">
                <a:latin typeface="宋体" charset="-122"/>
              </a:rPr>
              <a:t>愈合：损伤后由成纤维细胞充填，留下程度不等角膜混浊</a:t>
            </a:r>
          </a:p>
          <a:p>
            <a:pPr lvl="0">
              <a:lnSpc>
                <a:spcPct val="90000"/>
              </a:lnSpc>
            </a:pPr>
            <a:r>
              <a:rPr sz="2200">
                <a:latin typeface="宋体" charset="-122"/>
              </a:rPr>
              <a:t>基质层 （~500微米）约占角膜厚度90%</a:t>
            </a:r>
          </a:p>
          <a:p>
            <a:pPr lvl="1">
              <a:lnSpc>
                <a:spcPct val="90000"/>
              </a:lnSpc>
            </a:pPr>
            <a:r>
              <a:rPr sz="2200">
                <a:latin typeface="宋体" charset="-122"/>
              </a:rPr>
              <a:t>不含神经；无再生能力</a:t>
            </a:r>
          </a:p>
          <a:p>
            <a:pPr lvl="1">
              <a:lnSpc>
                <a:spcPct val="90000"/>
              </a:lnSpc>
            </a:pPr>
            <a:r>
              <a:rPr sz="2200">
                <a:latin typeface="宋体" charset="-122"/>
              </a:rPr>
              <a:t>愈合：早期以细胞变性、炎性反应和创口填塞为主，晚期以组织重建为主</a:t>
            </a:r>
          </a:p>
          <a:p>
            <a:pPr lvl="0">
              <a:lnSpc>
                <a:spcPct val="90000"/>
              </a:lnSpc>
            </a:pPr>
            <a:endParaRPr sz="2200">
              <a:latin typeface="宋体" charset="-122"/>
            </a:endParaRPr>
          </a:p>
        </p:txBody>
      </p:sp>
      <p:sp>
        <p:nvSpPr>
          <p:cNvPr id="1024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0245" name="TextBox 10244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10246" name="TextBox 10245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8/36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"/>
          <p:cNvSpPr/>
          <p:nvPr>
            <p:ph type="body" idx="4294967295"/>
          </p:nvPr>
        </p:nvSpPr>
        <p:spPr>
          <a:xfrm>
            <a:off x="395288" y="1268412"/>
            <a:ext cx="8280400" cy="52562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609600" indent="-6096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990600" indent="-5334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371600" indent="-4572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752600" indent="-3810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209800" indent="-381000" algn="l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endParaRPr sz="2000"/>
          </a:p>
          <a:p>
            <a:pPr lvl="0">
              <a:lnSpc>
                <a:spcPct val="90000"/>
              </a:lnSpc>
            </a:pPr>
            <a:r>
              <a:rPr sz="2600">
                <a:latin typeface="宋体" charset="-122"/>
              </a:rPr>
              <a:t>后弹力层</a:t>
            </a:r>
            <a:r>
              <a:rPr sz="2600" b="1">
                <a:latin typeface="宋体" charset="-122"/>
              </a:rPr>
              <a:t>   （</a:t>
            </a:r>
            <a:r>
              <a:rPr sz="2600">
                <a:latin typeface="宋体" charset="-122"/>
              </a:rPr>
              <a:t>10~12微米）                       </a:t>
            </a:r>
          </a:p>
          <a:p>
            <a:pPr lvl="1">
              <a:lnSpc>
                <a:spcPct val="90000"/>
              </a:lnSpc>
            </a:pPr>
            <a:r>
              <a:rPr sz="2600">
                <a:latin typeface="宋体" charset="-122"/>
              </a:rPr>
              <a:t>抵抗力较强，损伤后能够再生，</a:t>
            </a:r>
          </a:p>
          <a:p>
            <a:pPr lvl="1">
              <a:lnSpc>
                <a:spcPct val="90000"/>
              </a:lnSpc>
            </a:pPr>
            <a:r>
              <a:rPr sz="2600">
                <a:latin typeface="宋体" charset="-122"/>
              </a:rPr>
              <a:t>它是由内皮细胞分泌产生一层较坚硬透明均质膜</a:t>
            </a:r>
          </a:p>
          <a:p>
            <a:pPr lvl="1">
              <a:lnSpc>
                <a:spcPct val="90000"/>
              </a:lnSpc>
              <a:buNone/>
            </a:pPr>
            <a:endParaRPr sz="2600">
              <a:latin typeface="宋体" charset="-122"/>
            </a:endParaRPr>
          </a:p>
          <a:p>
            <a:pPr lvl="0">
              <a:lnSpc>
                <a:spcPct val="90000"/>
              </a:lnSpc>
            </a:pPr>
            <a:r>
              <a:rPr sz="2600">
                <a:latin typeface="宋体" charset="-122"/>
              </a:rPr>
              <a:t>内皮细胞层</a:t>
            </a:r>
            <a:r>
              <a:rPr sz="2600" b="1">
                <a:latin typeface="宋体" charset="-122"/>
              </a:rPr>
              <a:t> </a:t>
            </a:r>
            <a:r>
              <a:rPr sz="2600">
                <a:latin typeface="宋体" charset="-122"/>
              </a:rPr>
              <a:t>（5微米）</a:t>
            </a:r>
          </a:p>
          <a:p>
            <a:pPr lvl="1">
              <a:lnSpc>
                <a:spcPct val="90000"/>
              </a:lnSpc>
            </a:pPr>
            <a:r>
              <a:rPr sz="2600">
                <a:latin typeface="宋体" charset="-122"/>
              </a:rPr>
              <a:t>单层扁平细胞组成</a:t>
            </a:r>
          </a:p>
          <a:p>
            <a:pPr lvl="1">
              <a:lnSpc>
                <a:spcPct val="90000"/>
              </a:lnSpc>
            </a:pPr>
            <a:r>
              <a:rPr sz="2600">
                <a:latin typeface="宋体" charset="-122"/>
              </a:rPr>
              <a:t>愈合：损伤后内皮细胞不能再生，缺失细胞只有靠邻近细胞扩张和移行来填补缺损区</a:t>
            </a:r>
          </a:p>
          <a:p>
            <a:pPr lvl="1">
              <a:lnSpc>
                <a:spcPct val="90000"/>
              </a:lnSpc>
            </a:pPr>
            <a:endParaRPr sz="2600">
              <a:latin typeface="宋体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sz="2000">
                <a:latin typeface="宋体" charset="-122"/>
              </a:rPr>
              <a:t>     </a:t>
            </a:r>
          </a:p>
        </p:txBody>
      </p:sp>
      <p:sp>
        <p:nvSpPr>
          <p:cNvPr id="1126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268" name="TextBox 1126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11269" name="TextBox 11268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9/36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"/>
          <p:cNvSpPr/>
          <p:nvPr>
            <p:ph type="title" idx="4294967295"/>
          </p:nvPr>
        </p:nvSpPr>
        <p:spPr>
          <a:xfrm>
            <a:off x="539750" y="333375"/>
            <a:ext cx="8158162" cy="935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3600">
                <a:ea typeface="黑体" pitchFamily="2" charset="-122"/>
              </a:rPr>
              <a:t>眼球壁中层</a:t>
            </a:r>
          </a:p>
        </p:txBody>
      </p:sp>
      <p:sp>
        <p:nvSpPr>
          <p:cNvPr id="12291" name=""/>
          <p:cNvSpPr/>
          <p:nvPr>
            <p:ph type="body" idx="4294967295"/>
          </p:nvPr>
        </p:nvSpPr>
        <p:spPr>
          <a:xfrm>
            <a:off x="395288" y="1628775"/>
            <a:ext cx="8435975" cy="4065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400"/>
              <a:t>葡萄膜，又称血管膜、色素膜，富含黑色素和血管。</a:t>
            </a:r>
          </a:p>
          <a:p>
            <a:pPr lvl="0">
              <a:lnSpc>
                <a:spcPct val="120000"/>
              </a:lnSpc>
            </a:pPr>
            <a:r>
              <a:rPr sz="2400"/>
              <a:t>由三部分组成：虹膜、睫状体和脉络膜</a:t>
            </a:r>
          </a:p>
          <a:p>
            <a:pPr lvl="0">
              <a:lnSpc>
                <a:spcPct val="120000"/>
              </a:lnSpc>
            </a:pPr>
            <a:r>
              <a:rPr sz="2400"/>
              <a:t>虹膜为一圆盘状膜，将眼球前部腔隙分成前、后房，虹膜即悬在房水中。</a:t>
            </a:r>
          </a:p>
          <a:p>
            <a:pPr lvl="0">
              <a:lnSpc>
                <a:spcPct val="120000"/>
              </a:lnSpc>
            </a:pPr>
            <a:r>
              <a:rPr sz="2400"/>
              <a:t>睫状体：位于虹膜根部与脉络膜之间环状组织。主要由睫状肌和睫状上皮细胞组成。</a:t>
            </a:r>
          </a:p>
          <a:p>
            <a:pPr lvl="0">
              <a:lnSpc>
                <a:spcPct val="120000"/>
              </a:lnSpc>
            </a:pPr>
            <a:r>
              <a:rPr sz="2400"/>
              <a:t>脉络膜：为葡萄膜后部，前起锯齿缘，后止于视乳头周围，介于视网膜与巩膜之间，有丰富血管和黑色素细胞。</a:t>
            </a:r>
          </a:p>
          <a:p>
            <a:pPr lvl="0">
              <a:lnSpc>
                <a:spcPct val="120000"/>
              </a:lnSpc>
            </a:pPr>
            <a:endParaRPr sz="2400"/>
          </a:p>
        </p:txBody>
      </p:sp>
      <p:sp>
        <p:nvSpPr>
          <p:cNvPr id="1229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2293" name="TextBox 12292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12294" name="TextBox 12293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10/36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"/>
          <p:cNvSpPr/>
          <p:nvPr>
            <p:ph type="title" idx="4294967295"/>
          </p:nvPr>
        </p:nvSpPr>
        <p:spPr>
          <a:xfrm>
            <a:off x="395288" y="404812"/>
            <a:ext cx="8158162" cy="792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3600">
                <a:ea typeface="黑体" pitchFamily="2" charset="-122"/>
              </a:rPr>
              <a:t>眼球壁内层</a:t>
            </a:r>
          </a:p>
        </p:txBody>
      </p:sp>
      <p:sp>
        <p:nvSpPr>
          <p:cNvPr id="13315" name=""/>
          <p:cNvSpPr/>
          <p:nvPr>
            <p:ph type="body" idx="4294967295"/>
          </p:nvPr>
        </p:nvSpPr>
        <p:spPr>
          <a:xfrm>
            <a:off x="250825" y="1628775"/>
            <a:ext cx="8229600" cy="4321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lnSpc>
                <a:spcPct val="110000"/>
              </a:lnSpc>
            </a:pPr>
            <a:r>
              <a:rPr sz="2000">
                <a:latin typeface="宋体" charset="-122"/>
              </a:rPr>
              <a:t>视网膜，是一层透明膜，位于脉络膜内侧。</a:t>
            </a:r>
          </a:p>
          <a:p>
            <a:pPr lvl="0">
              <a:lnSpc>
                <a:spcPct val="110000"/>
              </a:lnSpc>
            </a:pPr>
            <a:r>
              <a:rPr sz="2000">
                <a:latin typeface="宋体" charset="-122"/>
              </a:rPr>
              <a:t>视网膜后极部有一中央无血管凹陷区，解剖上称中心凹，临床上称黄斑，是因为含有丰富叶黄素而得名.其中央有一小凹，解剖上称中心小凹，临床上称黄斑中心凹，使视网膜上视觉最敏感部位。</a:t>
            </a:r>
          </a:p>
          <a:p>
            <a:pPr lvl="0">
              <a:lnSpc>
                <a:spcPct val="110000"/>
              </a:lnSpc>
            </a:pPr>
            <a:r>
              <a:rPr sz="2000">
                <a:latin typeface="宋体" charset="-122"/>
              </a:rPr>
              <a:t>距黄斑3mm处有一境界清楚橙红色圆形盘状结构，称为视乳头，又称视盘，是视网膜上神经纤维聚集组成视神经，向视觉中枢传递穿出眼球部位。视盘上有视网膜中央动、静脉经过，并分支走行在视网膜上。</a:t>
            </a:r>
          </a:p>
          <a:p>
            <a:pPr lvl="0">
              <a:lnSpc>
                <a:spcPct val="110000"/>
              </a:lnSpc>
            </a:pPr>
            <a:r>
              <a:rPr sz="2000">
                <a:latin typeface="宋体" charset="-122"/>
              </a:rPr>
              <a:t>视网膜是由胚胎时期神经外胚叶形成视杯发育而来，视杯外层形成单一视网膜色素上皮层，视杯内层则分化为视网膜神经感觉层，二者间有一潜在间隙，临床上视网膜脱离即由此处罚离。</a:t>
            </a:r>
          </a:p>
          <a:p>
            <a:pPr lvl="0">
              <a:lnSpc>
                <a:spcPct val="80000"/>
              </a:lnSpc>
            </a:pPr>
            <a:endParaRPr sz="2400"/>
          </a:p>
        </p:txBody>
      </p:sp>
      <p:sp>
        <p:nvSpPr>
          <p:cNvPr id="1331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3317" name="TextBox 13316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13318" name="TextBox 13317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11/36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"/>
          <p:cNvSpPr/>
          <p:nvPr>
            <p:ph type="title" idx="4294967295"/>
          </p:nvPr>
        </p:nvSpPr>
        <p:spPr>
          <a:xfrm>
            <a:off x="395288" y="404812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3600">
                <a:ea typeface="黑体" pitchFamily="2" charset="-122"/>
              </a:rPr>
              <a:t>眼球</a:t>
            </a:r>
          </a:p>
        </p:txBody>
      </p:sp>
      <p:sp>
        <p:nvSpPr>
          <p:cNvPr id="14339" name=""/>
          <p:cNvSpPr/>
          <p:nvPr>
            <p:ph type="body" idx="4294967295"/>
          </p:nvPr>
        </p:nvSpPr>
        <p:spPr>
          <a:xfrm>
            <a:off x="179388" y="2349500"/>
            <a:ext cx="8301038" cy="3671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800">
                <a:latin typeface="宋体" charset="-122"/>
              </a:rPr>
              <a:t>由眼球壁和眼球内容物组成</a:t>
            </a:r>
          </a:p>
          <a:p>
            <a:pPr lvl="0">
              <a:lnSpc>
                <a:spcPct val="120000"/>
              </a:lnSpc>
            </a:pPr>
            <a:r>
              <a:rPr sz="2800">
                <a:latin typeface="宋体" charset="-122"/>
              </a:rPr>
              <a:t>眼球壁分三层：纤维膜 、葡萄膜、视网膜</a:t>
            </a:r>
          </a:p>
          <a:p>
            <a:pPr lvl="0">
              <a:lnSpc>
                <a:spcPct val="120000"/>
              </a:lnSpc>
            </a:pPr>
            <a:r>
              <a:rPr sz="2800">
                <a:latin typeface="宋体" charset="-122"/>
              </a:rPr>
              <a:t>内容物：房水、晶状体、玻璃体</a:t>
            </a:r>
          </a:p>
        </p:txBody>
      </p:sp>
      <p:sp>
        <p:nvSpPr>
          <p:cNvPr id="1434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4341" name="TextBox 14340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14342" name="TextBox 14341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12/36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"/>
          <p:cNvSpPr/>
          <p:nvPr>
            <p:ph type="title" idx="4294967295"/>
          </p:nvPr>
        </p:nvSpPr>
        <p:spPr>
          <a:xfrm>
            <a:off x="250825" y="260350"/>
            <a:ext cx="8302625" cy="793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4000">
                <a:ea typeface="黑体" pitchFamily="2" charset="-122"/>
              </a:rPr>
              <a:t>眼球内容物</a:t>
            </a:r>
          </a:p>
        </p:txBody>
      </p:sp>
      <p:sp>
        <p:nvSpPr>
          <p:cNvPr id="15363" name=""/>
          <p:cNvSpPr/>
          <p:nvPr>
            <p:ph type="body" idx="4294967295"/>
          </p:nvPr>
        </p:nvSpPr>
        <p:spPr>
          <a:xfrm>
            <a:off x="179388" y="1557338"/>
            <a:ext cx="8507412" cy="4968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1900">
                <a:latin typeface="宋体" charset="-122"/>
              </a:rPr>
              <a:t>房水：为眼内透明液体，充满前房与后房。前房指角膜后面、于虹膜和瞳孔区晶状体前面之间眼球内腔,容积约0.2ml。后房为虹膜后面、睫状体内侧、晶状体悬韧带前面和晶状体前侧面环形间隙，容积约0.06ml。 </a:t>
            </a:r>
          </a:p>
          <a:p>
            <a:pPr lvl="0">
              <a:lnSpc>
                <a:spcPct val="120000"/>
              </a:lnSpc>
            </a:pPr>
            <a:r>
              <a:rPr sz="1900">
                <a:latin typeface="宋体" charset="-122"/>
              </a:rPr>
              <a:t>晶状体：形如双凸透镜，位于瞳孔和虹膜后面，玻璃体前面，由晶状体悬韧带与睫状体冠部联络固定。</a:t>
            </a:r>
          </a:p>
          <a:p>
            <a:pPr lvl="0">
              <a:lnSpc>
                <a:spcPct val="120000"/>
              </a:lnSpc>
            </a:pPr>
            <a:r>
              <a:rPr sz="1900">
                <a:latin typeface="宋体" charset="-122"/>
              </a:rPr>
              <a:t>晶状体由晶状体囊和晶状体纤维组成。囊为一层含有弹性均质基底膜，前囊比后囊厚约一倍。一生中晶状体纤维不停生成并将旧纤维挤向中心，逐步硬化而形成晶状体核，晶状体核外较新纤维称为晶状体皮质。晶状体富有弹性，随年纪增加晶状体核逐步浓缩、增大，弹性逐步减弱。</a:t>
            </a:r>
          </a:p>
          <a:p>
            <a:pPr lvl="0">
              <a:lnSpc>
                <a:spcPct val="120000"/>
              </a:lnSpc>
            </a:pPr>
            <a:r>
              <a:rPr sz="1900">
                <a:latin typeface="宋体" charset="-122"/>
              </a:rPr>
              <a:t>玻璃体：为透明胶质体，充满与玻璃体腔内，占眼球内容积4/5，约4.5ml</a:t>
            </a:r>
          </a:p>
        </p:txBody>
      </p:sp>
      <p:sp>
        <p:nvSpPr>
          <p:cNvPr id="1536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5365" name="TextBox 15364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15366" name="TextBox 15365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13/36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"/>
          <p:cNvSpPr/>
          <p:nvPr>
            <p:ph type="title" idx="4294967295"/>
          </p:nvPr>
        </p:nvSpPr>
        <p:spPr>
          <a:xfrm>
            <a:off x="250825" y="333375"/>
            <a:ext cx="8159750" cy="792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3200">
                <a:ea typeface="黑体" pitchFamily="2" charset="-122"/>
              </a:rPr>
              <a:t>眼眶及眼从属器</a:t>
            </a:r>
          </a:p>
        </p:txBody>
      </p:sp>
      <p:sp>
        <p:nvSpPr>
          <p:cNvPr id="16387" name=""/>
          <p:cNvSpPr/>
          <p:nvPr>
            <p:ph type="body" idx="4294967295"/>
          </p:nvPr>
        </p:nvSpPr>
        <p:spPr>
          <a:xfrm>
            <a:off x="179388" y="1484312"/>
            <a:ext cx="8964612" cy="4967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1900">
                <a:latin typeface="宋体" charset="-122"/>
              </a:rPr>
              <a:t>眼眶</a:t>
            </a:r>
          </a:p>
          <a:p>
            <a:pPr lvl="0">
              <a:lnSpc>
                <a:spcPct val="120000"/>
              </a:lnSpc>
            </a:pPr>
            <a:r>
              <a:rPr sz="1900">
                <a:latin typeface="宋体" charset="-122"/>
              </a:rPr>
              <a:t>眼睑   位于眼眶前部，覆盖于眼球表面，分上睑和下睑，其游离缘称睑缘。上、下睑缘裂隙称睑裂，其内外连结处罚别称内眦和外眦。 </a:t>
            </a:r>
          </a:p>
          <a:p>
            <a:pPr lvl="0">
              <a:lnSpc>
                <a:spcPct val="120000"/>
              </a:lnSpc>
            </a:pPr>
            <a:r>
              <a:rPr sz="1900">
                <a:latin typeface="宋体" charset="-122"/>
              </a:rPr>
              <a:t>结膜：是一层薄半透明粘膜，柔软光滑且富弹性，覆盖于眼睑后面（睑结膜）、部分眼球表面（球结膜）以及睑部到球部反折部分（穹隆结膜）。这三部分结膜形成一个以睑裂为开口囊状间隙，称结膜囊。 </a:t>
            </a:r>
          </a:p>
          <a:p>
            <a:pPr lvl="0">
              <a:lnSpc>
                <a:spcPct val="120000"/>
              </a:lnSpc>
            </a:pPr>
            <a:r>
              <a:rPr sz="1900">
                <a:latin typeface="宋体" charset="-122"/>
              </a:rPr>
              <a:t>泪器是泪液排出通道，包含上、下睑泪点、泪小管、泪囊和鼻泪管。泪液排出到结膜囊后，经眼睑舜目运动分布于眼球前表面，并汇聚于内眦处泪湖，再由接触眼表面泪点和泪小管虹吸作用，进入泪囊、鼻泪管到鼻腔，经粘膜吸收。</a:t>
            </a:r>
          </a:p>
          <a:p>
            <a:pPr lvl="0">
              <a:lnSpc>
                <a:spcPct val="120000"/>
              </a:lnSpc>
            </a:pPr>
            <a:r>
              <a:rPr sz="1900">
                <a:latin typeface="宋体" charset="-122"/>
              </a:rPr>
              <a:t>眼外肌：每眼有6条眼外肌，即4条直肌和2条斜肌。①4条直肌为上直肌、下直肌、内直肌和外直肌。②2条斜肌是上斜肌和下斜肌。收缩时主要功效是分别使眼球内旋和外旋。 </a:t>
            </a:r>
          </a:p>
        </p:txBody>
      </p:sp>
      <p:sp>
        <p:nvSpPr>
          <p:cNvPr id="1638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6389" name="TextBox 16388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16390" name="TextBox 16389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14/36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"/>
          <p:cNvSpPr/>
          <p:nvPr>
            <p:ph type="title" idx="4294967295"/>
          </p:nvPr>
        </p:nvSpPr>
        <p:spPr>
          <a:xfrm>
            <a:off x="1042988" y="333375"/>
            <a:ext cx="8086725" cy="792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3600"/>
              <a:t>眼眶及经过血管、神经</a:t>
            </a:r>
          </a:p>
        </p:txBody>
      </p:sp>
      <p:pic>
        <p:nvPicPr>
          <p:cNvPr id="1741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619250" y="1700212"/>
            <a:ext cx="6063061" cy="4547684"/>
          </a:xfrm>
          <a:prstGeom prst="rect">
            <a:avLst/>
          </a:prstGeom>
          <a:noFill/>
          <a:ln cmpd="sng">
            <a:noFill/>
            <a:miter lim="800000"/>
          </a:ln>
        </p:spPr>
      </p:pic>
      <p:sp>
        <p:nvSpPr>
          <p:cNvPr id="174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7413" name="TextBox 17412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17414" name="TextBox 17413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15/36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"/>
          <p:cNvSpPr/>
          <p:nvPr>
            <p:ph type="title" idx="4294967295"/>
          </p:nvPr>
        </p:nvSpPr>
        <p:spPr>
          <a:xfrm>
            <a:off x="682625" y="188912"/>
            <a:ext cx="8159750" cy="936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t>泪器</a:t>
            </a:r>
          </a:p>
        </p:txBody>
      </p:sp>
      <p:pic>
        <p:nvPicPr>
          <p:cNvPr id="1843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476375" y="1844675"/>
            <a:ext cx="5224052" cy="4117442"/>
          </a:xfrm>
          <a:prstGeom prst="rect">
            <a:avLst/>
          </a:prstGeom>
          <a:noFill/>
          <a:ln cmpd="sng">
            <a:noFill/>
            <a:miter lim="800000"/>
          </a:ln>
        </p:spPr>
      </p:pic>
      <p:sp>
        <p:nvSpPr>
          <p:cNvPr id="1843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8437" name="TextBox 18436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18438" name="TextBox 18437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16/36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"/>
          <p:cNvSpPr/>
          <p:nvPr>
            <p:ph type="title" idx="4294967295"/>
          </p:nvPr>
        </p:nvSpPr>
        <p:spPr>
          <a:xfrm>
            <a:off x="971550" y="260350"/>
            <a:ext cx="8158162" cy="793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t>六条眼外肌作用方向</a:t>
            </a:r>
          </a:p>
        </p:txBody>
      </p:sp>
      <p:pic>
        <p:nvPicPr>
          <p:cNvPr id="1945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908175" y="1557338"/>
            <a:ext cx="5220424" cy="4455610"/>
          </a:xfrm>
          <a:prstGeom prst="rect">
            <a:avLst/>
          </a:prstGeom>
          <a:noFill/>
          <a:ln cmpd="sng">
            <a:noFill/>
            <a:miter lim="800000"/>
          </a:ln>
        </p:spPr>
      </p:pic>
      <p:sp>
        <p:nvSpPr>
          <p:cNvPr id="1946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9461" name="TextBox 19460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19462" name="TextBox 19461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17/36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"/>
          <p:cNvSpPr/>
          <p:nvPr>
            <p:ph type="title" idx="4294967295"/>
          </p:nvPr>
        </p:nvSpPr>
        <p:spPr>
          <a:xfrm>
            <a:off x="466725" y="404812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3600">
                <a:ea typeface="黑体" pitchFamily="2" charset="-122"/>
              </a:rPr>
              <a:t>视路</a:t>
            </a:r>
          </a:p>
        </p:txBody>
      </p:sp>
      <p:sp>
        <p:nvSpPr>
          <p:cNvPr id="20483" name=""/>
          <p:cNvSpPr/>
          <p:nvPr>
            <p:ph type="body" idx="4294967295"/>
          </p:nvPr>
        </p:nvSpPr>
        <p:spPr>
          <a:xfrm>
            <a:off x="323850" y="2276475"/>
            <a:ext cx="8362950" cy="3413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t>视路是视觉信息从视网膜光感受器开始到大脑枕叶视中枢传导径路。在临床上通常是从视神经开始，经视交叉、视束、外侧膝状体、视放射到枕叶视中枢神经传导径路。</a:t>
            </a:r>
          </a:p>
          <a:p>
            <a:pPr lvl="0">
              <a:buNone/>
            </a:pPr>
          </a:p>
        </p:txBody>
      </p:sp>
      <p:sp>
        <p:nvSpPr>
          <p:cNvPr id="2048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0485" name="TextBox 20484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眼科学基础知识大全</a:t>
            </a:r>
          </a:p>
        </p:txBody>
      </p:sp>
      <p:sp>
        <p:nvSpPr>
          <p:cNvPr id="20486" name="TextBox 20485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18/36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https://d.book118.com/136101035141010030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都市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Office 主题">
      <a:majorFont>
        <a:latin typeface="Calibri Light"/>
        <a:ea typeface="宋体" charset="-122"/>
        <a:cs typeface="Arial"/>
      </a:majorFont>
      <a:minorFont>
        <a:latin typeface="Calibri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itchFamily="34" charset="0"/>
            <a:ea typeface="宋体" pitchFamily="2" charset="-122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Calibri Light</vt:lpstr>
      <vt:lpstr>宋体</vt:lpstr>
      <vt:lpstr>黑体</vt:lpstr>
      <vt:lpstr>Wingdings</vt:lpstr>
      <vt:lpstr>Times New Roman</vt:lpstr>
      <vt:lpstr>Office Theme</vt:lpstr>
      <vt:lpstr>眼科学基础</vt:lpstr>
      <vt:lpstr>眼组织解剖</vt:lpstr>
      <vt:lpstr>眼球</vt:lpstr>
      <vt:lpstr>眼球解剖图</vt:lpstr>
      <vt:lpstr>PowerPoint Presentation</vt:lpstr>
      <vt:lpstr>眼球壁外层</vt:lpstr>
      <vt:lpstr>角膜结构</vt:lpstr>
      <vt:lpstr>角膜生理特征</vt:lpstr>
      <vt:lpstr>PowerPoint Presentation</vt:lpstr>
      <vt:lpstr>眼球壁中层</vt:lpstr>
      <vt:lpstr>眼球壁内层</vt:lpstr>
      <vt:lpstr>眼球</vt:lpstr>
      <vt:lpstr>眼球内容物</vt:lpstr>
      <vt:lpstr>眼眶及眼从属器</vt:lpstr>
      <vt:lpstr>眼眶及经过血管、神经</vt:lpstr>
      <vt:lpstr>泪器</vt:lpstr>
      <vt:lpstr>六条眼外肌作用方向</vt:lpstr>
      <vt:lpstr>视路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2024-08-28T18:20:09.898</cp:lastPrinted>
  <dcterms:created xsi:type="dcterms:W3CDTF">2024-08-28T10:20:09Z</dcterms:created>
  <dcterms:modified xsi:type="dcterms:W3CDTF">2024-08-28T10:20:11Z</dcterms:modified>
</cp:coreProperties>
</file>