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JRCAW+MS-UIGothic"/>
      <p:regular r:id="rId18"/>
    </p:embeddedFont>
    <p:embeddedFont>
      <p:font typeface="EQBSMW+OHDHTE+ArialMT"/>
      <p:regular r:id="rId19"/>
    </p:embeddedFont>
    <p:embeddedFont>
      <p:font typeface="PICTSW+RETHGB+MicrosoftYaHei"/>
      <p:regular r:id="rId20"/>
    </p:embeddedFont>
    <p:embeddedFont>
      <p:font typeface="BHHOSL+FAUEED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1D7F4-62CF-43E9-9095-F0CF66804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4C56D-DFF7-4E03-A576-C4EF090C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C5028-75C5-4FF4-98A5-45AF7F0B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D3A81-ABBF-4EA2-849D-0813F3CB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A6694-4E24-4909-9775-B4E844DB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EC3F0-72F2-4334-92AC-AA21143B0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8948C-C69D-4F8E-B2BB-8B2049185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C87F5-B493-4C8F-AF6C-95F41183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08109-A7E3-4F09-A099-08A3B2D1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D75CD-9C79-45D0-A5CB-04EC8EF72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2770F-24EA-4CF1-895C-90306672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3314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2852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VJRCAW+MS-UIGothic"/>
                <a:cs typeface="VJRCAW+MS-UIGothic"/>
              </a:rPr>
              <a:t>夜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归</a:t>
            </a:r>
            <a:r>
              <a:rPr sz="5700">
                <a:solidFill>
                  <a:srgbClr val="00A5B2"/>
                </a:solidFill>
                <a:latin typeface="VJRCAW+MS-UIGothic"/>
                <a:cs typeface="VJRCAW+MS-UIGothic"/>
              </a:rPr>
              <a:t>鹿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门</a:t>
            </a:r>
            <a:r>
              <a:rPr sz="5700">
                <a:solidFill>
                  <a:srgbClr val="00A5B2"/>
                </a:solidFill>
                <a:latin typeface="VJRCAW+MS-UIGothic"/>
                <a:cs typeface="VJRCAW+MS-UIGothic"/>
              </a:rPr>
              <a:t>歌之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5700">
                <a:solidFill>
                  <a:srgbClr val="00A5B2"/>
                </a:solidFill>
                <a:latin typeface="VJRCAW+MS-UIGothic"/>
                <a:cs typeface="VJRCAW+MS-UIGothic"/>
              </a:rPr>
              <a:t>歌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鉴赏</a:t>
            </a:r>
          </a:p>
          <a:p>
            <a:pPr marL="2895599" marR="0">
              <a:lnSpc>
                <a:spcPts val="5700"/>
              </a:lnSpc>
              <a:spcBef>
                <a:spcPts val="251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VJRCAW+MS-UIGothic"/>
                <a:cs typeface="VJRCA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428964"/>
            <a:ext cx="2776488" cy="21161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QBSMW+OHDHTE+ArialMT"/>
                <a:cs typeface="EQBSMW+OHDHTE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2700">
                <a:solidFill>
                  <a:srgbClr val="00A5B2"/>
                </a:solidFill>
                <a:latin typeface="VJRCAW+MS-UIGothic"/>
                <a:cs typeface="VJRCAW+MS-UIGothic"/>
              </a:rPr>
              <a:t>歌背景介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QBSMW+OHDHTE+ArialMT"/>
                <a:cs typeface="EQBSMW+OHDHTE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2700">
                <a:solidFill>
                  <a:srgbClr val="00A5B2"/>
                </a:solidFill>
                <a:latin typeface="VJRCAW+MS-UIGothic"/>
                <a:cs typeface="VJRCAW+MS-UIGothic"/>
              </a:rPr>
              <a:t>歌内容解析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QBSMW+OHDHTE+ArialMT"/>
                <a:cs typeface="EQBSMW+OHDHTE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2700">
                <a:solidFill>
                  <a:srgbClr val="00A5B2"/>
                </a:solidFill>
                <a:latin typeface="VJRCAW+MS-UIGothic"/>
                <a:cs typeface="VJRCAW+MS-UIGothic"/>
              </a:rPr>
              <a:t>歌主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2700">
                <a:solidFill>
                  <a:srgbClr val="00A5B2"/>
                </a:solidFill>
                <a:latin typeface="VJRCAW+MS-UIGothic"/>
                <a:cs typeface="VJRCAW+MS-UIGothic"/>
              </a:rPr>
              <a:t>探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VJRCAW+MS-UIGothic"/>
                <a:cs typeface="VJRCAW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07609" y="3282670"/>
            <a:ext cx="2771045" cy="14914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QBSMW+OHDHTE+ArialMT"/>
                <a:cs typeface="EQBSMW+OHDHTE+ArialMT"/>
              </a:rPr>
              <a:t>•</a:t>
            </a:r>
            <a:r>
              <a:rPr sz="2750" spc="-50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65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2650">
                <a:solidFill>
                  <a:srgbClr val="00A5B2"/>
                </a:solidFill>
                <a:latin typeface="VJRCAW+MS-UIGothic"/>
                <a:cs typeface="VJRCAW+MS-UIGothic"/>
              </a:rPr>
              <a:t>歌</a:t>
            </a:r>
            <a:r>
              <a:rPr sz="2650">
                <a:solidFill>
                  <a:srgbClr val="00A5B2"/>
                </a:solidFill>
                <a:latin typeface="SimSun"/>
                <a:cs typeface="SimSun"/>
              </a:rPr>
              <a:t>艺术</a:t>
            </a:r>
            <a:r>
              <a:rPr sz="2650">
                <a:solidFill>
                  <a:srgbClr val="00A5B2"/>
                </a:solidFill>
                <a:latin typeface="VJRCAW+MS-UIGothic"/>
                <a:cs typeface="VJRCAW+MS-UIGothic"/>
              </a:rPr>
              <a:t>手法</a:t>
            </a:r>
          </a:p>
          <a:p>
            <a:pPr marL="0" marR="0">
              <a:lnSpc>
                <a:spcPts val="2865"/>
              </a:lnSpc>
              <a:spcBef>
                <a:spcPts val="1337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QBSMW+OHDHTE+ArialMT"/>
                <a:cs typeface="EQBSMW+OHDHTE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2700">
                <a:solidFill>
                  <a:srgbClr val="00A5B2"/>
                </a:solidFill>
                <a:latin typeface="VJRCAW+MS-UIGothic"/>
                <a:cs typeface="VJRCAW+MS-UIGothic"/>
              </a:rPr>
              <a:t>歌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鉴赏实</a:t>
            </a:r>
            <a:r>
              <a:rPr sz="2700">
                <a:solidFill>
                  <a:srgbClr val="00A5B2"/>
                </a:solidFill>
                <a:latin typeface="VJRCAW+MS-UIGothic"/>
                <a:cs typeface="VJRCAW+MS-UIGothic"/>
              </a:rPr>
              <a:t>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PICTSW+RETHGB+MicrosoftYaHei"/>
                <a:cs typeface="PICTSW+RETHGB+MicrosoftYaHei"/>
              </a:rPr>
              <a:t>Contents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07609" y="4515064"/>
            <a:ext cx="2433815" cy="8818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QBSMW+OHDHTE+ArialMT"/>
                <a:cs typeface="EQBSMW+OHDHTE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总结</a:t>
            </a:r>
            <a:r>
              <a:rPr sz="2700">
                <a:solidFill>
                  <a:srgbClr val="00A5B2"/>
                </a:solidFill>
                <a:latin typeface="VJRCAW+MS-UIGothic"/>
                <a:cs typeface="VJRCAW+MS-UIGothic"/>
              </a:rPr>
              <a:t>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HHOSL+FAUEED+MicrosoftYaHei-Bold"/>
                <a:cs typeface="BHHOSL+FAUEE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3600">
                <a:solidFill>
                  <a:srgbClr val="00A5B2"/>
                </a:solidFill>
                <a:latin typeface="VJRCAW+MS-UIGothic"/>
                <a:cs typeface="VJRCAW+MS-UIGothic"/>
              </a:rPr>
              <a:t>歌背景介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作者介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HHOSL+FAUEED+MicrosoftYaHei-Bold"/>
                <a:cs typeface="BHHOSL+FAUEE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孟浩然（</a:t>
            </a:r>
            <a:r>
              <a:rPr sz="1350">
                <a:solidFill>
                  <a:srgbClr val="000000"/>
                </a:solidFill>
                <a:latin typeface="PICTSW+RETHGB+MicrosoftYaHei"/>
                <a:cs typeface="PICTSW+RETHGB+MicrosoftYaHei"/>
              </a:rPr>
              <a:t>689-740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）：唐代著名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人，与王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并称</a:t>
            </a:r>
            <a:r>
              <a:rPr sz="1350">
                <a:solidFill>
                  <a:srgbClr val="000000"/>
                </a:solidFill>
                <a:latin typeface="PICTSW+RETHGB+MicrosoftYaHei"/>
                <a:cs typeface="PICTSW+RETHGB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王孟</a:t>
            </a:r>
            <a:r>
              <a:rPr sz="1350">
                <a:solidFill>
                  <a:srgbClr val="000000"/>
                </a:solidFill>
                <a:latin typeface="PICTSW+RETHGB+MicrosoftYaHei"/>
                <a:cs typeface="PICTSW+RETHG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，是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唐代山水田园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派的代表人物。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HHOSL+FAUEED+MicrosoftYaHei-Bold"/>
                <a:cs typeface="BHHOSL+FAUEED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孟浩然出生于一个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第，自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聪颖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好学，早年曾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居鹿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山，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后入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谋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求官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，但未得志，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终归隐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孟浩然在鹿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居期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结识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多志同道合的好友，他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一起游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览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水、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酒作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，生活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得十分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惬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《夜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歌》是孟浩然在鹿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所作，描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了他夜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山的所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所感，表达了他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山水的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热爱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VJRCAW+MS-UIGothic"/>
                <a:cs typeface="VJRCAW+MS-UIGothic"/>
              </a:rPr>
              <a:t>居生活的向往。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作品影响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《夜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歌》是孟浩然最著名的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歌之一，被誉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中国文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学史上的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典之作。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该诗对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后世的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的影响，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人从中汲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取灵感，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作出了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VJRCAW+MS-UIGothic"/>
                <a:cs typeface="VJRCAW+MS-UIGothic"/>
              </a:rPr>
              <a:t>歌作品。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HHOSL+FAUEED+MicrosoftYaHei-Bold"/>
                <a:cs typeface="BHHOSL+FAUEE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3600">
                <a:solidFill>
                  <a:srgbClr val="00A5B2"/>
                </a:solidFill>
                <a:latin typeface="VJRCAW+MS-UIGothic"/>
                <a:cs typeface="VJRCAW+MS-UIGothic"/>
              </a:rPr>
              <a:t>歌内容解析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言特色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DFD"/>
                </a:solidFill>
                <a:latin typeface="VJRCAW+MS-UIGothic"/>
                <a:cs typeface="VJRCAW+MS-UIGothic"/>
              </a:rPr>
              <a:t>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FDFD"/>
                </a:solidFill>
                <a:latin typeface="VJRCAW+MS-UIGothic"/>
                <a:cs typeface="VJRCAW+MS-UIGothic"/>
              </a:rPr>
              <a:t>朴自然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VJRCAW+MS-UIGothic"/>
                <a:cs typeface="VJRCAW+MS-UIGothic"/>
              </a:rPr>
              <a:t>奏感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明了，没有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多的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华丽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辞藻，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人感到清新自然，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仿佛身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其境。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奏感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烈，每一段落都有明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的韵律和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化，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起来抑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扬顿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挫，富有音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美感。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VJRCAW+MS-UIGothic"/>
                <a:cs typeface="VJRCAW+MS-UIGothic"/>
              </a:rPr>
              <a:t>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2000" spc="25">
                <a:solidFill>
                  <a:srgbClr val="FFFDFD"/>
                </a:solidFill>
                <a:latin typeface="VJRCAW+MS-UIGothic"/>
                <a:cs typeface="VJRCAW+MS-UIGothic"/>
              </a:rPr>
              <a:t>精准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人用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精准，每一个字都有深刻的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PICTSW+RETHGB+MicrosoftYaHei"/>
                <a:cs typeface="PICTSW+RETHGB+MicrosoftYaHei"/>
              </a:rPr>
              <a:t>“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PICTSW+RETHGB+MicrosoftYaHei"/>
                <a:cs typeface="PICTSW+RETHGB+MicrosoftYaHei"/>
              </a:rPr>
              <a:t>”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、</a:t>
            </a:r>
            <a:r>
              <a:rPr sz="1500">
                <a:solidFill>
                  <a:srgbClr val="FFFDFD"/>
                </a:solidFill>
                <a:latin typeface="PICTSW+RETHGB+MicrosoftYaHei"/>
                <a:cs typeface="PICTSW+RETHGB+MicrosoftYaHei"/>
              </a:rPr>
              <a:t>“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山寺</a:t>
            </a:r>
            <a:r>
              <a:rPr sz="1500">
                <a:solidFill>
                  <a:srgbClr val="FFFDFD"/>
                </a:solidFill>
                <a:latin typeface="PICTSW+RETHGB+MicrosoftYaHei"/>
                <a:cs typeface="PICTSW+RETHGB+MicrosoftYaHei"/>
              </a:rPr>
              <a:t>”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了具体的景象，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有象征意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VJRCAW+MS-UIGothic"/>
                <a:cs typeface="VJRCA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意象分析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HHOSL+FAUEED+MicrosoftYaHei-Bold"/>
                <a:cs typeface="BHHOSL+FAUEE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HHOSL+FAUEED+MicrosoftYaHei-Bold"/>
                <a:cs typeface="BHHOSL+FAUEE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HHOSL+FAUEED+MicrosoftYaHei-Bold"/>
                <a:cs typeface="BHHOSL+FAUEE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VJRCAW+MS-UIGothic"/>
                <a:cs typeface="VJRCAW+MS-UIGothic"/>
              </a:rPr>
              <a:t>鹿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门</a:t>
            </a:r>
            <a:r>
              <a:rPr sz="2000">
                <a:solidFill>
                  <a:srgbClr val="00A5B2"/>
                </a:solidFill>
                <a:latin typeface="VJRCAW+MS-UIGothic"/>
                <a:cs typeface="VJRCAW+MS-UIGothic"/>
              </a:rPr>
              <a:t>山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VJRCAW+MS-UIGothic"/>
                <a:cs typeface="VJRCAW+MS-UIGothic"/>
              </a:rPr>
              <a:t>山寺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57835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VJRCAW+MS-UIGothic"/>
                <a:cs typeface="VJRCAW+MS-UIGothic"/>
              </a:rPr>
              <a:t>松径、云林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山是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居的地方，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也是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歌的重要意象之一。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它代表了清幽、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尘嚣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逸之地。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山寺是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人修身养性的地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方，也是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歌中的另一个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重要意象。它象征着清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祥和的宗教氛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些意象代表了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生活的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境，松径云林，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清幽雅致，表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自然美的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和追求。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意境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JRCAW+MS-UIGothic"/>
                <a:cs typeface="VJRCAW+MS-UIGothic"/>
              </a:rPr>
              <a:t>情感深沉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种意境的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情感也得到了充分的表达，表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对隐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逸生活的向往和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世俗世界的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厌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JRCAW+MS-UIGothic"/>
                <a:cs typeface="VJRCAW+MS-UIGothic"/>
              </a:rPr>
              <a:t>空灵清幽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整首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诗营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造了一种空灵清幽的意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境，通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山、山寺、松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径、云林等自然景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人超脱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世的情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和追求。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JRCAW+MS-UIGothic"/>
                <a:cs typeface="VJRCAW+MS-UIGothic"/>
              </a:rPr>
              <a:t>哲理思考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意境的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人也表达了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人生、宇宙等方面的哲理思考，使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歌具有更深刻的思想内涵。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HHOSL+FAUEED+MicrosoftYaHei-Bold"/>
                <a:cs typeface="BHHOSL+FAUEE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3600">
                <a:solidFill>
                  <a:srgbClr val="00A5B2"/>
                </a:solidFill>
                <a:latin typeface="VJRCAW+MS-UIGothic"/>
                <a:cs typeface="VJRCAW+MS-UIGothic"/>
              </a:rPr>
              <a:t>歌主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3600">
                <a:solidFill>
                  <a:srgbClr val="00A5B2"/>
                </a:solidFill>
                <a:latin typeface="VJRCAW+MS-UIGothic"/>
                <a:cs typeface="VJRCAW+MS-UIGothic"/>
              </a:rPr>
              <a:t>探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逸情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隐</a:t>
            </a:r>
            <a:r>
              <a:rPr sz="2000" spc="25">
                <a:solidFill>
                  <a:srgbClr val="00A5B2"/>
                </a:solidFill>
                <a:latin typeface="VJRCAW+MS-UIGothic"/>
                <a:cs typeface="VJRCAW+MS-UIGothic"/>
              </a:rPr>
              <a:t>逸情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2000" spc="25">
                <a:solidFill>
                  <a:srgbClr val="00A5B2"/>
                </a:solidFill>
                <a:latin typeface="VJRCAW+MS-UIGothic"/>
                <a:cs typeface="VJRCAW+MS-UIGothic"/>
              </a:rPr>
              <a:t>人形象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VJRCAW+MS-UIGothic"/>
                <a:cs typeface="VJRCAW+MS-UIGothic"/>
              </a:rPr>
              <a:t>鹿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门</a:t>
            </a:r>
            <a:r>
              <a:rPr sz="2000">
                <a:solidFill>
                  <a:srgbClr val="00A5B2"/>
                </a:solidFill>
                <a:latin typeface="VJRCAW+MS-UIGothic"/>
                <a:cs typeface="VJRCAW+MS-UIGothic"/>
              </a:rPr>
              <a:t>山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山夜晚的景色，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对隐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逸生活的向往和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追求，表达出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世俗生活的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厌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倦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自然的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人形象是一位超脱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自然的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士，通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然景色的描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人的个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性和情感。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山是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逸的理想之地，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山的描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出自然的美好和宁静，成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心灵的寄托和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VJRCAW+MS-UIGothic"/>
                <a:cs typeface="VJRCAW+MS-UIGothic"/>
              </a:rPr>
              <a:t>人生哲学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JRCAW+MS-UIGothic"/>
                <a:cs typeface="VJRCAW+MS-UIGothic"/>
              </a:rPr>
              <a:t>人生哲学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含着深刻的人生哲学，通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夜晚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程，表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人生的思考和感悟。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JRCAW+MS-UIGothic"/>
                <a:cs typeface="VJRCAW+MS-UIGothic"/>
              </a:rPr>
              <a:t>生命意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歌中表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生命意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的探索和思考，表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人生的敬畏和珍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生命意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的深刻理解。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JRCAW+MS-UIGothic"/>
                <a:cs typeface="VJRCAW+MS-UIGothic"/>
              </a:rPr>
              <a:t>人生道路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歌中表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人生道路的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和思考，表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人生道路的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着，以及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人生道路的深刻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VJRCAW+MS-UIGothic"/>
                <a:cs typeface="VJRCAW+MS-UIGothic"/>
              </a:rPr>
              <a:t>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https://d.book118.com/136133142132010054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VJRCAW+MS-UIGothic</vt:lpstr>
      <vt:lpstr>SimSun</vt:lpstr>
      <vt:lpstr>EQBSMW+OHDHTE+ArialMT</vt:lpstr>
      <vt:lpstr>Times New Roman</vt:lpstr>
      <vt:lpstr>PICTSW+RETHGB+MicrosoftYaHei</vt:lpstr>
      <vt:lpstr>BHHOSL+FAUEED+MicrosoftYaHei-Bold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2024-09-21T16:35:18.902</cp:lastPrinted>
  <dcterms:created xsi:type="dcterms:W3CDTF">2024-09-21T08:35:18Z</dcterms:created>
  <dcterms:modified xsi:type="dcterms:W3CDTF">2024-09-21T08:35:20Z</dcterms:modified>
</cp:coreProperties>
</file>