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DC98B9E-3C67-4699-8F2B-5DE5EA2A7A5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62DCF6-BD2A-4AC5-A79C-5DDE05E3A8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A9F7BC-94C5-4A17-AA09-3EF777F68F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B7BAC1-E3DF-4333-B1C0-B03AC9E6B3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3D95B4-3EA1-467F-A350-3A7AF8A78F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11B82F-E83B-4E02-B9D9-E1AA0F4462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0FEFA9-D6C0-405E-9B1E-C342135D99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34DD26-86BD-498D-B9C2-1B45580227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555743-48A8-4678-A9AA-DBC96989E4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7E4553-76A5-46BB-B53A-C843BC7B50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F71B4E-C083-4AA4-A8BE-F76A405DD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E6B8DF-0C01-46BC-9378-D5D2BA135B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A8DA194-EAD4-4B7D-8E4E-1542807E6FA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A885143-B936-49E7-9F1A-3FC27136888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134222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提升人员管理能力培训课程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1</a:t>
            </a:r>
            <a:r>
              <a:rPr lang="zh-CN" sz="3000" b="0" strike="noStrike" spc="-1">
                <a:solidFill>
                  <a:srgbClr val="FF0000"/>
                </a:solidFill>
                <a:latin typeface="微软雅黑"/>
                <a:ea typeface="微软雅黑"/>
              </a:rPr>
              <a:t>章  人员管理能力培训课程概述</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2</a:t>
            </a:r>
            <a:r>
              <a:rPr lang="zh-CN" sz="3000" b="0" strike="noStrike" spc="-1">
                <a:solidFill>
                  <a:srgbClr val="FF0000"/>
                </a:solidFill>
                <a:latin typeface="微软雅黑"/>
                <a:ea typeface="微软雅黑"/>
              </a:rPr>
              <a:t>章  人员管理的重要性</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3</a:t>
            </a:r>
            <a:r>
              <a:rPr lang="zh-CN" sz="3000" b="0" strike="noStrike" spc="-1">
                <a:solidFill>
                  <a:srgbClr val="FF0000"/>
                </a:solidFill>
                <a:latin typeface="微软雅黑"/>
                <a:ea typeface="微软雅黑"/>
              </a:rPr>
              <a:t>章  人才选拔与培养</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4</a:t>
            </a:r>
            <a:r>
              <a:rPr lang="zh-CN" sz="3000" b="0" strike="noStrike" spc="-1">
                <a:solidFill>
                  <a:srgbClr val="FF0000"/>
                </a:solidFill>
                <a:latin typeface="微软雅黑"/>
                <a:ea typeface="微软雅黑"/>
              </a:rPr>
              <a:t>章  有效沟通与团队建设</a:t>
            </a:r>
            <a:endParaRPr lang="en-US" sz="3000" b="0" strike="noStrike" spc="-1">
              <a:solidFill>
                <a:srgbClr val="000000"/>
              </a:solidFill>
              <a:latin typeface="Arial"/>
            </a:endParaRPr>
          </a:p>
          <a:p>
            <a:pPr defTabSz="914400">
              <a:lnSpc>
                <a:spcPct val="100000"/>
              </a:lnSpc>
            </a:pPr>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5</a:t>
            </a:r>
            <a:r>
              <a:rPr lang="zh-CN" sz="3000" b="0" strike="noStrike" spc="-1">
                <a:solidFill>
                  <a:srgbClr val="FF0000"/>
                </a:solidFill>
                <a:latin typeface="微软雅黑"/>
                <a:ea typeface="微软雅黑"/>
              </a:rPr>
              <a:t>章  领导力发展与管理策略</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人员管理能力培训课程概述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课程目标</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员管理能力培训课程旨在引导学员了解人员管理的基本概念和重要性，帮助学员掌握有效的人员管理技巧和策略，提升学员在人员管理领域的能力和水平。通过理论结合实践的方式，学员将在课程中实践和反思，逐步提高自己的人员管理能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课程安排</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人员管理基本概念</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模块一</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策略性人员管理</a:t>
            </a:r>
            <a:endParaRPr lang="en-US" sz="2000" b="0" strike="noStrike" spc="-1">
              <a:solidFill>
                <a:srgbClr val="000000"/>
              </a:solidFill>
              <a:latin typeface="Arial"/>
            </a:endParaRPr>
          </a:p>
        </p:txBody>
      </p:sp>
      <p:sp>
        <p:nvSpPr>
          <p:cNvPr id="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模块三</a:t>
            </a:r>
            <a:endParaRPr lang="en-US" sz="3000" b="0" strike="noStrike" spc="-1">
              <a:solidFill>
                <a:srgbClr val="000000"/>
              </a:solidFill>
              <a:latin typeface="Arial"/>
            </a:endParaRPr>
          </a:p>
        </p:txBody>
      </p:sp>
      <p:sp>
        <p:nvSpPr>
          <p:cNvPr id="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有效人员管理技巧</a:t>
            </a:r>
            <a:endParaRPr lang="en-US" sz="2000" b="0" strike="noStrike" spc="-1">
              <a:solidFill>
                <a:srgbClr val="000000"/>
              </a:solidFill>
              <a:latin typeface="Arial"/>
            </a:endParaRPr>
          </a:p>
        </p:txBody>
      </p:sp>
      <p:sp>
        <p:nvSpPr>
          <p:cNvPr id="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模块二</a:t>
            </a:r>
            <a:endParaRPr lang="en-US" sz="3000" b="0" strike="noStrike" spc="-1">
              <a:solidFill>
                <a:srgbClr val="000000"/>
              </a:solidFill>
              <a:latin typeface="Arial"/>
            </a:endParaRPr>
          </a:p>
        </p:txBody>
      </p:sp>
      <p:sp>
        <p:nvSpPr>
          <p:cNvPr id="9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团队领导</a:t>
            </a:r>
            <a:endParaRPr lang="en-US" sz="2200" b="0" strike="noStrike" spc="-1">
              <a:solidFill>
                <a:srgbClr val="000000"/>
              </a:solidFill>
              <a:latin typeface="Arial"/>
            </a:endParaRPr>
          </a:p>
        </p:txBody>
      </p:sp>
      <p:sp>
        <p:nvSpPr>
          <p:cNvPr id="9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负责团队管理与协作</a:t>
            </a:r>
            <a:endParaRPr lang="en-US" sz="1500" b="0" strike="noStrike" spc="-1">
              <a:solidFill>
                <a:srgbClr val="000000"/>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企业主</a:t>
            </a:r>
            <a:endParaRPr lang="en-US" sz="2200" b="0" strike="noStrike" spc="-1">
              <a:solidFill>
                <a:srgbClr val="000000"/>
              </a:solidFill>
              <a:latin typeface="Arial"/>
            </a:endParaRPr>
          </a:p>
        </p:txBody>
      </p:sp>
      <p:sp>
        <p:nvSpPr>
          <p:cNvPr id="9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需要合理管理公司人员</a:t>
            </a:r>
            <a:endParaRPr lang="en-US" sz="1500" b="0" strike="noStrike" spc="-1">
              <a:solidFill>
                <a:srgbClr val="000000"/>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其他对人员管理感兴趣的人员</a:t>
            </a:r>
            <a:endParaRPr lang="en-US" sz="2200" b="0" strike="noStrike" spc="-1">
              <a:solidFill>
                <a:srgbClr val="000000"/>
              </a:solidFill>
              <a:latin typeface="Arial"/>
            </a:endParaRPr>
          </a:p>
        </p:txBody>
      </p:sp>
      <p:sp>
        <p:nvSpPr>
          <p:cNvPr id="10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希望了解管理技巧的个人或学生</a:t>
            </a:r>
            <a:endParaRPr lang="en-US" sz="1500" b="0" strike="noStrike" spc="-1">
              <a:solidFill>
                <a:srgbClr val="000000"/>
              </a:solidFill>
              <a:latin typeface="Arial"/>
            </a:endParaRPr>
          </a:p>
        </p:txBody>
      </p:sp>
      <p:sp>
        <p:nvSpPr>
          <p:cNvPr id="10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课程目标群体</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人事经理</a:t>
            </a:r>
            <a:endParaRPr lang="en-US" sz="2200" b="0" strike="noStrike" spc="-1">
              <a:solidFill>
                <a:srgbClr val="000000"/>
              </a:solidFill>
              <a:latin typeface="Arial"/>
            </a:endParaRPr>
          </a:p>
        </p:txBody>
      </p:sp>
      <p:sp>
        <p:nvSpPr>
          <p:cNvPr id="10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负责员工招聘、培训、福利等工作</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课程评估</a:t>
            </a:r>
            <a:endParaRPr lang="en-US" sz="3600" b="0" strike="noStrike" spc="-1">
              <a:solidFill>
                <a:schemeClr val="dk1"/>
              </a:solidFill>
              <a:latin typeface="Arial"/>
            </a:endParaRPr>
          </a:p>
        </p:txBody>
      </p:sp>
      <p:sp>
        <p:nvSpPr>
          <p:cNvPr id="1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课程结业后进行，考核知识掌握情况</a:t>
            </a:r>
            <a:endParaRPr lang="en-US" sz="1500" b="0" strike="noStrike" spc="-1">
              <a:solidFill>
                <a:srgbClr val="000000"/>
              </a:solidFill>
              <a:latin typeface="Arial"/>
            </a:endParaRPr>
          </a:p>
        </p:txBody>
      </p:sp>
      <p:sp>
        <p:nvSpPr>
          <p:cNvPr id="1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小测验</a:t>
            </a:r>
            <a:endParaRPr lang="en-US" sz="2200" b="0" strike="noStrike" spc="-1">
              <a:solidFill>
                <a:srgbClr val="000000"/>
              </a:solidFill>
              <a:latin typeface="Arial"/>
            </a:endParaRPr>
          </a:p>
        </p:txBody>
      </p:sp>
      <p:sp>
        <p:nvSpPr>
          <p:cNvPr id="1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通过实践任务评估学员能力</a:t>
            </a:r>
            <a:endParaRPr lang="en-US" sz="1500" b="0" strike="noStrike" spc="-1">
              <a:solidFill>
                <a:srgbClr val="000000"/>
              </a:solidFill>
              <a:latin typeface="Arial"/>
            </a:endParaRPr>
          </a:p>
        </p:txBody>
      </p:sp>
      <p:sp>
        <p:nvSpPr>
          <p:cNvPr id="1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项目作业</a:t>
            </a:r>
            <a:endParaRPr lang="en-US" sz="2200" b="0" strike="noStrike" spc="-1">
              <a:solidFill>
                <a:srgbClr val="000000"/>
              </a:solidFill>
              <a:latin typeface="Arial"/>
            </a:endParaRPr>
          </a:p>
        </p:txBody>
      </p:sp>
      <p:sp>
        <p:nvSpPr>
          <p:cNvPr id="1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根据考核结果评估学员表现</a:t>
            </a:r>
            <a:endParaRPr lang="en-US" sz="1500" b="0" strike="noStrike" spc="-1">
              <a:solidFill>
                <a:srgbClr val="000000"/>
              </a:solidFill>
              <a:latin typeface="Arial"/>
            </a:endParaRPr>
          </a:p>
        </p:txBody>
      </p:sp>
      <p:sp>
        <p:nvSpPr>
          <p:cNvPr id="1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考核评定</a:t>
            </a:r>
            <a:endParaRPr lang="en-US" sz="2200" b="0" strike="noStrike" spc="-1">
              <a:solidFill>
                <a:srgbClr val="000000"/>
              </a:solidFill>
              <a:latin typeface="Arial"/>
            </a:endParaRPr>
          </a:p>
        </p:txBody>
      </p:sp>
      <p:sp>
        <p:nvSpPr>
          <p:cNvPr id="1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课程收获</a:t>
            </a:r>
            <a:endParaRPr lang="en-US" sz="3600" b="0" strike="noStrike" spc="-1">
              <a:solidFill>
                <a:schemeClr val="dk1"/>
              </a:solidFill>
              <a:latin typeface="Arial"/>
            </a:endParaRPr>
          </a:p>
        </p:txBody>
      </p:sp>
      <p:sp>
        <p:nvSpPr>
          <p:cNvPr id="11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有效处理员工问题</a:t>
            </a:r>
            <a:endParaRPr lang="en-US" sz="2000" b="0" strike="noStrike" spc="-1">
              <a:solidFill>
                <a:srgbClr val="000000"/>
              </a:solidFill>
              <a:latin typeface="Arial"/>
            </a:endParaRPr>
          </a:p>
        </p:txBody>
      </p:sp>
      <p:sp>
        <p:nvSpPr>
          <p:cNvPr id="11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人员管理技巧</a:t>
            </a:r>
            <a:endParaRPr lang="en-US" sz="3000" b="0" strike="noStrike" spc="-1">
              <a:solidFill>
                <a:srgbClr val="000000"/>
              </a:solidFill>
              <a:latin typeface="Arial"/>
            </a:endParaRPr>
          </a:p>
        </p:txBody>
      </p:sp>
      <p:sp>
        <p:nvSpPr>
          <p:cNvPr id="11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改善与员工的沟通交流</a:t>
            </a:r>
            <a:endParaRPr lang="en-US" sz="2000" b="0" strike="noStrike" spc="-1">
              <a:solidFill>
                <a:srgbClr val="000000"/>
              </a:solidFill>
              <a:latin typeface="Arial"/>
            </a:endParaRPr>
          </a:p>
        </p:txBody>
      </p:sp>
      <p:sp>
        <p:nvSpPr>
          <p:cNvPr id="12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a:t>
            </a:r>
            <a:endParaRPr lang="en-US" sz="3000" b="0" strike="noStrike" spc="-1">
              <a:solidFill>
                <a:srgbClr val="000000"/>
              </a:solidFill>
              <a:latin typeface="Arial"/>
            </a:endParaRPr>
          </a:p>
        </p:txBody>
      </p:sp>
      <p:sp>
        <p:nvSpPr>
          <p:cNvPr id="12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提升团队合作与执行力</a:t>
            </a:r>
            <a:endParaRPr lang="en-US" sz="2000" b="0" strike="noStrike" spc="-1">
              <a:solidFill>
                <a:srgbClr val="000000"/>
              </a:solidFill>
              <a:latin typeface="Arial"/>
            </a:endParaRPr>
          </a:p>
        </p:txBody>
      </p:sp>
      <p:sp>
        <p:nvSpPr>
          <p:cNvPr id="12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领导能力</a:t>
            </a:r>
            <a:endParaRPr lang="en-US" sz="3000" b="0" strike="noStrike" spc="-1">
              <a:solidFill>
                <a:srgbClr val="000000"/>
              </a:solidFill>
              <a:latin typeface="Arial"/>
            </a:endParaRPr>
          </a:p>
        </p:txBody>
      </p:sp>
      <p:sp>
        <p:nvSpPr>
          <p:cNvPr id="12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人员管理的重要性</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建立有效的团队</a:t>
            </a:r>
            <a:endParaRPr lang="en-US" sz="3600" b="0" strike="noStrike" spc="-1">
              <a:solidFill>
                <a:schemeClr val="dk1"/>
              </a:solidFill>
              <a:latin typeface="Arial"/>
            </a:endParaRPr>
          </a:p>
        </p:txBody>
      </p:sp>
      <p:sp>
        <p:nvSpPr>
          <p:cNvPr id="13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了解如何培养团队的凝聚力和协作精神</a:t>
            </a:r>
            <a:endParaRPr lang="en-US" sz="2000" b="0" strike="noStrike" spc="-1">
              <a:solidFill>
                <a:srgbClr val="000000"/>
              </a:solidFill>
              <a:latin typeface="Arial"/>
            </a:endParaRPr>
          </a:p>
        </p:txBody>
      </p:sp>
      <p:sp>
        <p:nvSpPr>
          <p:cNvPr id="13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团队凝聚力</a:t>
            </a:r>
            <a:endParaRPr lang="en-US" sz="3000" b="0" strike="noStrike" spc="-1">
              <a:solidFill>
                <a:srgbClr val="000000"/>
              </a:solidFill>
              <a:latin typeface="Arial"/>
            </a:endParaRPr>
          </a:p>
        </p:txBody>
      </p:sp>
      <p:sp>
        <p:nvSpPr>
          <p:cNvPr id="13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3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学会设定明确的团队目标和激励机制</a:t>
            </a:r>
            <a:endParaRPr lang="en-US" sz="2000" b="0" strike="noStrike" spc="-1">
              <a:solidFill>
                <a:srgbClr val="000000"/>
              </a:solidFill>
              <a:latin typeface="Arial"/>
            </a:endParaRPr>
          </a:p>
        </p:txBody>
      </p:sp>
      <p:sp>
        <p:nvSpPr>
          <p:cNvPr id="13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明确团队目标</a:t>
            </a:r>
            <a:endParaRPr lang="en-US" sz="3000" b="0" strike="noStrike" spc="-1">
              <a:solidFill>
                <a:srgbClr val="000000"/>
              </a:solidFill>
              <a:latin typeface="Arial"/>
            </a:endParaRPr>
          </a:p>
        </p:txBody>
      </p:sp>
      <p:sp>
        <p:nvSpPr>
          <p:cNvPr id="13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人员激励与激励机制</a:t>
            </a:r>
            <a:endParaRPr lang="en-US" sz="3600" b="0" strike="noStrike" spc="-1">
              <a:solidFill>
                <a:schemeClr val="dk1"/>
              </a:solidFill>
              <a:latin typeface="Arial"/>
            </a:endParaRPr>
          </a:p>
        </p:txBody>
      </p:sp>
      <p:sp>
        <p:nvSpPr>
          <p:cNvPr id="14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探讨不同的激励方法和如何根据员工特点制定激励计划</a:t>
            </a:r>
            <a:endParaRPr lang="en-US" sz="1500" b="0" strike="noStrike" spc="-1">
              <a:solidFill>
                <a:srgbClr val="000000"/>
              </a:solidFill>
              <a:latin typeface="Arial"/>
            </a:endParaRPr>
          </a:p>
        </p:txBody>
      </p:sp>
      <p:sp>
        <p:nvSpPr>
          <p:cNvPr id="14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激励方法</a:t>
            </a:r>
            <a:endParaRPr lang="en-US" sz="2200" b="0" strike="noStrike" spc="-1">
              <a:solidFill>
                <a:srgbClr val="000000"/>
              </a:solidFill>
              <a:latin typeface="Arial"/>
            </a:endParaRPr>
          </a:p>
        </p:txBody>
      </p:sp>
      <p:sp>
        <p:nvSpPr>
          <p:cNvPr id="14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分享成功的激励案例和衡量激励效果的指标</a:t>
            </a:r>
            <a:endParaRPr lang="en-US" sz="1500" b="0" strike="noStrike" spc="-1">
              <a:solidFill>
                <a:srgbClr val="000000"/>
              </a:solidFill>
              <a:latin typeface="Arial"/>
            </a:endParaRPr>
          </a:p>
        </p:txBody>
      </p:sp>
      <p:sp>
        <p:nvSpPr>
          <p:cNvPr id="14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激励案例</a:t>
            </a:r>
            <a:endParaRPr lang="en-US" sz="2200" b="0" strike="noStrike" spc="-1">
              <a:solidFill>
                <a:srgbClr val="000000"/>
              </a:solidFill>
              <a:latin typeface="Arial"/>
            </a:endParaRPr>
          </a:p>
        </p:txBody>
      </p:sp>
      <p:sp>
        <p:nvSpPr>
          <p:cNvPr id="14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冲突解决方法</a:t>
            </a:r>
            <a:endParaRPr lang="en-US" sz="2200" b="0" strike="noStrike" spc="-1">
              <a:solidFill>
                <a:srgbClr val="000000"/>
              </a:solidFill>
              <a:latin typeface="Arial"/>
            </a:endParaRPr>
          </a:p>
        </p:txBody>
      </p:sp>
      <p:sp>
        <p:nvSpPr>
          <p:cNvPr id="15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探讨冲突解决的方法和技巧</a:t>
            </a:r>
            <a:endParaRPr lang="en-US" sz="1500" b="0" strike="noStrike" spc="-1">
              <a:solidFill>
                <a:srgbClr val="000000"/>
              </a:solidFill>
              <a:latin typeface="Arial"/>
            </a:endParaRPr>
          </a:p>
        </p:txBody>
      </p:sp>
      <p:sp>
        <p:nvSpPr>
          <p:cNvPr id="15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解决人际冲突</a:t>
            </a:r>
            <a:endParaRPr lang="en-US" sz="3600" b="0" strike="noStrike" spc="-1">
              <a:solidFill>
                <a:schemeClr val="dk1"/>
              </a:solidFill>
              <a:latin typeface="Arial"/>
            </a:endParaRPr>
          </a:p>
        </p:txBody>
      </p:sp>
      <p:sp>
        <p:nvSpPr>
          <p:cNvPr id="15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有效沟通</a:t>
            </a:r>
            <a:endParaRPr lang="en-US" sz="2200" b="0" strike="noStrike" spc="-1">
              <a:solidFill>
                <a:srgbClr val="000000"/>
              </a:solidFill>
              <a:latin typeface="Arial"/>
            </a:endParaRPr>
          </a:p>
        </p:txBody>
      </p:sp>
      <p:sp>
        <p:nvSpPr>
          <p:cNvPr id="16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学会有效沟通员工之间的矛盾和纠纷</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建立良好的员工关系</a:t>
            </a:r>
            <a:endParaRPr lang="en-US" sz="3500" b="0" strike="noStrike" spc="-1">
              <a:solidFill>
                <a:srgbClr val="000000"/>
              </a:solidFill>
              <a:latin typeface="Arial"/>
            </a:endParaRPr>
          </a:p>
        </p:txBody>
      </p:sp>
      <p:sp>
        <p:nvSpPr>
          <p:cNvPr id="16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通过培养和维护与员工之间的良好关系，可以提高员工满意度和忠诚度。方法和策略包括定期沟通、关怀员工需求等。</a:t>
            </a:r>
            <a:endParaRPr lang="en-US" sz="2500" b="0" strike="noStrike" spc="-1">
              <a:solidFill>
                <a:srgbClr val="000000"/>
              </a:solidFill>
              <a:latin typeface="Arial"/>
            </a:endParaRPr>
          </a:p>
        </p:txBody>
      </p:sp>
      <p:sp>
        <p:nvSpPr>
          <p:cNvPr id="16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员工关系管理</a:t>
            </a:r>
            <a:endParaRPr lang="en-US" sz="3600" b="0" strike="noStrike" spc="-1">
              <a:solidFill>
                <a:schemeClr val="dk1"/>
              </a:solidFill>
              <a:latin typeface="Arial"/>
            </a:endParaRPr>
          </a:p>
        </p:txBody>
      </p:sp>
      <p:sp>
        <p:nvSpPr>
          <p:cNvPr id="16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学会有效沟通和处理员工之间的矛盾和纠纷</a:t>
            </a:r>
            <a:endParaRPr lang="en-US" sz="1500" b="0" strike="noStrike" spc="-1">
              <a:solidFill>
                <a:srgbClr val="000000"/>
              </a:solidFill>
              <a:latin typeface="Arial"/>
            </a:endParaRPr>
          </a:p>
        </p:txBody>
      </p:sp>
      <p:sp>
        <p:nvSpPr>
          <p:cNvPr id="16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6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提高员工满意度和忠诚度的方法和策略</a:t>
            </a:r>
            <a:endParaRPr lang="en-US" sz="1500" b="0" strike="noStrike" spc="-1">
              <a:solidFill>
                <a:srgbClr val="000000"/>
              </a:solidFill>
              <a:latin typeface="Arial"/>
            </a:endParaRPr>
          </a:p>
        </p:txBody>
      </p:sp>
      <p:sp>
        <p:nvSpPr>
          <p:cNvPr id="16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员工满意度</a:t>
            </a:r>
            <a:endParaRPr lang="en-US" sz="2200" b="0" strike="noStrike" spc="-1">
              <a:solidFill>
                <a:srgbClr val="000000"/>
              </a:solidFill>
              <a:latin typeface="Arial"/>
            </a:endParaRPr>
          </a:p>
        </p:txBody>
      </p:sp>
      <p:sp>
        <p:nvSpPr>
          <p:cNvPr id="17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员工忠诚度提升</a:t>
            </a:r>
            <a:endParaRPr lang="en-US" sz="3600" b="0" strike="noStrike" spc="-1">
              <a:solidFill>
                <a:schemeClr val="dk1"/>
              </a:solidFill>
              <a:latin typeface="Arial"/>
            </a:endParaRPr>
          </a:p>
        </p:txBody>
      </p:sp>
      <p:sp>
        <p:nvSpPr>
          <p:cNvPr id="17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培养和维护与员工之间的良好关系</a:t>
            </a:r>
            <a:endParaRPr lang="en-US" sz="2000" b="0" strike="noStrike" spc="-1">
              <a:solidFill>
                <a:srgbClr val="000000"/>
              </a:solidFill>
              <a:latin typeface="Arial"/>
            </a:endParaRPr>
          </a:p>
        </p:txBody>
      </p:sp>
      <p:sp>
        <p:nvSpPr>
          <p:cNvPr id="17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关怀员工</a:t>
            </a:r>
            <a:endParaRPr lang="en-US" sz="3000" b="0" strike="noStrike" spc="-1">
              <a:solidFill>
                <a:srgbClr val="000000"/>
              </a:solidFill>
              <a:latin typeface="Arial"/>
            </a:endParaRPr>
          </a:p>
        </p:txBody>
      </p:sp>
      <p:sp>
        <p:nvSpPr>
          <p:cNvPr id="17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8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采用调查方法了解员工满意度提升的途径</a:t>
            </a:r>
            <a:endParaRPr lang="en-US" sz="2000" b="0" strike="noStrike" spc="-1">
              <a:solidFill>
                <a:srgbClr val="000000"/>
              </a:solidFill>
              <a:latin typeface="Arial"/>
            </a:endParaRPr>
          </a:p>
        </p:txBody>
      </p:sp>
      <p:sp>
        <p:nvSpPr>
          <p:cNvPr id="18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满意度调查</a:t>
            </a:r>
            <a:endParaRPr lang="en-US" sz="3000" b="0" strike="noStrike" spc="-1">
              <a:solidFill>
                <a:srgbClr val="000000"/>
              </a:solidFill>
              <a:latin typeface="Arial"/>
            </a:endParaRPr>
          </a:p>
        </p:txBody>
      </p:sp>
      <p:sp>
        <p:nvSpPr>
          <p:cNvPr id="18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员工关系重要性</a:t>
            </a:r>
            <a:endParaRPr lang="en-US" sz="3600" b="0" strike="noStrike" spc="-1">
              <a:solidFill>
                <a:schemeClr val="dk1"/>
              </a:solidFill>
              <a:latin typeface="Arial"/>
            </a:endParaRPr>
          </a:p>
        </p:txBody>
      </p:sp>
      <p:sp>
        <p:nvSpPr>
          <p:cNvPr id="18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建立良好的员工关系是企业管理中不可或缺的一环，能够促进员工的工作积极性和忠诚度，提高企业的绩效和竞争力。</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人才选拔与培养</a:t>
            </a:r>
            <a:endParaRPr lang="en-US" sz="3600" b="0" strike="noStrike" spc="-1">
              <a:solidFill>
                <a:schemeClr val="dk1"/>
              </a:solidFill>
              <a:latin typeface="Arial"/>
            </a:endParaRPr>
          </a:p>
        </p:txBody>
      </p:sp>
      <p:sp>
        <p:nvSpPr>
          <p:cNvPr id="18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https://d.book118.com/136134222013010104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18</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Times New Roman</vt:lpstr>
      <vt:lpstr>Wingdings</vt:lpstr>
      <vt:lpstr>Symbol</vt:lpstr>
      <vt:lpstr>DejaVu Sans</vt:lpstr>
      <vt:lpstr>Office Theme</vt:lpstr>
      <vt:lpstr>提升人员管理能力培训课程</vt:lpstr>
      <vt:lpstr>目录</vt:lpstr>
      <vt:lpstr>第1章 人员管理能力培训课程概述</vt:lpstr>
      <vt:lpstr> </vt:lpstr>
      <vt:lpstr>课程安排</vt:lpstr>
      <vt:lpstr>课程目标群体</vt:lpstr>
      <vt:lpstr>课程评估</vt:lpstr>
      <vt:lpstr>课程收获</vt:lpstr>
      <vt:lpstr>第2章 人员管理的重要性</vt:lpstr>
      <vt:lpstr>建立有效的团队</vt:lpstr>
      <vt:lpstr>人员激励与激励机制</vt:lpstr>
      <vt:lpstr>解决人际冲突</vt:lpstr>
      <vt:lpstr> </vt:lpstr>
      <vt:lpstr>员工关系管理</vt:lpstr>
      <vt:lpstr>员工忠诚度提升</vt:lpstr>
      <vt:lpstr>员工关系重要性</vt:lpstr>
      <vt:lpstr>第3章 人才选拔与培养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2024-09-29T15:20:41.295</cp:lastPrinted>
  <dcterms:created xsi:type="dcterms:W3CDTF">2024-09-29T07:20:41Z</dcterms:created>
  <dcterms:modified xsi:type="dcterms:W3CDTF">2024-09-29T07:20:43Z</dcterms:modified>
</cp:coreProperties>
</file>