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7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293639-9DF9-4411-B968-687E62D75D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70FDEB-8B4E-4BAC-8A7E-8A0D7655E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9A5687-CFEB-4BAA-8C83-5E694BBF1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585805D-3D4F-44BE-9A16-C3E380A673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FC0835B-D2A9-4A31-8EC6-EDF809D14B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256CEE2-5BD7-44DD-AACA-C34F09E25E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590A157-0BFF-4E10-AEE1-799E45834C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A957DFA-8EE7-403F-8724-E9D330E497F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15E8084-8287-43C9-8053-B922AC876B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36CFC51-37D6-4C60-9D6F-E759137155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0B2A71-C59B-4520-9337-D20BE22E7A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2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Relationship Id="rId3" Type="http://schemas.openxmlformats.org/officeDocument/2006/relationships/image" Target="../media/image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hyperlink" Target="https://d.book118.com/13614510422301004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978406" y="2998000"/>
            <a:ext cx="2059305" cy="4819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98591" y="2998000"/>
            <a:ext cx="2086078" cy="53426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2024-01-29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3747" y="997750"/>
            <a:ext cx="6503541" cy="20002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回顾年体味其中的酸甜苦辣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44858" y="364824"/>
            <a:ext cx="2792730" cy="10058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54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8470" y="1110632"/>
            <a:ext cx="279273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l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1479" y="1669445"/>
            <a:ext cx="5811370" cy="43372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酸：挑战与困难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甜：收获与喜悦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苦：压力与付出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辣：激情与斗志</a:t>
            </a:r>
          </a:p>
          <a:p>
            <a:pPr marL="203200" lvl="0" indent="-203200" algn="l">
              <a:lnSpc>
                <a:spcPct val="12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总结与展望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2579" b="2579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834" b="2834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8500" b="8500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回顾年的意义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回顾过去，展望未来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通过对过去一年的回顾，我们可以更好地总结经验教训，为新的一年制定更加明确和切实可行的计划。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感受成长，增强自信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回顾过去一年的经历，可以让我们感受到自己的成长和进步，从而增强自信心和积极性。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珍惜当下，感恩生活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回顾过去，也能让我们更加珍惜当下的时光和身边的人，对生活充满感恩之心。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6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67" r="3167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27" b="192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815" r="14815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174" r="3174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2" name="Group 12"/>
          <p:cNvGrpSpPr/>
          <p:nvPr/>
        </p:nvGrpSpPr>
        <p:grpSpPr>
          <a:xfrm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酸甜苦辣的含义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代表挑战和困难，是成长中不可避免的磨砺和锻炼。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代表成功和收获，是付出努力后得到的回报和认可。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代表艰辛和付出，是为了实现目标而必须经历的过程。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代表激情和动力，是追求梦想过程中迸发出的火花和力量。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酸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甜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苦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辣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酸：挑战与困难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/>
          </a:blip>
          <a:srcRect l="3564" r="356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不断变化的工作环境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随着市场和技术的不断变化，需要不断学习新知识、新技能来适应新的工作环境。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高强度的工作压力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在工作中，可能会遇到项目时间紧迫、任务繁重等压力，需要加班加点、牺牲个人时间来完成任务。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6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人际关系的处理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与同事、领导、客户之间的人际关系处理不当，可能会导致沟通不畅、合作困难等问题。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工作中的挑战</a:t>
              </a:r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67" r="14667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自我认知的局限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在成长过程中，可能会遇到自我认知的局限，不清楚自己的优点和不足，缺乏明确的职业规划和目标。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心理压力和焦虑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面对未来的不确定性和挑战时，可能会产生心理压力和焦虑情绪，影响个人的心态和表现。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缺乏支持和鼓励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在成长过程中，可能会缺乏家人、朋友、同事等的支持和鼓励，感到孤独和无助。</a:t>
              </a: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个人成长的困难</a:t>
              </a:r>
            </a:p>
          </p:txBody>
        </p:sp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2215756" y="2976816"/>
            <a:ext cx="2043577" cy="266384"/>
          </a:xfrm>
          <a:custGeom>
            <a:rect l="l" t="t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Freeform 3"/>
          <p:cNvSpPr/>
          <p:nvPr/>
        </p:nvSpPr>
        <p:spPr>
          <a:xfrm>
            <a:off x="2215756" y="4343931"/>
            <a:ext cx="2043577" cy="268329"/>
          </a:xfrm>
          <a:custGeom>
            <a:rect l="l" t="t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4" name="Group 4"/>
          <p:cNvGrpSpPr/>
          <p:nvPr/>
        </p:nvGrpSpPr>
        <p:grpSpPr>
          <a:xfrm>
            <a:off x="2215756" y="1566343"/>
            <a:ext cx="2043574" cy="4455417"/>
            <a:chOff x="2215756" y="1566343"/>
            <a:chExt cx="2043574" cy="4455417"/>
          </a:xfrm>
        </p:grpSpPr>
        <p:sp>
          <p:nvSpPr>
            <p:cNvPr id="5" name="Freeform 5"/>
            <p:cNvSpPr/>
            <p:nvPr/>
          </p:nvSpPr>
          <p:spPr>
            <a:xfrm>
              <a:off x="2215756" y="1789944"/>
              <a:ext cx="178886" cy="1425253"/>
            </a:xfrm>
            <a:custGeom>
              <a:rect l="l" t="t" r="r" b="b"/>
              <a:pathLst>
                <a:path w="669" h="5308">
                  <a:moveTo>
                    <a:pt x="669" y="182"/>
                  </a:moveTo>
                  <a:cubicBezTo>
                    <a:pt x="415" y="431"/>
                    <a:pt x="256" y="778"/>
                    <a:pt x="256" y="1160"/>
                  </a:cubicBezTo>
                  <a:lnTo>
                    <a:pt x="256" y="5308"/>
                  </a:lnTo>
                  <a:lnTo>
                    <a:pt x="0" y="5308"/>
                  </a:lnTo>
                  <a:lnTo>
                    <a:pt x="0" y="1148"/>
                  </a:lnTo>
                  <a:cubicBezTo>
                    <a:pt x="0" y="699"/>
                    <a:pt x="187" y="292"/>
                    <a:pt x="486" y="0"/>
                  </a:cubicBezTo>
                  <a:lnTo>
                    <a:pt x="669" y="18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6" name="Freeform 6"/>
            <p:cNvSpPr/>
            <p:nvPr/>
          </p:nvSpPr>
          <p:spPr>
            <a:xfrm>
              <a:off x="2346029" y="1566343"/>
              <a:ext cx="1913301" cy="272217"/>
            </a:xfrm>
            <a:custGeom>
              <a:rect l="l" t="t" r="r" b="b"/>
              <a:pathLst>
                <a:path w="7145" h="1015">
                  <a:moveTo>
                    <a:pt x="6397" y="375"/>
                  </a:moveTo>
                  <a:lnTo>
                    <a:pt x="6279" y="0"/>
                  </a:lnTo>
                  <a:lnTo>
                    <a:pt x="7145" y="499"/>
                  </a:lnTo>
                  <a:lnTo>
                    <a:pt x="6279" y="997"/>
                  </a:lnTo>
                  <a:lnTo>
                    <a:pt x="6397" y="623"/>
                  </a:lnTo>
                  <a:lnTo>
                    <a:pt x="1140" y="623"/>
                  </a:lnTo>
                  <a:cubicBezTo>
                    <a:pt x="769" y="623"/>
                    <a:pt x="430" y="773"/>
                    <a:pt x="183" y="1015"/>
                  </a:cubicBezTo>
                  <a:lnTo>
                    <a:pt x="0" y="833"/>
                  </a:lnTo>
                  <a:cubicBezTo>
                    <a:pt x="290" y="550"/>
                    <a:pt x="686" y="375"/>
                    <a:pt x="1120" y="375"/>
                  </a:cubicBezTo>
                  <a:lnTo>
                    <a:pt x="6397" y="37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7" name="Freeform 7"/>
            <p:cNvSpPr/>
            <p:nvPr/>
          </p:nvSpPr>
          <p:spPr>
            <a:xfrm>
              <a:off x="2215756" y="4372893"/>
              <a:ext cx="178886" cy="1425253"/>
            </a:xfrm>
            <a:custGeom>
              <a:rect l="l" t="t" r="r" b="b"/>
              <a:pathLst>
                <a:path w="669" h="5309">
                  <a:moveTo>
                    <a:pt x="256" y="0"/>
                  </a:moveTo>
                  <a:lnTo>
                    <a:pt x="256" y="4149"/>
                  </a:lnTo>
                  <a:cubicBezTo>
                    <a:pt x="256" y="4531"/>
                    <a:pt x="415" y="4878"/>
                    <a:pt x="669" y="5127"/>
                  </a:cubicBezTo>
                  <a:lnTo>
                    <a:pt x="486" y="5309"/>
                  </a:lnTo>
                  <a:cubicBezTo>
                    <a:pt x="187" y="5017"/>
                    <a:pt x="0" y="4610"/>
                    <a:pt x="0" y="4161"/>
                  </a:cubicBezTo>
                  <a:lnTo>
                    <a:pt x="0" y="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8" name="Freeform 8"/>
            <p:cNvSpPr/>
            <p:nvPr/>
          </p:nvSpPr>
          <p:spPr>
            <a:xfrm>
              <a:off x="2346029" y="5747599"/>
              <a:ext cx="1913301" cy="274161"/>
            </a:xfrm>
            <a:custGeom>
              <a:rect l="l" t="t" r="r" b="b"/>
              <a:pathLst>
                <a:path w="7145" h="1015">
                  <a:moveTo>
                    <a:pt x="6397" y="392"/>
                  </a:moveTo>
                  <a:lnTo>
                    <a:pt x="6279" y="18"/>
                  </a:lnTo>
                  <a:lnTo>
                    <a:pt x="7145" y="516"/>
                  </a:lnTo>
                  <a:lnTo>
                    <a:pt x="6279" y="1015"/>
                  </a:lnTo>
                  <a:lnTo>
                    <a:pt x="6397" y="640"/>
                  </a:lnTo>
                  <a:lnTo>
                    <a:pt x="1120" y="640"/>
                  </a:lnTo>
                  <a:cubicBezTo>
                    <a:pt x="686" y="640"/>
                    <a:pt x="290" y="465"/>
                    <a:pt x="0" y="182"/>
                  </a:cubicBezTo>
                  <a:lnTo>
                    <a:pt x="183" y="0"/>
                  </a:lnTo>
                  <a:cubicBezTo>
                    <a:pt x="430" y="242"/>
                    <a:pt x="769" y="392"/>
                    <a:pt x="1140" y="392"/>
                  </a:cubicBezTo>
                  <a:lnTo>
                    <a:pt x="6397" y="39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9" name="AutoShape 9"/>
          <p:cNvSpPr/>
          <p:nvPr/>
        </p:nvSpPr>
        <p:spPr>
          <a:xfrm>
            <a:off x="1171292" y="2749588"/>
            <a:ext cx="2088928" cy="2088928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grpSp>
        <p:nvGrpSpPr>
          <p:cNvPr id="10" name="Group 10"/>
          <p:cNvGrpSpPr/>
          <p:nvPr/>
        </p:nvGrpSpPr>
        <p:grpSpPr>
          <a:xfrm>
            <a:off x="1797656" y="3303419"/>
            <a:ext cx="931450" cy="924116"/>
            <a:chOff x="1797656" y="3303419"/>
            <a:chExt cx="931450" cy="924116"/>
          </a:xfrm>
        </p:grpSpPr>
        <p:sp>
          <p:nvSpPr>
            <p:cNvPr id="11" name="Freeform 11"/>
            <p:cNvSpPr/>
            <p:nvPr/>
          </p:nvSpPr>
          <p:spPr>
            <a:xfrm>
              <a:off x="1978060" y="3564785"/>
              <a:ext cx="482346" cy="478631"/>
            </a:xfrm>
            <a:custGeom>
              <a:rect l="l" t="t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2" name="Freeform 12"/>
            <p:cNvSpPr/>
            <p:nvPr/>
          </p:nvSpPr>
          <p:spPr>
            <a:xfrm>
              <a:off x="2147414" y="3730520"/>
              <a:ext cx="154591" cy="147257"/>
            </a:xfrm>
            <a:custGeom>
              <a:rect l="l" t="t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Freeform 13"/>
            <p:cNvSpPr/>
            <p:nvPr/>
          </p:nvSpPr>
          <p:spPr>
            <a:xfrm>
              <a:off x="1797656" y="3380762"/>
              <a:ext cx="854202" cy="846773"/>
            </a:xfrm>
            <a:custGeom>
              <a:rect l="l" t="t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4" name="Freeform 14"/>
            <p:cNvSpPr/>
            <p:nvPr/>
          </p:nvSpPr>
          <p:spPr>
            <a:xfrm>
              <a:off x="2224757" y="3303419"/>
              <a:ext cx="504349" cy="497015"/>
            </a:xfrm>
            <a:custGeom>
              <a:rect l="l" t="t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应对酸涩的策略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4435504" y="1548259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8" name="AutoShape 38"/>
          <p:cNvSpPr/>
          <p:nvPr/>
        </p:nvSpPr>
        <p:spPr>
          <a:xfrm>
            <a:off x="4435504" y="1110481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9" name="TextBox 39"/>
          <p:cNvSpPr txBox="1"/>
          <p:nvPr/>
        </p:nvSpPr>
        <p:spPr>
          <a:xfrm>
            <a:off x="4594260" y="1108803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积极面对挑战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4260" y="1548259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主动寻求解决问题的方法，学习新知识和技能来提高自己的竞争力。</a:t>
            </a:r>
          </a:p>
        </p:txBody>
      </p:sp>
      <p:sp>
        <p:nvSpPr>
          <p:cNvPr id="41" name="AutoShape 41"/>
          <p:cNvSpPr/>
          <p:nvPr/>
        </p:nvSpPr>
        <p:spPr>
          <a:xfrm>
            <a:off x="4435504" y="2916347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2" name="AutoShape 42"/>
          <p:cNvSpPr/>
          <p:nvPr/>
        </p:nvSpPr>
        <p:spPr>
          <a:xfrm>
            <a:off x="4435504" y="2478570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3" name="TextBox 43"/>
          <p:cNvSpPr txBox="1"/>
          <p:nvPr/>
        </p:nvSpPr>
        <p:spPr>
          <a:xfrm>
            <a:off x="4594260" y="2476892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加强沟通和合作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4260" y="2916347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与同事、领导、客户保持良好的沟通和合作关系，建立互信和尊重。</a:t>
            </a:r>
          </a:p>
        </p:txBody>
      </p:sp>
      <p:sp>
        <p:nvSpPr>
          <p:cNvPr id="45" name="AutoShape 45"/>
          <p:cNvSpPr/>
          <p:nvPr/>
        </p:nvSpPr>
        <p:spPr>
          <a:xfrm>
            <a:off x="4435504" y="4284435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6" name="AutoShape 46"/>
          <p:cNvSpPr/>
          <p:nvPr/>
        </p:nvSpPr>
        <p:spPr>
          <a:xfrm>
            <a:off x="4435504" y="3846658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47" name="TextBox 47"/>
          <p:cNvSpPr txBox="1"/>
          <p:nvPr/>
        </p:nvSpPr>
        <p:spPr>
          <a:xfrm>
            <a:off x="4594260" y="3844980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制定明确的职业规划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94260" y="4284435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了解自己的优点和不足，制定明确的职业规划和目标，并为之付出努力。</a:t>
            </a:r>
          </a:p>
        </p:txBody>
      </p:sp>
      <p:sp>
        <p:nvSpPr>
          <p:cNvPr id="49" name="AutoShape 49"/>
          <p:cNvSpPr/>
          <p:nvPr/>
        </p:nvSpPr>
        <p:spPr>
          <a:xfrm>
            <a:off x="4435504" y="5652523"/>
            <a:ext cx="6293068" cy="826777"/>
          </a:xfrm>
          <a:prstGeom prst="rect">
            <a:avLst/>
          </a:prstGeom>
          <a:solidFill>
            <a:schemeClr val="accent1">
              <a:lumMod val="20000"/>
              <a:lumOff val="8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0" name="AutoShape 50"/>
          <p:cNvSpPr/>
          <p:nvPr/>
        </p:nvSpPr>
        <p:spPr>
          <a:xfrm>
            <a:off x="4435504" y="5214746"/>
            <a:ext cx="6293068" cy="48865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51" name="TextBox 51"/>
          <p:cNvSpPr txBox="1"/>
          <p:nvPr/>
        </p:nvSpPr>
        <p:spPr>
          <a:xfrm>
            <a:off x="4594260" y="5213068"/>
            <a:ext cx="5820489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025" b="1">
                <a:solidFill>
                  <a:schemeClr val="accent3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寻求心理支持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94260" y="5652523"/>
            <a:ext cx="5909681" cy="80274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500">
                <a:solidFill>
                  <a:srgbClr val="060001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与家人、朋友、同事等分享自己的感受和困惑，寻求他们的支持和鼓励。同时，也可以通过心理咨询等专业途径来获得帮助。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2"/>
          <p:cNvSpPr txBox="1"/>
          <p:nvPr/>
        </p:nvSpPr>
        <p:spPr>
          <a:xfrm>
            <a:off x="2084424" y="2462858"/>
            <a:ext cx="200966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8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198" y="2019814"/>
            <a:ext cx="6164285" cy="195181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4500" b="1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甜：收获与喜悦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在团队中发挥了关键作用，成功推动项目完成，获得了领导和同事的认可。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完成重要项目</a:t>
            </a: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获得晋升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收获荣誉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凭借出色的工作表现和卓越的业绩，获得了公司晋升，实现了职业发展的重要一步。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在工作中取得了突出成绩，获得了公司或行业内的荣誉和奖项，得到了广泛赞誉。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工作中的成果</a:t>
              </a:r>
            </a:p>
          </p:txBody>
        </p:sp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695570" y="1775671"/>
            <a:ext cx="3353958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技能提升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通过不断学习和实践，提高了自己的专业技能和知识水平，增强了竞争力。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489344" y="1899496"/>
            <a:ext cx="3368604" cy="68580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心态成熟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经历了各种挑战和困难，逐渐学会了如何面对问题、解决问题，心态变得更加成熟和稳定。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244774" y="1751287"/>
            <a:ext cx="3353753" cy="933450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人际关系拓展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结识了更多志同道合的朋友和合作伙伴，建立了广泛的人脉关系，为未来的发展打下了坚实基础。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个人成长的收获</a:t>
              </a: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dpi="0" rotWithShape="1">
          <a:blip r:embed="rId5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在工作之余，享受到家庭的温暖和幸福，与家人共度美好时光，感受到亲情的甜蜜。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6792" r="16792"/>
          <a:stretch>
            <a:fillRect/>
          </a:stretch>
        </p:blipFill>
        <p:spPr>
          <a:xfrm>
            <a:off x="8871766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家庭温馨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与恋人相处融洽，彼此关爱、支持，共同经历生活的点滴，感受到爱情的甜蜜。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恋情甜蜜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与朋友保持密切联系，分享彼此的喜怒哀乐，互相支持和鼓励，感受到友情的深厚和甜蜜。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友情深厚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/>
          </p:txBody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Microsoft Yahei"/>
                  <a:ea typeface="Microsoft Yahei"/>
                  <a:cs typeface="Microsoft Yahei"/>
                </a:rPr>
                <a:t>感受甜蜜的瞬间</a:t>
              </a:r>
            </a:p>
          </p:txBody>
        </p:sp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635000" y="635000"/>
            <a:ext cx="10922000" cy="55880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500" b="1">
                <a:solidFill>
                  <a:srgbClr val="000000"/>
                </a:solidFill>
                <a:latin typeface="Arial"/>
              </a:rPr>
              <a:t>以上内容仅为本文档的试下载部分，为可阅读页数的一半内容。如要下载或阅读全文，请访问：</a:t>
            </a:r>
            <a:r>
              <a:rPr sz="1500" b="1">
                <a:solidFill>
                  <a:srgbClr val="000000"/>
                </a:solidFill>
                <a:latin typeface="Arial"/>
                <a:hlinkClick r:id="rId2"/>
              </a:rPr>
              <a:t>https://d.book118.com/136145104223010042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                                              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BEF"/>
      </a:lt1>
      <a:dk2>
        <a:srgbClr val="351E00"/>
      </a:dk2>
      <a:lt2>
        <a:srgbClr val="FFFFFF"/>
      </a:lt2>
      <a:accent1>
        <a:srgbClr val="FF6D1B"/>
      </a:accent1>
      <a:accent2>
        <a:srgbClr val="FF9000"/>
      </a:accent2>
      <a:accent3>
        <a:srgbClr val="C76900"/>
      </a:accent3>
      <a:accent4>
        <a:srgbClr val="FF6E40"/>
      </a:accent4>
      <a:accent5>
        <a:srgbClr val="FF855E"/>
      </a:accent5>
      <a:accent6>
        <a:srgbClr val="B993D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85</Paragraphs>
  <Slides>14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8">
      <vt:lpstr>Arial</vt:lpstr>
      <vt:lpstr>Calibri</vt:lpstr>
      <vt:lpstr>Microsoft 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Microsoft Office PowerPoint</Application>
  <AppVersion>23.0200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2024-09-10T11:45:25.372</cp:lastPrinted>
  <dcterms:created xsi:type="dcterms:W3CDTF">2024-09-10T03:45:25Z</dcterms:created>
  <dcterms:modified xsi:type="dcterms:W3CDTF">2024-09-10T03:45:27Z</dcterms:modified>
</cp:coreProperties>
</file>