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9D1D26EE-C519-4B47-8618-5455FE63FA74}"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39" name="PlaceHolder 1"/>
          <p:cNvSpPr>
            <a:spLocks noGrp="1"/>
          </p:cNvSpPr>
          <p:nvPr>
            <p:ph type="sldImg"/>
          </p:nvPr>
        </p:nvSpPr>
        <p:spPr>
          <a:xfrm>
            <a:off x="685800" y="1143000"/>
            <a:ext cx="5486040" cy="3085920"/>
          </a:xfrm>
          <a:prstGeom prst="rect">
            <a:avLst/>
          </a:prstGeom>
          <a:ln w="0">
            <a:noFill/>
          </a:ln>
        </p:spPr>
      </p:sp>
      <p:sp>
        <p:nvSpPr>
          <p:cNvPr id="440"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41"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42" name="PlaceHolder 1"/>
          <p:cNvSpPr>
            <a:spLocks noGrp="1"/>
          </p:cNvSpPr>
          <p:nvPr>
            <p:ph type="sldImg"/>
          </p:nvPr>
        </p:nvSpPr>
        <p:spPr>
          <a:xfrm>
            <a:off x="685800" y="1143000"/>
            <a:ext cx="5486040" cy="3085920"/>
          </a:xfrm>
          <a:prstGeom prst="rect">
            <a:avLst/>
          </a:prstGeom>
          <a:ln w="0">
            <a:noFill/>
          </a:ln>
        </p:spPr>
      </p:sp>
      <p:sp>
        <p:nvSpPr>
          <p:cNvPr id="443"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44"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45" name="PlaceHolder 1"/>
          <p:cNvSpPr>
            <a:spLocks noGrp="1"/>
          </p:cNvSpPr>
          <p:nvPr>
            <p:ph type="sldImg"/>
          </p:nvPr>
        </p:nvSpPr>
        <p:spPr>
          <a:xfrm>
            <a:off x="685800" y="1143000"/>
            <a:ext cx="5486040" cy="3085920"/>
          </a:xfrm>
          <a:prstGeom prst="rect">
            <a:avLst/>
          </a:prstGeom>
          <a:ln w="0">
            <a:noFill/>
          </a:ln>
        </p:spPr>
      </p:sp>
      <p:sp>
        <p:nvSpPr>
          <p:cNvPr id="446"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47"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48" name="PlaceHolder 1"/>
          <p:cNvSpPr>
            <a:spLocks noGrp="1"/>
          </p:cNvSpPr>
          <p:nvPr>
            <p:ph type="sldImg"/>
          </p:nvPr>
        </p:nvSpPr>
        <p:spPr>
          <a:xfrm>
            <a:off x="685800" y="1143000"/>
            <a:ext cx="5486040" cy="3085920"/>
          </a:xfrm>
          <a:prstGeom prst="rect">
            <a:avLst/>
          </a:prstGeom>
          <a:ln w="0">
            <a:noFill/>
          </a:ln>
        </p:spPr>
      </p:sp>
      <p:sp>
        <p:nvSpPr>
          <p:cNvPr id="449"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50"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E3F866D-9044-4CD2-A98C-4970B1278A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080CBF-69CC-40FF-94E5-391634E6FA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F362BCC-558B-4A09-BFA9-BAD3918285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7328F11-1A56-4C16-8B0F-95F7F55E3F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51532EC-F874-4FFA-BAC8-01BF6340A6E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14A4AFA-2C6F-42A1-A535-BA326F095D0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3B1D8F0-151A-40DC-B2D9-B139858A68C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33AD60C-E243-49C7-AD8C-AAA287E776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EA0E483-FDE5-4393-9CEC-412F37BEFF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5FC7606-7249-4067-93BC-D51F6F1DB0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BFDE48-E6C5-4573-B208-FCB19BD245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687FC367-9713-4A57-9CE6-9E923625B7B4}"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D6CA234B-847B-4882-945E-88216CE664C0}"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 Id="rId4"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 Id="rId4"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 Id="rId4"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 Id="rId4"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36154050012010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stretch>
            <a:fillRect/>
          </a:stretch>
        </a:blipFill>
      </p:bgPr>
    </p:bg>
    <p:spTree>
      <p:nvGrpSpPr>
        <p:cNvPr id="1" name=""/>
        <p:cNvGrpSpPr/>
        <p:nvPr/>
      </p:nvGrpSpPr>
      <p:grpSpPr>
        <a:xfrm>
          <a:off x="0" y="0"/>
          <a:ext cx="0" cy="0"/>
        </a:xfrm>
      </p:grpSpPr>
      <p:pic>
        <p:nvPicPr>
          <p:cNvPr id="72" name="图片 14"/>
          <p:cNvPicPr/>
          <p:nvPr/>
        </p:nvPicPr>
        <p:blipFill>
          <a:blip r:embed="rId2"/>
          <a:srcRect l="55164" t="24997" r="27493" b="38720"/>
          <a:stretch>
            <a:fillRect/>
          </a:stretch>
        </p:blipFill>
        <p:spPr>
          <a:xfrm>
            <a:off x="2731680" y="1994400"/>
            <a:ext cx="6484680" cy="5652000"/>
          </a:xfrm>
          <a:prstGeom prst="rect">
            <a:avLst/>
          </a:prstGeom>
          <a:ln w="0">
            <a:noFill/>
          </a:ln>
        </p:spPr>
      </p:pic>
      <p:pic>
        <p:nvPicPr>
          <p:cNvPr id="73" name="图片 26"/>
          <p:cNvPicPr/>
          <p:nvPr/>
        </p:nvPicPr>
        <p:blipFill>
          <a:blip r:embed="rId2"/>
          <a:srcRect l="5562" r="58211" b="25947"/>
          <a:stretch>
            <a:fillRect/>
          </a:stretch>
        </p:blipFill>
        <p:spPr>
          <a:xfrm>
            <a:off x="1838520" y="804960"/>
            <a:ext cx="3520080" cy="2998080"/>
          </a:xfrm>
          <a:prstGeom prst="rect">
            <a:avLst/>
          </a:prstGeom>
          <a:ln w="0">
            <a:noFill/>
          </a:ln>
        </p:spPr>
      </p:pic>
      <p:sp>
        <p:nvSpPr>
          <p:cNvPr id="74" name="PlaceHolder 1"/>
          <p:cNvSpPr>
            <a:spLocks noGrp="1"/>
          </p:cNvSpPr>
          <p:nvPr>
            <p:ph type="title"/>
          </p:nvPr>
        </p:nvSpPr>
        <p:spPr>
          <a:xfrm>
            <a:off x="984240" y="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lt1"/>
                </a:solidFill>
                <a:latin typeface="Arial"/>
                <a:ea typeface="微软雅黑"/>
              </a:rPr>
              <a:t>行业人员管理专业提升班</a:t>
            </a:r>
            <a:endParaRPr lang="en-US" sz="6000" b="0" strike="noStrike" spc="-1">
              <a:solidFill>
                <a:schemeClr val="dk1"/>
              </a:solidFill>
              <a:latin typeface="Arial"/>
            </a:endParaRPr>
          </a:p>
        </p:txBody>
      </p:sp>
      <p:sp>
        <p:nvSpPr>
          <p:cNvPr id="75" name="PlaceHolder 2"/>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indent="0" algn="ctr" defTabSz="914400">
              <a:lnSpc>
                <a:spcPct val="110000"/>
              </a:lnSpc>
              <a:spcAft>
                <a:spcPts val="1001"/>
              </a:spcAft>
              <a:buNone/>
              <a:tabLst>
                <a:tab pos="0"/>
              </a:tabLst>
            </a:pPr>
            <a:r>
              <a:rPr lang="en-US" sz="2400" b="0" strike="noStrike" spc="199">
                <a:solidFill>
                  <a:schemeClr val="accent3"/>
                </a:solidFill>
                <a:latin typeface="Arial"/>
                <a:ea typeface="微软雅黑"/>
              </a:rPr>
              <a:t> </a:t>
            </a:r>
            <a:endParaRPr lang="en-US" sz="2400" b="0" strike="noStrike" spc="-1">
              <a:solidFill>
                <a:srgbClr val="FFFFFF"/>
              </a:solidFill>
              <a:latin typeface="Arial"/>
            </a:endParaRPr>
          </a:p>
        </p:txBody>
      </p:sp>
      <p:sp>
        <p:nvSpPr>
          <p:cNvPr id="76" name="文本框 3"/>
          <p:cNvSpPr/>
          <p:nvPr/>
        </p:nvSpPr>
        <p:spPr>
          <a:xfrm>
            <a:off x="2902680" y="443988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accent3"/>
                </a:solidFill>
                <a:latin typeface="Arial"/>
                <a:ea typeface="微软雅黑"/>
              </a:rPr>
              <a:t>  </a:t>
            </a:r>
            <a:r>
              <a:rPr lang="zh-CN" sz="1800" b="0" strike="noStrike" spc="-1">
                <a:solidFill>
                  <a:schemeClr val="lt1"/>
                </a:solidFill>
                <a:latin typeface="Arial"/>
                <a:ea typeface="微软雅黑"/>
              </a:rPr>
              <a:t>汇报人：魏老师                                              </a:t>
            </a:r>
            <a:r>
              <a:rPr lang="en-US" sz="1800" b="0" strike="noStrike" spc="-1">
                <a:solidFill>
                  <a:schemeClr val="lt1"/>
                </a:solidFill>
                <a:latin typeface="Arial"/>
                <a:ea typeface="微软雅黑"/>
              </a:rPr>
              <a:t>2024</a:t>
            </a:r>
            <a:r>
              <a:rPr lang="zh-CN" sz="1800" b="0" strike="noStrike" spc="-1">
                <a:solidFill>
                  <a:schemeClr val="lt1"/>
                </a:solidFill>
                <a:latin typeface="Arial"/>
                <a:ea typeface="微软雅黑"/>
              </a:rPr>
              <a:t>年</a:t>
            </a:r>
            <a:r>
              <a:rPr lang="en-US" sz="1800" b="0" strike="noStrike" spc="-1">
                <a:solidFill>
                  <a:schemeClr val="lt1"/>
                </a:solidFill>
                <a:latin typeface="Arial"/>
                <a:ea typeface="微软雅黑"/>
              </a:rPr>
              <a:t>X</a:t>
            </a:r>
            <a:r>
              <a:rPr lang="zh-CN" sz="1800" b="0" strike="noStrike" spc="-1">
                <a:solidFill>
                  <a:schemeClr val="lt1"/>
                </a:solidFill>
                <a:latin typeface="Arial"/>
                <a:ea typeface="微软雅黑"/>
              </a:rPr>
              <a:t>月</a:t>
            </a:r>
            <a:endParaRPr lang="en-US" sz="1800" b="0" strike="noStrike" spc="-1">
              <a:solidFill>
                <a:srgbClr val="FFFFFF"/>
              </a:solidFill>
              <a:latin typeface="Arial"/>
            </a:endParaRPr>
          </a:p>
        </p:txBody>
      </p:sp>
      <p:pic>
        <p:nvPicPr>
          <p:cNvPr id="77" name="图片 24"/>
          <p:cNvPicPr/>
          <p:nvPr/>
        </p:nvPicPr>
        <p:blipFill>
          <a:blip r:embed="rId3"/>
          <a:srcRect l="84397"/>
          <a:stretch>
            <a:fillRect/>
          </a:stretch>
        </p:blipFill>
        <p:spPr>
          <a:xfrm>
            <a:off x="9623520" y="0"/>
            <a:ext cx="2567880" cy="6857640"/>
          </a:xfrm>
          <a:prstGeom prst="rect">
            <a:avLst/>
          </a:prstGeom>
          <a:ln w="0">
            <a:noFill/>
          </a:ln>
        </p:spPr>
      </p:pic>
      <p:pic>
        <p:nvPicPr>
          <p:cNvPr id="78" name="图片 4"/>
          <p:cNvPicPr/>
          <p:nvPr/>
        </p:nvPicPr>
        <p:blipFill>
          <a:blip r:embed="rId3"/>
          <a:srcRect r="81819"/>
          <a:stretch>
            <a:fillRect/>
          </a:stretch>
        </p:blipFill>
        <p:spPr>
          <a:xfrm>
            <a:off x="0" y="0"/>
            <a:ext cx="2992320" cy="685764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2" dur="1000" fill="hold" nodeType="withEffect">
                                  <p:stCondLst>
                                    <p:cond delay="0"/>
                                  </p:stCondLst>
                                  <p:childTnLst>
                                    <p:set>
                                      <p:cBhvr>
                                        <p:cTn id="6" dur="1" fill="hold">
                                          <p:stCondLst>
                                            <p:cond delay="0"/>
                                          </p:stCondLst>
                                        </p:cTn>
                                        <p:tgtEl>
                                          <p:spTgt spid="77"/>
                                        </p:tgtEl>
                                        <p:attrNameLst>
                                          <p:attrName>style.visibility</p:attrName>
                                        </p:attrNameLst>
                                      </p:cBhvr>
                                      <p:to>
                                        <p:strVal val="visible"/>
                                      </p:to>
                                    </p:set>
                                    <p:anim calcmode="lin" valueType="num">
                                      <p:cBhvr additive="repl">
                                        <p:cTn id="7" dur="1000" fill="hold"/>
                                        <p:tgtEl>
                                          <p:spTgt spid="77"/>
                                        </p:tgtEl>
                                        <p:attrNameLst>
                                          <p:attrName>ppt_x</p:attrName>
                                        </p:attrNameLst>
                                      </p:cBhvr>
                                      <p:tavLst>
                                        <p:tav tm="0">
                                          <p:val>
                                            <p:strVal val="1+#ppt_w/2"/>
                                          </p:val>
                                        </p:tav>
                                        <p:tav tm="100000">
                                          <p:val>
                                            <p:strVal val="#ppt_x"/>
                                          </p:val>
                                        </p:tav>
                                      </p:tavLst>
                                    </p:anim>
                                    <p:anim calcmode="lin" valueType="num">
                                      <p:cBhvr additive="repl">
                                        <p:cTn id="8" dur="1000" fill="hold"/>
                                        <p:tgtEl>
                                          <p:spTgt spid="77"/>
                                        </p:tgtEl>
                                        <p:attrNameLst>
                                          <p:attrName>ppt_y</p:attrName>
                                        </p:attrNameLst>
                                      </p:cBhvr>
                                      <p:tavLst>
                                        <p:tav tm="0">
                                          <p:val>
                                            <p:strVal val="#ppt_y"/>
                                          </p:val>
                                        </p:tav>
                                        <p:tav tm="100000">
                                          <p:val>
                                            <p:strVal val="#ppt_y"/>
                                          </p:val>
                                        </p:tav>
                                      </p:tavLst>
                                    </p:anim>
                                  </p:childTnLst>
                                </p:cTn>
                              </p:par>
                              <p:par>
                                <p:cTn id="9" presetID="6" presetClass="entr" presetSubtype="16" dur="1000" fill="hold" nodeType="withEffect">
                                  <p:stCondLst>
                                    <p:cond delay="0"/>
                                  </p:stCondLst>
                                  <p:childTnLst>
                                    <p:set>
                                      <p:cBhvr>
                                        <p:cTn id="10" dur="1" fill="hold">
                                          <p:stCondLst>
                                            <p:cond delay="0"/>
                                          </p:stCondLst>
                                        </p:cTn>
                                        <p:tgtEl>
                                          <p:spTgt spid="73"/>
                                        </p:tgtEl>
                                        <p:attrNameLst>
                                          <p:attrName>style.visibility</p:attrName>
                                        </p:attrNameLst>
                                      </p:cBhvr>
                                      <p:to>
                                        <p:strVal val="visible"/>
                                      </p:to>
                                    </p:set>
                                    <p:animEffect transition="in" filter="circle(in)">
                                      <p:cBhvr additive="repl">
                                        <p:cTn id="11" dur="1000"/>
                                        <p:tgtEl>
                                          <p:spTgt spid="73"/>
                                        </p:tgtEl>
                                      </p:cBhvr>
                                    </p:animEffect>
                                  </p:childTnLst>
                                </p:cTn>
                              </p:par>
                            </p:childTnLst>
                          </p:cTn>
                        </p:par>
                        <p:par>
                          <p:cTn id="12" fill="hold" nodeType="afterGroup">
                            <p:stCondLst>
                              <p:cond delay="1000"/>
                            </p:stCondLst>
                            <p:childTnLst>
                              <p:par>
                                <p:cTn id="13" presetID="6" presetClass="entr" presetSubtype="16" dur="2000" fill="hold" nodeType="afterEffect">
                                  <p:stCondLst>
                                    <p:cond delay="0"/>
                                  </p:stCondLst>
                                  <p:childTnLst>
                                    <p:set>
                                      <p:cBhvr>
                                        <p:cTn id="14" dur="1" fill="hold">
                                          <p:stCondLst>
                                            <p:cond delay="0"/>
                                          </p:stCondLst>
                                        </p:cTn>
                                        <p:tgtEl>
                                          <p:spTgt spid="72"/>
                                        </p:tgtEl>
                                        <p:attrNameLst>
                                          <p:attrName>style.visibility</p:attrName>
                                        </p:attrNameLst>
                                      </p:cBhvr>
                                      <p:to>
                                        <p:strVal val="visible"/>
                                      </p:to>
                                    </p:set>
                                    <p:animEffect transition="in" filter="circle(in)">
                                      <p:cBhvr additive="repl">
                                        <p:cTn id="15" dur="2000"/>
                                        <p:tgtEl>
                                          <p:spTgt spid="72"/>
                                        </p:tgtEl>
                                      </p:cBhvr>
                                    </p:animEffect>
                                  </p:childTnLst>
                                </p:cTn>
                              </p:par>
                              <p:par>
                                <p:cTn id="16" presetID="2" presetClass="entr" presetSubtype="8" dur="1000" fill="hold" nodeType="withEffect">
                                  <p:stCondLst>
                                    <p:cond delay="0"/>
                                  </p:stCondLst>
                                  <p:childTnLst>
                                    <p:set>
                                      <p:cBhvr>
                                        <p:cTn id="17" dur="1" fill="hold">
                                          <p:stCondLst>
                                            <p:cond delay="0"/>
                                          </p:stCondLst>
                                        </p:cTn>
                                        <p:tgtEl>
                                          <p:spTgt spid="78"/>
                                        </p:tgtEl>
                                        <p:attrNameLst>
                                          <p:attrName>style.visibility</p:attrName>
                                        </p:attrNameLst>
                                      </p:cBhvr>
                                      <p:to>
                                        <p:strVal val="visible"/>
                                      </p:to>
                                    </p:set>
                                    <p:anim calcmode="lin" valueType="num">
                                      <p:cBhvr additive="repl">
                                        <p:cTn id="18" dur="1000" fill="hold"/>
                                        <p:tgtEl>
                                          <p:spTgt spid="78"/>
                                        </p:tgtEl>
                                        <p:attrNameLst>
                                          <p:attrName>ppt_x</p:attrName>
                                        </p:attrNameLst>
                                      </p:cBhvr>
                                      <p:tavLst>
                                        <p:tav tm="0">
                                          <p:val>
                                            <p:strVal val="0-#ppt_w/2"/>
                                          </p:val>
                                        </p:tav>
                                        <p:tav tm="100000">
                                          <p:val>
                                            <p:strVal val="#ppt_x"/>
                                          </p:val>
                                        </p:tav>
                                      </p:tavLst>
                                    </p:anim>
                                    <p:anim calcmode="lin" valueType="num">
                                      <p:cBhvr additive="repl">
                                        <p:cTn id="19" dur="1000" fill="hold"/>
                                        <p:tgtEl>
                                          <p:spTgt spid="7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stretch>
            <a:fillRect/>
          </a:stretch>
        </a:blipFill>
      </p:bgPr>
    </p:bg>
    <p:spTree>
      <p:nvGrpSpPr>
        <p:cNvPr id="1" name=""/>
        <p:cNvGrpSpPr/>
        <p:nvPr/>
      </p:nvGrpSpPr>
      <p:grpSpPr>
        <a:xfrm>
          <a:off x="0" y="0"/>
          <a:ext cx="0" cy="0"/>
        </a:xfrm>
      </p:grpSpPr>
      <p:sp>
        <p:nvSpPr>
          <p:cNvPr id="79"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目录</a:t>
            </a:r>
            <a:endParaRPr lang="en-US" sz="3600" b="0" strike="noStrike" spc="-1">
              <a:solidFill>
                <a:schemeClr val="dk1"/>
              </a:solidFill>
              <a:latin typeface="Arial"/>
            </a:endParaRPr>
          </a:p>
        </p:txBody>
      </p:sp>
      <p:sp>
        <p:nvSpPr>
          <p:cNvPr id="80"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1</a:t>
            </a:r>
            <a:r>
              <a:rPr lang="zh-CN" sz="2400" b="0" strike="noStrike" spc="-1">
                <a:solidFill>
                  <a:schemeClr val="lt1"/>
                </a:solidFill>
                <a:latin typeface="微软雅黑"/>
                <a:ea typeface="微软雅黑"/>
              </a:rPr>
              <a:t>章  专业提升班简介</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2</a:t>
            </a:r>
            <a:r>
              <a:rPr lang="zh-CN" sz="2400" b="0" strike="noStrike" spc="-1">
                <a:solidFill>
                  <a:schemeClr val="lt1"/>
                </a:solidFill>
                <a:latin typeface="微软雅黑"/>
                <a:ea typeface="微软雅黑"/>
              </a:rPr>
              <a:t>章  管理理论与实践</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3</a:t>
            </a:r>
            <a:r>
              <a:rPr lang="zh-CN" sz="2400" b="0" strike="noStrike" spc="-1">
                <a:solidFill>
                  <a:schemeClr val="lt1"/>
                </a:solidFill>
                <a:latin typeface="微软雅黑"/>
                <a:ea typeface="微软雅黑"/>
              </a:rPr>
              <a:t>章  团队建设与协作管理</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4</a:t>
            </a:r>
            <a:r>
              <a:rPr lang="zh-CN" sz="2400" b="0" strike="noStrike" spc="-1">
                <a:solidFill>
                  <a:schemeClr val="lt1"/>
                </a:solidFill>
                <a:latin typeface="微软雅黑"/>
                <a:ea typeface="微软雅黑"/>
              </a:rPr>
              <a:t>章  创新与变革管理</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5</a:t>
            </a:r>
            <a:r>
              <a:rPr lang="zh-CN" sz="2400" b="0" strike="noStrike" spc="-1">
                <a:solidFill>
                  <a:schemeClr val="lt1"/>
                </a:solidFill>
                <a:latin typeface="微软雅黑"/>
                <a:ea typeface="微软雅黑"/>
              </a:rPr>
              <a:t>章  专业素养与个人发展</a:t>
            </a:r>
            <a:endParaRPr lang="en-US" sz="2400" b="0" strike="noStrike" spc="-1">
              <a:solidFill>
                <a:srgbClr val="FFFFFF"/>
              </a:solidFill>
              <a:latin typeface="Arial"/>
            </a:endParaRPr>
          </a:p>
          <a:p>
            <a:pPr defTabSz="914400">
              <a:lnSpc>
                <a:spcPct val="100000"/>
              </a:lnSpc>
            </a:pPr>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6</a:t>
            </a:r>
            <a:r>
              <a:rPr lang="zh-CN" sz="2400" b="0" strike="noStrike" spc="-1">
                <a:solidFill>
                  <a:schemeClr val="lt1"/>
                </a:solidFill>
                <a:latin typeface="微软雅黑"/>
                <a:ea typeface="微软雅黑"/>
              </a:rPr>
              <a:t>章  总结与展望</a:t>
            </a:r>
            <a:endParaRPr lang="en-US" sz="2400" b="0" strike="noStrike" spc="-1">
              <a:solidFill>
                <a:srgbClr val="FFFFFF"/>
              </a:solidFill>
              <a:latin typeface="Arial"/>
            </a:endParaRPr>
          </a:p>
        </p:txBody>
      </p:sp>
      <p:pic>
        <p:nvPicPr>
          <p:cNvPr id="81" name="图片 16"/>
          <p:cNvPicPr/>
          <p:nvPr/>
        </p:nvPicPr>
        <p:blipFill>
          <a:blip r:embed="rId3"/>
          <a:srcRect l="55164" t="24997" r="27493" b="38720"/>
          <a:stretch>
            <a:fillRect/>
          </a:stretch>
        </p:blipFill>
        <p:spPr>
          <a:xfrm>
            <a:off x="8813520" y="501480"/>
            <a:ext cx="4225680" cy="3682800"/>
          </a:xfrm>
          <a:prstGeom prst="rect">
            <a:avLst/>
          </a:prstGeom>
          <a:ln w="0">
            <a:noFill/>
          </a:ln>
        </p:spPr>
      </p:pic>
      <p:pic>
        <p:nvPicPr>
          <p:cNvPr id="82" name="图片 15"/>
          <p:cNvPicPr/>
          <p:nvPr/>
        </p:nvPicPr>
        <p:blipFill>
          <a:blip r:embed="rId3"/>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81"/>
                                        </p:tgtEl>
                                        <p:attrNameLst>
                                          <p:attrName>style.visibility</p:attrName>
                                        </p:attrNameLst>
                                      </p:cBhvr>
                                      <p:to>
                                        <p:strVal val="visible"/>
                                      </p:to>
                                    </p:set>
                                    <p:animEffect transition="in" filter="circle(in)">
                                      <p:cBhvr additive="repl">
                                        <p:cTn id="7" dur="2000"/>
                                        <p:tgtEl>
                                          <p:spTgt spid="81"/>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82"/>
                                        </p:tgtEl>
                                        <p:attrNameLst>
                                          <p:attrName>style.visibility</p:attrName>
                                        </p:attrNameLst>
                                      </p:cBhvr>
                                      <p:to>
                                        <p:strVal val="visible"/>
                                      </p:to>
                                    </p:set>
                                    <p:animEffect transition="in" filter="circle(in)">
                                      <p:cBhvr additive="repl">
                                        <p:cTn id="10" dur="2000"/>
                                        <p:tgtEl>
                                          <p:spTgt spid="8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stretch>
            <a:fillRect/>
          </a:stretch>
        </a:blipFill>
      </p:bgPr>
    </p:bg>
    <p:spTree>
      <p:nvGrpSpPr>
        <p:cNvPr id="1" name=""/>
        <p:cNvGrpSpPr/>
        <p:nvPr/>
      </p:nvGrpSpPr>
      <p:grpSpPr>
        <a:xfrm>
          <a:off x="0" y="0"/>
          <a:ext cx="0" cy="0"/>
        </a:xfrm>
      </p:grpSpPr>
      <p:pic>
        <p:nvPicPr>
          <p:cNvPr id="83" name="图片 29"/>
          <p:cNvPicPr/>
          <p:nvPr/>
        </p:nvPicPr>
        <p:blipFill>
          <a:blip r:embed="rId3"/>
          <a:srcRect l="5562" r="58211" b="25947"/>
          <a:stretch>
            <a:fillRect/>
          </a:stretch>
        </p:blipFill>
        <p:spPr>
          <a:xfrm>
            <a:off x="7921080" y="77400"/>
            <a:ext cx="4692960" cy="3997080"/>
          </a:xfrm>
          <a:prstGeom prst="rect">
            <a:avLst/>
          </a:prstGeom>
          <a:ln w="0">
            <a:noFill/>
          </a:ln>
        </p:spPr>
      </p:pic>
      <p:pic>
        <p:nvPicPr>
          <p:cNvPr id="84" name="图片 13"/>
          <p:cNvPicPr/>
          <p:nvPr/>
        </p:nvPicPr>
        <p:blipFill>
          <a:blip r:embed="rId3"/>
          <a:srcRect l="55164" t="24997" r="27493" b="38720"/>
          <a:stretch>
            <a:fillRect/>
          </a:stretch>
        </p:blipFill>
        <p:spPr>
          <a:xfrm>
            <a:off x="-286560" y="1621080"/>
            <a:ext cx="5813640" cy="5043960"/>
          </a:xfrm>
          <a:prstGeom prst="rect">
            <a:avLst/>
          </a:prstGeom>
          <a:ln w="0">
            <a:noFill/>
          </a:ln>
        </p:spPr>
      </p:pic>
      <p:sp>
        <p:nvSpPr>
          <p:cNvPr id="8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FFFFF"/>
              </a:buClr>
              <a:buFont typeface="Arial"/>
              <a:buChar char="●"/>
              <a:tabLst>
                <a:tab pos="1609560"/>
              </a:tabLst>
            </a:pPr>
            <a:r>
              <a:rPr lang="en-US" sz="1800" b="0" strike="noStrike" spc="148">
                <a:solidFill>
                  <a:schemeClr val="lt1"/>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86"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第</a:t>
            </a:r>
            <a:r>
              <a:rPr lang="en-US" sz="3600" b="1" strike="noStrike" spc="299">
                <a:solidFill>
                  <a:schemeClr val="lt1"/>
                </a:solidFill>
                <a:latin typeface="Arial"/>
                <a:ea typeface="微软雅黑"/>
              </a:rPr>
              <a:t>1</a:t>
            </a:r>
            <a:r>
              <a:rPr lang="zh-CN" sz="3600" b="1" strike="noStrike" spc="299">
                <a:solidFill>
                  <a:schemeClr val="lt1"/>
                </a:solidFill>
                <a:latin typeface="Arial"/>
                <a:ea typeface="微软雅黑"/>
              </a:rPr>
              <a:t>章 专业提升班简介</a:t>
            </a:r>
            <a:endParaRPr lang="en-US" sz="3600" b="0" strike="noStrike" spc="-1">
              <a:solidFill>
                <a:schemeClr val="dk1"/>
              </a:solidFill>
              <a:latin typeface="Arial"/>
            </a:endParaRPr>
          </a:p>
        </p:txBody>
      </p:sp>
      <p:sp>
        <p:nvSpPr>
          <p:cNvPr id="8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6" presetClass="entr" presetSubtype="16" dur="2000" fill="hold" nodeType="afterEffect">
                                  <p:stCondLst>
                                    <p:cond delay="0"/>
                                  </p:stCondLst>
                                  <p:childTnLst>
                                    <p:set>
                                      <p:cBhvr>
                                        <p:cTn id="6" dur="1" fill="hold">
                                          <p:stCondLst>
                                            <p:cond delay="0"/>
                                          </p:stCondLst>
                                        </p:cTn>
                                        <p:tgtEl>
                                          <p:spTgt spid="84"/>
                                        </p:tgtEl>
                                        <p:attrNameLst>
                                          <p:attrName>style.visibility</p:attrName>
                                        </p:attrNameLst>
                                      </p:cBhvr>
                                      <p:to>
                                        <p:strVal val="visible"/>
                                      </p:to>
                                    </p:set>
                                    <p:animEffect transition="in" filter="circle(in)">
                                      <p:cBhvr additive="repl">
                                        <p:cTn id="7" dur="2000"/>
                                        <p:tgtEl>
                                          <p:spTgt spid="84"/>
                                        </p:tgtEl>
                                      </p:cBhvr>
                                    </p:animEffect>
                                  </p:childTnLst>
                                </p:cTn>
                              </p:par>
                              <p:par>
                                <p:cTn id="8" presetID="6" presetClass="entr" presetSubtype="16" dur="1000" fill="hold" nodeType="withEffect">
                                  <p:stCondLst>
                                    <p:cond delay="0"/>
                                  </p:stCondLst>
                                  <p:childTnLst>
                                    <p:set>
                                      <p:cBhvr>
                                        <p:cTn id="9" dur="1" fill="hold">
                                          <p:stCondLst>
                                            <p:cond delay="0"/>
                                          </p:stCondLst>
                                        </p:cTn>
                                        <p:tgtEl>
                                          <p:spTgt spid="83"/>
                                        </p:tgtEl>
                                        <p:attrNameLst>
                                          <p:attrName>style.visibility</p:attrName>
                                        </p:attrNameLst>
                                      </p:cBhvr>
                                      <p:to>
                                        <p:strVal val="visible"/>
                                      </p:to>
                                    </p:set>
                                    <p:animEffect transition="in" filter="circle(in)">
                                      <p:cBhvr additive="repl">
                                        <p:cTn id="10" dur="1000"/>
                                        <p:tgtEl>
                                          <p:spTgt spid="8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88" name="图片 29"/>
          <p:cNvPicPr/>
          <p:nvPr/>
        </p:nvPicPr>
        <p:blipFill>
          <a:blip r:embed="rId2"/>
          <a:srcRect l="5562" r="58211" b="25947"/>
          <a:stretch>
            <a:fillRect/>
          </a:stretch>
        </p:blipFill>
        <p:spPr>
          <a:xfrm rot="20400000">
            <a:off x="881640" y="629280"/>
            <a:ext cx="4024440" cy="3427200"/>
          </a:xfrm>
          <a:prstGeom prst="rect">
            <a:avLst/>
          </a:prstGeom>
          <a:ln w="0">
            <a:noFill/>
          </a:ln>
        </p:spPr>
      </p:pic>
      <p:pic>
        <p:nvPicPr>
          <p:cNvPr id="89" name="图片 16"/>
          <p:cNvPicPr/>
          <p:nvPr/>
        </p:nvPicPr>
        <p:blipFill>
          <a:blip r:embed="rId2"/>
          <a:srcRect l="55164" t="24997" r="27493" b="38720"/>
          <a:stretch>
            <a:fillRect/>
          </a:stretch>
        </p:blipFill>
        <p:spPr>
          <a:xfrm>
            <a:off x="8259840" y="649440"/>
            <a:ext cx="4225680" cy="3682800"/>
          </a:xfrm>
          <a:prstGeom prst="rect">
            <a:avLst/>
          </a:prstGeom>
          <a:ln w="0">
            <a:noFill/>
          </a:ln>
        </p:spPr>
      </p:pic>
      <p:sp>
        <p:nvSpPr>
          <p:cNvPr id="9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1"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lt1"/>
                </a:solidFill>
                <a:latin typeface="Arial"/>
                <a:ea typeface="微软雅黑"/>
              </a:rPr>
              <a:t>行业人员管理专业提升班简介</a:t>
            </a:r>
            <a:endParaRPr lang="en-US" sz="2800" b="0" strike="noStrike" spc="-1">
              <a:solidFill>
                <a:srgbClr val="FFFFFF"/>
              </a:solidFill>
              <a:latin typeface="Arial"/>
            </a:endParaRPr>
          </a:p>
        </p:txBody>
      </p:sp>
      <p:sp>
        <p:nvSpPr>
          <p:cNvPr id="92"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行业人员管理专业提升班旨在帮助参与者提升管理能力和专业技能，从而更加成功地应对职场挑战。通过系统学习和实践培训，学员将全面提升自身的管理水平和职业素养，实现个人职业的发展目标。</a:t>
            </a:r>
            <a:endParaRPr lang="en-US" sz="1800" b="0" strike="noStrike" spc="-1">
              <a:solidFill>
                <a:srgbClr val="FFFFFF"/>
              </a:solidFill>
              <a:latin typeface="Arial"/>
            </a:endParaRPr>
          </a:p>
        </p:txBody>
      </p:sp>
      <p:sp>
        <p:nvSpPr>
          <p:cNvPr id="9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lt1"/>
                </a:solidFill>
                <a:latin typeface="Arial"/>
                <a:ea typeface="微软雅黑"/>
              </a:rPr>
              <a:t> </a:t>
            </a:r>
            <a:endParaRPr lang="en-US" sz="3600" b="0" strike="noStrike" spc="-1">
              <a:solidFill>
                <a:schemeClr val="dk1"/>
              </a:solidFill>
              <a:latin typeface="Arial"/>
            </a:endParaRPr>
          </a:p>
        </p:txBody>
      </p:sp>
      <p:pic>
        <p:nvPicPr>
          <p:cNvPr id="94"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94"/>
                                        </p:tgtEl>
                                        <p:attrNameLst>
                                          <p:attrName>style.visibility</p:attrName>
                                        </p:attrNameLst>
                                      </p:cBhvr>
                                      <p:to>
                                        <p:strVal val="visible"/>
                                      </p:to>
                                    </p:set>
                                    <p:animEffect transition="in" filter="circle(in)">
                                      <p:cBhvr additive="repl">
                                        <p:cTn id="7" dur="2000"/>
                                        <p:tgtEl>
                                          <p:spTgt spid="94"/>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89"/>
                                        </p:tgtEl>
                                        <p:attrNameLst>
                                          <p:attrName>style.visibility</p:attrName>
                                        </p:attrNameLst>
                                      </p:cBhvr>
                                      <p:to>
                                        <p:strVal val="visible"/>
                                      </p:to>
                                    </p:set>
                                    <p:animEffect transition="in" filter="circle(in)">
                                      <p:cBhvr additive="repl">
                                        <p:cTn id="10" dur="2000"/>
                                        <p:tgtEl>
                                          <p:spTgt spid="89"/>
                                        </p:tgtEl>
                                      </p:cBhvr>
                                    </p:animEffect>
                                  </p:childTnLst>
                                </p:cTn>
                              </p:par>
                              <p:par>
                                <p:cTn id="11" presetID="6" presetClass="entr" presetSubtype="16" dur="1000" fill="hold" nodeType="withEffect">
                                  <p:stCondLst>
                                    <p:cond delay="0"/>
                                  </p:stCondLst>
                                  <p:childTnLst>
                                    <p:set>
                                      <p:cBhvr>
                                        <p:cTn id="12" dur="1" fill="hold">
                                          <p:stCondLst>
                                            <p:cond delay="0"/>
                                          </p:stCondLst>
                                        </p:cTn>
                                        <p:tgtEl>
                                          <p:spTgt spid="88"/>
                                        </p:tgtEl>
                                        <p:attrNameLst>
                                          <p:attrName>style.visibility</p:attrName>
                                        </p:attrNameLst>
                                      </p:cBhvr>
                                      <p:to>
                                        <p:strVal val="visible"/>
                                      </p:to>
                                    </p:set>
                                    <p:animEffect transition="in" filter="circle(in)">
                                      <p:cBhvr additive="repl">
                                        <p:cTn id="13" dur="1000"/>
                                        <p:tgtEl>
                                          <p:spTgt spid="8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95" name="图片 4"/>
          <p:cNvPicPr/>
          <p:nvPr/>
        </p:nvPicPr>
        <p:blipFill>
          <a:blip r:embed="rId2"/>
          <a:srcRect l="55164" t="24997" r="27493" b="38720"/>
          <a:stretch>
            <a:fillRect/>
          </a:stretch>
        </p:blipFill>
        <p:spPr>
          <a:xfrm>
            <a:off x="7966440" y="378360"/>
            <a:ext cx="4225680" cy="3682800"/>
          </a:xfrm>
          <a:prstGeom prst="rect">
            <a:avLst/>
          </a:prstGeom>
          <a:ln w="0">
            <a:noFill/>
          </a:ln>
        </p:spPr>
      </p:pic>
      <p:sp>
        <p:nvSpPr>
          <p:cNvPr id="96"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微软雅黑"/>
                <a:ea typeface="微软雅黑"/>
              </a:rPr>
              <a:t>为什么选择专业提升班</a:t>
            </a:r>
            <a:endParaRPr lang="en-US" sz="3600" b="0" strike="noStrike" spc="-1">
              <a:solidFill>
                <a:schemeClr val="dk1"/>
              </a:solidFill>
              <a:latin typeface="Arial"/>
            </a:endParaRPr>
          </a:p>
        </p:txBody>
      </p:sp>
      <p:sp>
        <p:nvSpPr>
          <p:cNvPr id="97" name="content.1.subtitle"/>
          <p:cNvSpPr/>
          <p:nvPr/>
        </p:nvSpPr>
        <p:spPr>
          <a:xfrm>
            <a:off x="129672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通过专业知识和技能提升，增强个人的竞争力</a:t>
            </a:r>
            <a:endParaRPr lang="en-US" sz="1600" b="0" strike="noStrike" spc="-1">
              <a:solidFill>
                <a:srgbClr val="FFFFFF"/>
              </a:solidFill>
              <a:latin typeface="Arial"/>
            </a:endParaRPr>
          </a:p>
        </p:txBody>
      </p:sp>
      <p:sp>
        <p:nvSpPr>
          <p:cNvPr id="98" name="content.1.title"/>
          <p:cNvSpPr/>
          <p:nvPr/>
        </p:nvSpPr>
        <p:spPr>
          <a:xfrm>
            <a:off x="1297440" y="2604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提高职场竞争力</a:t>
            </a:r>
            <a:endParaRPr lang="en-US" sz="2000" b="0" strike="noStrike" spc="-1">
              <a:solidFill>
                <a:srgbClr val="FFFFFF"/>
              </a:solidFill>
              <a:latin typeface="Arial"/>
            </a:endParaRPr>
          </a:p>
        </p:txBody>
      </p:sp>
      <p:sp>
        <p:nvSpPr>
          <p:cNvPr id="99" name="content.2.subtitle"/>
          <p:cNvSpPr/>
          <p:nvPr/>
        </p:nvSpPr>
        <p:spPr>
          <a:xfrm>
            <a:off x="909180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与同行交流经验，建立广泛的人际关系网络</a:t>
            </a:r>
            <a:endParaRPr lang="en-US" sz="1600" b="0" strike="noStrike" spc="-1">
              <a:solidFill>
                <a:srgbClr val="FFFFFF"/>
              </a:solidFill>
              <a:latin typeface="Arial"/>
            </a:endParaRPr>
          </a:p>
        </p:txBody>
      </p:sp>
      <p:sp>
        <p:nvSpPr>
          <p:cNvPr id="100" name="content.2.title"/>
          <p:cNvSpPr/>
          <p:nvPr/>
        </p:nvSpPr>
        <p:spPr>
          <a:xfrm>
            <a:off x="9091440" y="2604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拓展人脉</a:t>
            </a:r>
            <a:endParaRPr lang="en-US" sz="2000" b="0" strike="noStrike" spc="-1">
              <a:solidFill>
                <a:srgbClr val="FFFFFF"/>
              </a:solidFill>
              <a:latin typeface="Arial"/>
            </a:endParaRPr>
          </a:p>
        </p:txBody>
      </p:sp>
      <p:sp>
        <p:nvSpPr>
          <p:cNvPr id="101" name="content.3.subtitle"/>
          <p:cNvSpPr/>
          <p:nvPr/>
        </p:nvSpPr>
        <p:spPr>
          <a:xfrm>
            <a:off x="3895200" y="36151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获取行业内部的专业资源和信息，促进个人成长</a:t>
            </a:r>
            <a:endParaRPr lang="en-US" sz="1600" b="0" strike="noStrike" spc="-1">
              <a:solidFill>
                <a:srgbClr val="FFFFFF"/>
              </a:solidFill>
              <a:latin typeface="Arial"/>
            </a:endParaRPr>
          </a:p>
        </p:txBody>
      </p:sp>
      <p:sp>
        <p:nvSpPr>
          <p:cNvPr id="102" name="content.3.title"/>
          <p:cNvSpPr/>
          <p:nvPr/>
        </p:nvSpPr>
        <p:spPr>
          <a:xfrm>
            <a:off x="3895920" y="26067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获得专业资源</a:t>
            </a:r>
            <a:endParaRPr lang="en-US" sz="2000" b="0" strike="noStrike" spc="-1">
              <a:solidFill>
                <a:srgbClr val="FFFFFF"/>
              </a:solidFill>
              <a:latin typeface="Arial"/>
            </a:endParaRPr>
          </a:p>
        </p:txBody>
      </p:sp>
      <p:sp>
        <p:nvSpPr>
          <p:cNvPr id="103" name="content.4.subtitle"/>
          <p:cNvSpPr/>
          <p:nvPr/>
        </p:nvSpPr>
        <p:spPr>
          <a:xfrm>
            <a:off x="649368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了解行业最新发展动态，跟上潮流</a:t>
            </a:r>
            <a:endParaRPr lang="en-US" sz="1600" b="0" strike="noStrike" spc="-1">
              <a:solidFill>
                <a:srgbClr val="FFFFFF"/>
              </a:solidFill>
              <a:latin typeface="Arial"/>
            </a:endParaRPr>
          </a:p>
        </p:txBody>
      </p:sp>
      <p:sp>
        <p:nvSpPr>
          <p:cNvPr id="104" name="content.4.title"/>
          <p:cNvSpPr/>
          <p:nvPr/>
        </p:nvSpPr>
        <p:spPr>
          <a:xfrm>
            <a:off x="6494040" y="26067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学习最新趋势</a:t>
            </a:r>
            <a:endParaRPr lang="en-US" sz="2000" b="0" strike="noStrike" spc="-1">
              <a:solidFill>
                <a:srgbClr val="FFFFFF"/>
              </a:solidFill>
              <a:latin typeface="Arial"/>
            </a:endParaRPr>
          </a:p>
        </p:txBody>
      </p:sp>
      <p:pic>
        <p:nvPicPr>
          <p:cNvPr id="105"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105"/>
                                        </p:tgtEl>
                                        <p:attrNameLst>
                                          <p:attrName>style.visibility</p:attrName>
                                        </p:attrNameLst>
                                      </p:cBhvr>
                                      <p:to>
                                        <p:strVal val="visible"/>
                                      </p:to>
                                    </p:set>
                                    <p:animEffect transition="in" filter="circle(in)">
                                      <p:cBhvr additive="repl">
                                        <p:cTn id="7" dur="2000"/>
                                        <p:tgtEl>
                                          <p:spTgt spid="105"/>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95"/>
                                        </p:tgtEl>
                                        <p:attrNameLst>
                                          <p:attrName>style.visibility</p:attrName>
                                        </p:attrNameLst>
                                      </p:cBhvr>
                                      <p:to>
                                        <p:strVal val="visible"/>
                                      </p:to>
                                    </p:set>
                                    <p:animEffect transition="in" filter="circle(in)">
                                      <p:cBhvr additive="repl">
                                        <p:cTn id="10" dur="2000"/>
                                        <p:tgtEl>
                                          <p:spTgt spid="9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106" name="图片 16"/>
          <p:cNvPicPr/>
          <p:nvPr/>
        </p:nvPicPr>
        <p:blipFill>
          <a:blip r:embed="rId2"/>
          <a:srcRect l="55164" t="24997" r="27493" b="38720"/>
          <a:stretch>
            <a:fillRect/>
          </a:stretch>
        </p:blipFill>
        <p:spPr>
          <a:xfrm>
            <a:off x="4830120" y="-69840"/>
            <a:ext cx="4225680" cy="3682800"/>
          </a:xfrm>
          <a:prstGeom prst="rect">
            <a:avLst/>
          </a:prstGeom>
          <a:ln w="0">
            <a:noFill/>
          </a:ln>
        </p:spPr>
      </p:pic>
      <p:sp>
        <p:nvSpPr>
          <p:cNvPr id="107"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8"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技能培训</a:t>
            </a:r>
            <a:endParaRPr lang="en-US" sz="1800" b="0" strike="noStrike" spc="-1">
              <a:solidFill>
                <a:srgbClr val="FFFFFF"/>
              </a:solidFill>
              <a:latin typeface="Arial"/>
            </a:endParaRPr>
          </a:p>
        </p:txBody>
      </p:sp>
      <p:sp>
        <p:nvSpPr>
          <p:cNvPr id="109" name="content.2.content"/>
          <p:cNvSpPr/>
          <p:nvPr/>
        </p:nvSpPr>
        <p:spPr>
          <a:xfrm>
            <a:off x="3655080" y="317772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沟通与谈判技巧</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决策与问题解决</a:t>
            </a:r>
            <a:endParaRPr lang="en-US" sz="1400" b="0" strike="noStrike" spc="-1">
              <a:solidFill>
                <a:srgbClr val="FFFFFF"/>
              </a:solidFill>
              <a:latin typeface="Arial"/>
            </a:endParaRPr>
          </a:p>
        </p:txBody>
      </p:sp>
      <p:sp>
        <p:nvSpPr>
          <p:cNvPr id="110"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1"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案例分析</a:t>
            </a:r>
            <a:endParaRPr lang="en-US" sz="1800" b="0" strike="noStrike" spc="-1">
              <a:solidFill>
                <a:srgbClr val="FFFFFF"/>
              </a:solidFill>
              <a:latin typeface="Arial"/>
            </a:endParaRPr>
          </a:p>
        </p:txBody>
      </p:sp>
      <p:sp>
        <p:nvSpPr>
          <p:cNvPr id="112" name="content.3.content"/>
          <p:cNvSpPr/>
          <p:nvPr/>
        </p:nvSpPr>
        <p:spPr>
          <a:xfrm>
            <a:off x="6414120" y="317808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实际案例分析与讨论</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实践操作与反馈</a:t>
            </a:r>
            <a:endParaRPr lang="en-US" sz="1400" b="0" strike="noStrike" spc="-1">
              <a:solidFill>
                <a:srgbClr val="FFFFFF"/>
              </a:solidFill>
              <a:latin typeface="Arial"/>
            </a:endParaRPr>
          </a:p>
        </p:txBody>
      </p:sp>
      <p:sp>
        <p:nvSpPr>
          <p:cNvPr id="113"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4"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专业发展</a:t>
            </a:r>
            <a:endParaRPr lang="en-US" sz="1800" b="0" strike="noStrike" spc="-1">
              <a:solidFill>
                <a:srgbClr val="FFFFFF"/>
              </a:solidFill>
              <a:latin typeface="Arial"/>
            </a:endParaRPr>
          </a:p>
        </p:txBody>
      </p:sp>
      <p:sp>
        <p:nvSpPr>
          <p:cNvPr id="115" name="content.4.content"/>
          <p:cNvSpPr/>
          <p:nvPr/>
        </p:nvSpPr>
        <p:spPr>
          <a:xfrm>
            <a:off x="9168120" y="3178080"/>
            <a:ext cx="207684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行业趋势与展望</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个人规划与目标设定</a:t>
            </a:r>
            <a:endParaRPr lang="en-US" sz="1400" b="0" strike="noStrike" spc="-1">
              <a:solidFill>
                <a:srgbClr val="FFFFFF"/>
              </a:solidFill>
              <a:latin typeface="Arial"/>
            </a:endParaRPr>
          </a:p>
        </p:txBody>
      </p:sp>
      <p:sp>
        <p:nvSpPr>
          <p:cNvPr id="116"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提升班的具体内容</a:t>
            </a:r>
            <a:endParaRPr lang="en-US" sz="3600" b="0" strike="noStrike" spc="-1">
              <a:solidFill>
                <a:schemeClr val="dk1"/>
              </a:solidFill>
              <a:latin typeface="Arial"/>
            </a:endParaRPr>
          </a:p>
        </p:txBody>
      </p:sp>
      <p:sp>
        <p:nvSpPr>
          <p:cNvPr id="117"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8"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管理知识</a:t>
            </a:r>
            <a:endParaRPr lang="en-US" sz="1800" b="0" strike="noStrike" spc="-1">
              <a:solidFill>
                <a:srgbClr val="FFFFFF"/>
              </a:solidFill>
              <a:latin typeface="Arial"/>
            </a:endParaRPr>
          </a:p>
        </p:txBody>
      </p:sp>
      <p:sp>
        <p:nvSpPr>
          <p:cNvPr id="119" name="content.1.content"/>
          <p:cNvSpPr/>
          <p:nvPr/>
        </p:nvSpPr>
        <p:spPr>
          <a:xfrm>
            <a:off x="880200" y="317772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管理理论与实践</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团队合作与领导力</a:t>
            </a:r>
            <a:endParaRPr lang="en-US" sz="1400" b="0" strike="noStrike" spc="-1">
              <a:solidFill>
                <a:srgbClr val="FFFFFF"/>
              </a:solidFill>
              <a:latin typeface="Arial"/>
            </a:endParaRPr>
          </a:p>
        </p:txBody>
      </p:sp>
      <p:pic>
        <p:nvPicPr>
          <p:cNvPr id="120"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120"/>
                                        </p:tgtEl>
                                        <p:attrNameLst>
                                          <p:attrName>style.visibility</p:attrName>
                                        </p:attrNameLst>
                                      </p:cBhvr>
                                      <p:to>
                                        <p:strVal val="visible"/>
                                      </p:to>
                                    </p:set>
                                    <p:animEffect transition="in" filter="circle(in)">
                                      <p:cBhvr additive="repl">
                                        <p:cTn id="7" dur="2000"/>
                                        <p:tgtEl>
                                          <p:spTgt spid="120"/>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106"/>
                                        </p:tgtEl>
                                        <p:attrNameLst>
                                          <p:attrName>style.visibility</p:attrName>
                                        </p:attrNameLst>
                                      </p:cBhvr>
                                      <p:to>
                                        <p:strVal val="visible"/>
                                      </p:to>
                                    </p:set>
                                    <p:animEffect transition="in" filter="circle(in)">
                                      <p:cBhvr additive="repl">
                                        <p:cTn id="10" dur="2000"/>
                                        <p:tgtEl>
                                          <p:spTgt spid="10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121" name="图片 29"/>
          <p:cNvPicPr/>
          <p:nvPr/>
        </p:nvPicPr>
        <p:blipFill>
          <a:blip r:embed="rId2"/>
          <a:srcRect l="5562" r="58211" b="25947"/>
          <a:stretch>
            <a:fillRect/>
          </a:stretch>
        </p:blipFill>
        <p:spPr>
          <a:xfrm>
            <a:off x="4690080" y="93240"/>
            <a:ext cx="4150080" cy="3534840"/>
          </a:xfrm>
          <a:prstGeom prst="rect">
            <a:avLst/>
          </a:prstGeom>
          <a:ln w="0">
            <a:noFill/>
          </a:ln>
        </p:spPr>
      </p:pic>
      <p:pic>
        <p:nvPicPr>
          <p:cNvPr id="122" name="图片 1"/>
          <p:cNvPicPr/>
          <p:nvPr/>
        </p:nvPicPr>
        <p:blipFill>
          <a:blip r:embed="rId2"/>
          <a:srcRect l="55164" t="24997" r="27493" b="38720"/>
          <a:stretch>
            <a:fillRect/>
          </a:stretch>
        </p:blipFill>
        <p:spPr>
          <a:xfrm>
            <a:off x="8114400" y="3698280"/>
            <a:ext cx="4225680" cy="3682800"/>
          </a:xfrm>
          <a:prstGeom prst="rect">
            <a:avLst/>
          </a:prstGeom>
          <a:ln w="0">
            <a:noFill/>
          </a:ln>
        </p:spPr>
      </p:pic>
      <p:sp>
        <p:nvSpPr>
          <p:cNvPr id="123"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lt1"/>
                </a:solidFill>
                <a:latin typeface="Arial"/>
                <a:ea typeface="微软雅黑"/>
              </a:rPr>
              <a:t>学员要求和报名流程</a:t>
            </a:r>
            <a:endParaRPr lang="en-US" sz="3600" b="0" strike="noStrike" spc="-1">
              <a:solidFill>
                <a:schemeClr val="dk1"/>
              </a:solidFill>
              <a:latin typeface="Arial"/>
            </a:endParaRPr>
          </a:p>
        </p:txBody>
      </p:sp>
      <p:sp>
        <p:nvSpPr>
          <p:cNvPr id="124"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Arial"/>
                <a:ea typeface="微软雅黑"/>
              </a:rPr>
              <a:t>具备相关专业背景或经验</a:t>
            </a:r>
            <a:endParaRPr lang="en-US" sz="1600" b="0" strike="noStrike" spc="-1">
              <a:solidFill>
                <a:srgbClr val="FFFFFF"/>
              </a:solidFill>
              <a:latin typeface="Arial"/>
            </a:endParaRPr>
          </a:p>
        </p:txBody>
      </p:sp>
      <p:sp>
        <p:nvSpPr>
          <p:cNvPr id="125"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学员要求</a:t>
            </a:r>
            <a:endParaRPr lang="en-US" sz="2000" b="0" strike="noStrike" spc="-1">
              <a:solidFill>
                <a:srgbClr val="FFFFFF"/>
              </a:solidFill>
              <a:latin typeface="Arial"/>
            </a:endParaRPr>
          </a:p>
        </p:txBody>
      </p:sp>
      <p:sp>
        <p:nvSpPr>
          <p:cNvPr id="126"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27"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28"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在线填写报名表格并缴纳报名费</a:t>
            </a:r>
            <a:endParaRPr lang="en-US" sz="1600" b="0" strike="noStrike" spc="-1">
              <a:solidFill>
                <a:srgbClr val="FFFFFF"/>
              </a:solidFill>
              <a:latin typeface="Arial"/>
            </a:endParaRPr>
          </a:p>
        </p:txBody>
      </p:sp>
      <p:sp>
        <p:nvSpPr>
          <p:cNvPr id="129"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报名流程</a:t>
            </a:r>
            <a:endParaRPr lang="en-US" sz="2000" b="0" strike="noStrike" spc="-1">
              <a:solidFill>
                <a:srgbClr val="FFFFFF"/>
              </a:solidFill>
              <a:latin typeface="Arial"/>
            </a:endParaRPr>
          </a:p>
        </p:txBody>
      </p:sp>
      <p:sp>
        <p:nvSpPr>
          <p:cNvPr id="13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31"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提交个人简历及参加面试</a:t>
            </a:r>
            <a:endParaRPr lang="en-US" sz="1600" b="0" strike="noStrike" spc="-1">
              <a:solidFill>
                <a:srgbClr val="FFFFFF"/>
              </a:solidFill>
              <a:latin typeface="Arial"/>
            </a:endParaRPr>
          </a:p>
        </p:txBody>
      </p:sp>
      <p:sp>
        <p:nvSpPr>
          <p:cNvPr id="132"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报名条件</a:t>
            </a:r>
            <a:endParaRPr lang="en-US" sz="2000" b="0" strike="noStrike" spc="-1">
              <a:solidFill>
                <a:srgbClr val="FFFFFF"/>
              </a:solidFill>
              <a:latin typeface="Arial"/>
            </a:endParaRPr>
          </a:p>
        </p:txBody>
      </p:sp>
      <p:pic>
        <p:nvPicPr>
          <p:cNvPr id="133" name="图片 3"/>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133"/>
                                        </p:tgtEl>
                                        <p:attrNameLst>
                                          <p:attrName>style.visibility</p:attrName>
                                        </p:attrNameLst>
                                      </p:cBhvr>
                                      <p:to>
                                        <p:strVal val="visible"/>
                                      </p:to>
                                    </p:set>
                                    <p:animEffect transition="in" filter="circle(in)">
                                      <p:cBhvr additive="repl">
                                        <p:cTn id="7" dur="2000"/>
                                        <p:tgtEl>
                                          <p:spTgt spid="133"/>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122"/>
                                        </p:tgtEl>
                                        <p:attrNameLst>
                                          <p:attrName>style.visibility</p:attrName>
                                        </p:attrNameLst>
                                      </p:cBhvr>
                                      <p:to>
                                        <p:strVal val="visible"/>
                                      </p:to>
                                    </p:set>
                                    <p:animEffect transition="in" filter="circle(in)">
                                      <p:cBhvr additive="repl">
                                        <p:cTn id="10" dur="2000"/>
                                        <p:tgtEl>
                                          <p:spTgt spid="122"/>
                                        </p:tgtEl>
                                      </p:cBhvr>
                                    </p:animEffect>
                                  </p:childTnLst>
                                </p:cTn>
                              </p:par>
                              <p:par>
                                <p:cTn id="11" presetID="6" presetClass="entr" presetSubtype="16" dur="1000" fill="hold" nodeType="withEffect">
                                  <p:stCondLst>
                                    <p:cond delay="0"/>
                                  </p:stCondLst>
                                  <p:childTnLst>
                                    <p:set>
                                      <p:cBhvr>
                                        <p:cTn id="12" dur="1" fill="hold">
                                          <p:stCondLst>
                                            <p:cond delay="0"/>
                                          </p:stCondLst>
                                        </p:cTn>
                                        <p:tgtEl>
                                          <p:spTgt spid="121"/>
                                        </p:tgtEl>
                                        <p:attrNameLst>
                                          <p:attrName>style.visibility</p:attrName>
                                        </p:attrNameLst>
                                      </p:cBhvr>
                                      <p:to>
                                        <p:strVal val="visible"/>
                                      </p:to>
                                    </p:set>
                                    <p:animEffect transition="in" filter="circle(in)">
                                      <p:cBhvr additive="repl">
                                        <p:cTn id="13" dur="1000"/>
                                        <p:tgtEl>
                                          <p:spTgt spid="1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134" name="图片 4"/>
          <p:cNvPicPr/>
          <p:nvPr/>
        </p:nvPicPr>
        <p:blipFill>
          <a:blip r:embed="rId2"/>
          <a:srcRect l="55164" t="24997" r="27493" b="38720"/>
          <a:stretch>
            <a:fillRect/>
          </a:stretch>
        </p:blipFill>
        <p:spPr>
          <a:xfrm>
            <a:off x="7966440" y="378360"/>
            <a:ext cx="4225680" cy="3682800"/>
          </a:xfrm>
          <a:prstGeom prst="rect">
            <a:avLst/>
          </a:prstGeom>
          <a:ln w="0">
            <a:noFill/>
          </a:ln>
        </p:spPr>
      </p:pic>
      <p:sp>
        <p:nvSpPr>
          <p:cNvPr id="135"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微软雅黑"/>
                <a:ea typeface="微软雅黑"/>
              </a:rPr>
              <a:t>专业提升班的收获</a:t>
            </a:r>
            <a:endParaRPr lang="en-US" sz="3600" b="0" strike="noStrike" spc="-1">
              <a:solidFill>
                <a:schemeClr val="dk1"/>
              </a:solidFill>
              <a:latin typeface="Arial"/>
            </a:endParaRPr>
          </a:p>
        </p:txBody>
      </p:sp>
      <p:sp>
        <p:nvSpPr>
          <p:cNvPr id="136" name="content.1.subtitle"/>
          <p:cNvSpPr/>
          <p:nvPr/>
        </p:nvSpPr>
        <p:spPr>
          <a:xfrm>
            <a:off x="129672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了解最新管理理论和实践</a:t>
            </a:r>
            <a:endParaRPr lang="en-US" sz="1600" b="0" strike="noStrike" spc="-1">
              <a:solidFill>
                <a:srgbClr val="FFFFFF"/>
              </a:solidFill>
              <a:latin typeface="Arial"/>
            </a:endParaRPr>
          </a:p>
        </p:txBody>
      </p:sp>
      <p:sp>
        <p:nvSpPr>
          <p:cNvPr id="137" name="content.1.title"/>
          <p:cNvSpPr/>
          <p:nvPr/>
        </p:nvSpPr>
        <p:spPr>
          <a:xfrm>
            <a:off x="1297440" y="2604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知识更新</a:t>
            </a:r>
            <a:endParaRPr lang="en-US" sz="2000" b="0" strike="noStrike" spc="-1">
              <a:solidFill>
                <a:srgbClr val="FFFFFF"/>
              </a:solidFill>
              <a:latin typeface="Arial"/>
            </a:endParaRPr>
          </a:p>
        </p:txBody>
      </p:sp>
      <p:sp>
        <p:nvSpPr>
          <p:cNvPr id="138" name="content.2.subtitle"/>
          <p:cNvSpPr/>
          <p:nvPr/>
        </p:nvSpPr>
        <p:spPr>
          <a:xfrm>
            <a:off x="909180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通过案例分析和实际操作锻炼管理技能</a:t>
            </a:r>
            <a:endParaRPr lang="en-US" sz="1600" b="0" strike="noStrike" spc="-1">
              <a:solidFill>
                <a:srgbClr val="FFFFFF"/>
              </a:solidFill>
              <a:latin typeface="Arial"/>
            </a:endParaRPr>
          </a:p>
        </p:txBody>
      </p:sp>
      <p:sp>
        <p:nvSpPr>
          <p:cNvPr id="139" name="content.2.title"/>
          <p:cNvSpPr/>
          <p:nvPr/>
        </p:nvSpPr>
        <p:spPr>
          <a:xfrm>
            <a:off x="9091440" y="2604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实战经验</a:t>
            </a:r>
            <a:endParaRPr lang="en-US" sz="2000" b="0" strike="noStrike" spc="-1">
              <a:solidFill>
                <a:srgbClr val="FFFFFF"/>
              </a:solidFill>
              <a:latin typeface="Arial"/>
            </a:endParaRPr>
          </a:p>
        </p:txBody>
      </p:sp>
      <p:sp>
        <p:nvSpPr>
          <p:cNvPr id="140" name="content.3.subtitle"/>
          <p:cNvSpPr/>
          <p:nvPr/>
        </p:nvSpPr>
        <p:spPr>
          <a:xfrm>
            <a:off x="3895200" y="36151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提升职场竞争力，拓展职业发展空间</a:t>
            </a:r>
            <a:endParaRPr lang="en-US" sz="1600" b="0" strike="noStrike" spc="-1">
              <a:solidFill>
                <a:srgbClr val="FFFFFF"/>
              </a:solidFill>
              <a:latin typeface="Arial"/>
            </a:endParaRPr>
          </a:p>
        </p:txBody>
      </p:sp>
      <p:sp>
        <p:nvSpPr>
          <p:cNvPr id="141" name="content.3.title"/>
          <p:cNvSpPr/>
          <p:nvPr/>
        </p:nvSpPr>
        <p:spPr>
          <a:xfrm>
            <a:off x="3895920" y="26067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职业发展</a:t>
            </a:r>
            <a:endParaRPr lang="en-US" sz="2000" b="0" strike="noStrike" spc="-1">
              <a:solidFill>
                <a:srgbClr val="FFFFFF"/>
              </a:solidFill>
              <a:latin typeface="Arial"/>
            </a:endParaRPr>
          </a:p>
        </p:txBody>
      </p:sp>
      <p:sp>
        <p:nvSpPr>
          <p:cNvPr id="142" name="content.4.subtitle"/>
          <p:cNvSpPr/>
          <p:nvPr/>
        </p:nvSpPr>
        <p:spPr>
          <a:xfrm>
            <a:off x="649368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143" name="content.4.title"/>
          <p:cNvSpPr/>
          <p:nvPr/>
        </p:nvSpPr>
        <p:spPr>
          <a:xfrm>
            <a:off x="6494040" y="26067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pic>
        <p:nvPicPr>
          <p:cNvPr id="144"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144"/>
                                        </p:tgtEl>
                                        <p:attrNameLst>
                                          <p:attrName>style.visibility</p:attrName>
                                        </p:attrNameLst>
                                      </p:cBhvr>
                                      <p:to>
                                        <p:strVal val="visible"/>
                                      </p:to>
                                    </p:set>
                                    <p:animEffect transition="in" filter="circle(in)">
                                      <p:cBhvr additive="repl">
                                        <p:cTn id="7" dur="2000"/>
                                        <p:tgtEl>
                                          <p:spTgt spid="144"/>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134"/>
                                        </p:tgtEl>
                                        <p:attrNameLst>
                                          <p:attrName>style.visibility</p:attrName>
                                        </p:attrNameLst>
                                      </p:cBhvr>
                                      <p:to>
                                        <p:strVal val="visible"/>
                                      </p:to>
                                    </p:set>
                                    <p:animEffect transition="in" filter="circle(in)">
                                      <p:cBhvr additive="repl">
                                        <p:cTn id="10" dur="2000"/>
                                        <p:tgtEl>
                                          <p:spTgt spid="1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stretch>
            <a:fillRect/>
          </a:stretch>
        </a:blipFill>
      </p:bgPr>
    </p:bg>
    <p:spTree>
      <p:nvGrpSpPr>
        <p:cNvPr id="1" name=""/>
        <p:cNvGrpSpPr/>
        <p:nvPr/>
      </p:nvGrpSpPr>
      <p:grpSpPr>
        <a:xfrm>
          <a:off x="0" y="0"/>
          <a:ext cx="0" cy="0"/>
        </a:xfrm>
      </p:grpSpPr>
      <p:pic>
        <p:nvPicPr>
          <p:cNvPr id="145" name="图片 29"/>
          <p:cNvPicPr/>
          <p:nvPr/>
        </p:nvPicPr>
        <p:blipFill>
          <a:blip r:embed="rId3"/>
          <a:srcRect l="5562" r="58211" b="25947"/>
          <a:stretch>
            <a:fillRect/>
          </a:stretch>
        </p:blipFill>
        <p:spPr>
          <a:xfrm>
            <a:off x="7921080" y="77400"/>
            <a:ext cx="4692960" cy="3997080"/>
          </a:xfrm>
          <a:prstGeom prst="rect">
            <a:avLst/>
          </a:prstGeom>
          <a:ln w="0">
            <a:noFill/>
          </a:ln>
        </p:spPr>
      </p:pic>
      <p:pic>
        <p:nvPicPr>
          <p:cNvPr id="146" name="图片 13"/>
          <p:cNvPicPr/>
          <p:nvPr/>
        </p:nvPicPr>
        <p:blipFill>
          <a:blip r:embed="rId3"/>
          <a:srcRect l="55164" t="24997" r="27493" b="38720"/>
          <a:stretch>
            <a:fillRect/>
          </a:stretch>
        </p:blipFill>
        <p:spPr>
          <a:xfrm>
            <a:off x="-286560" y="1621080"/>
            <a:ext cx="5813640" cy="5043960"/>
          </a:xfrm>
          <a:prstGeom prst="rect">
            <a:avLst/>
          </a:prstGeom>
          <a:ln w="0">
            <a:noFill/>
          </a:ln>
        </p:spPr>
      </p:pic>
      <p:sp>
        <p:nvSpPr>
          <p:cNvPr id="14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FFFFF"/>
              </a:buClr>
              <a:buFont typeface="Arial"/>
              <a:buChar char="●"/>
              <a:tabLst>
                <a:tab pos="1609560"/>
              </a:tabLst>
            </a:pPr>
            <a:r>
              <a:rPr lang="en-US" sz="1800" b="0" strike="noStrike" spc="148">
                <a:solidFill>
                  <a:schemeClr val="lt1"/>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48"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第</a:t>
            </a:r>
            <a:r>
              <a:rPr lang="en-US" sz="3600" b="1" strike="noStrike" spc="299">
                <a:solidFill>
                  <a:schemeClr val="lt1"/>
                </a:solidFill>
                <a:latin typeface="Arial"/>
                <a:ea typeface="微软雅黑"/>
              </a:rPr>
              <a:t>2</a:t>
            </a:r>
            <a:r>
              <a:rPr lang="zh-CN" sz="3600" b="1" strike="noStrike" spc="299">
                <a:solidFill>
                  <a:schemeClr val="lt1"/>
                </a:solidFill>
                <a:latin typeface="Arial"/>
                <a:ea typeface="微软雅黑"/>
              </a:rPr>
              <a:t>章 管理理论与实践</a:t>
            </a:r>
            <a:endParaRPr lang="en-US" sz="3600" b="0" strike="noStrike" spc="-1">
              <a:solidFill>
                <a:schemeClr val="dk1"/>
              </a:solidFill>
              <a:latin typeface="Arial"/>
            </a:endParaRPr>
          </a:p>
        </p:txBody>
      </p:sp>
      <p:sp>
        <p:nvSpPr>
          <p:cNvPr id="14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6" presetClass="entr" presetSubtype="16" dur="2000" fill="hold" nodeType="afterEffect">
                                  <p:stCondLst>
                                    <p:cond delay="0"/>
                                  </p:stCondLst>
                                  <p:childTnLst>
                                    <p:set>
                                      <p:cBhvr>
                                        <p:cTn id="6" dur="1" fill="hold">
                                          <p:stCondLst>
                                            <p:cond delay="0"/>
                                          </p:stCondLst>
                                        </p:cTn>
                                        <p:tgtEl>
                                          <p:spTgt spid="146"/>
                                        </p:tgtEl>
                                        <p:attrNameLst>
                                          <p:attrName>style.visibility</p:attrName>
                                        </p:attrNameLst>
                                      </p:cBhvr>
                                      <p:to>
                                        <p:strVal val="visible"/>
                                      </p:to>
                                    </p:set>
                                    <p:animEffect transition="in" filter="circle(in)">
                                      <p:cBhvr additive="repl">
                                        <p:cTn id="7" dur="2000"/>
                                        <p:tgtEl>
                                          <p:spTgt spid="146"/>
                                        </p:tgtEl>
                                      </p:cBhvr>
                                    </p:animEffect>
                                  </p:childTnLst>
                                </p:cTn>
                              </p:par>
                              <p:par>
                                <p:cTn id="8" presetID="6" presetClass="entr" presetSubtype="16" dur="1000" fill="hold" nodeType="withEffect">
                                  <p:stCondLst>
                                    <p:cond delay="0"/>
                                  </p:stCondLst>
                                  <p:childTnLst>
                                    <p:set>
                                      <p:cBhvr>
                                        <p:cTn id="9" dur="1" fill="hold">
                                          <p:stCondLst>
                                            <p:cond delay="0"/>
                                          </p:stCondLst>
                                        </p:cTn>
                                        <p:tgtEl>
                                          <p:spTgt spid="145"/>
                                        </p:tgtEl>
                                        <p:attrNameLst>
                                          <p:attrName>style.visibility</p:attrName>
                                        </p:attrNameLst>
                                      </p:cBhvr>
                                      <p:to>
                                        <p:strVal val="visible"/>
                                      </p:to>
                                    </p:set>
                                    <p:animEffect transition="in" filter="circle(in)">
                                      <p:cBhvr additive="repl">
                                        <p:cTn id="10" dur="1000"/>
                                        <p:tgtEl>
                                          <p:spTgt spid="14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150" name="图片 16"/>
          <p:cNvPicPr/>
          <p:nvPr/>
        </p:nvPicPr>
        <p:blipFill>
          <a:blip r:embed="rId2"/>
          <a:srcRect l="55164" t="24997" r="27493" b="38720"/>
          <a:stretch>
            <a:fillRect/>
          </a:stretch>
        </p:blipFill>
        <p:spPr>
          <a:xfrm>
            <a:off x="4830120" y="-69840"/>
            <a:ext cx="4225680" cy="3682800"/>
          </a:xfrm>
          <a:prstGeom prst="rect">
            <a:avLst/>
          </a:prstGeom>
          <a:ln w="0">
            <a:noFill/>
          </a:ln>
        </p:spPr>
      </p:pic>
      <p:sp>
        <p:nvSpPr>
          <p:cNvPr id="15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2"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发展历程</a:t>
            </a:r>
            <a:endParaRPr lang="en-US" sz="1800" b="0" strike="noStrike" spc="-1">
              <a:solidFill>
                <a:srgbClr val="FFFFFF"/>
              </a:solidFill>
              <a:latin typeface="Arial"/>
            </a:endParaRPr>
          </a:p>
        </p:txBody>
      </p:sp>
      <p:sp>
        <p:nvSpPr>
          <p:cNvPr id="153" name="content.2.content"/>
          <p:cNvSpPr/>
          <p:nvPr/>
        </p:nvSpPr>
        <p:spPr>
          <a:xfrm>
            <a:off x="3655080" y="3177720"/>
            <a:ext cx="206712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lt1"/>
                </a:solidFill>
                <a:latin typeface="微软雅黑"/>
                <a:ea typeface="微软雅黑"/>
              </a:rPr>
              <a:t>管理理论经历了科学管理、人际关系、现代管理等阶段的演变和发展。</a:t>
            </a:r>
            <a:endParaRPr lang="en-US" sz="1400" b="0" strike="noStrike" spc="-1">
              <a:solidFill>
                <a:srgbClr val="FFFFFF"/>
              </a:solidFill>
              <a:latin typeface="Arial"/>
            </a:endParaRPr>
          </a:p>
        </p:txBody>
      </p:sp>
      <p:sp>
        <p:nvSpPr>
          <p:cNvPr id="15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5"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影响和应用</a:t>
            </a:r>
            <a:endParaRPr lang="en-US" sz="1800" b="0" strike="noStrike" spc="-1">
              <a:solidFill>
                <a:srgbClr val="FFFFFF"/>
              </a:solidFill>
              <a:latin typeface="Arial"/>
            </a:endParaRPr>
          </a:p>
        </p:txBody>
      </p:sp>
      <p:sp>
        <p:nvSpPr>
          <p:cNvPr id="156" name="content.3.content"/>
          <p:cNvSpPr/>
          <p:nvPr/>
        </p:nvSpPr>
        <p:spPr>
          <a:xfrm>
            <a:off x="6414120" y="3178080"/>
            <a:ext cx="209592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lt1"/>
                </a:solidFill>
                <a:latin typeface="微软雅黑"/>
                <a:ea typeface="微软雅黑"/>
              </a:rPr>
              <a:t>不同管理理论的理念和原则对组织的运作和管理实践产生重要影响。</a:t>
            </a:r>
            <a:endParaRPr lang="en-US" sz="1400" b="0" strike="noStrike" spc="-1">
              <a:solidFill>
                <a:srgbClr val="FFFFFF"/>
              </a:solidFill>
              <a:latin typeface="Arial"/>
            </a:endParaRPr>
          </a:p>
        </p:txBody>
      </p:sp>
      <p:sp>
        <p:nvSpPr>
          <p:cNvPr id="15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8"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lt1"/>
                </a:solidFill>
                <a:latin typeface="微软雅黑"/>
                <a:ea typeface="微软雅黑"/>
              </a:rPr>
              <a:t> </a:t>
            </a:r>
            <a:endParaRPr lang="en-US" sz="1800" b="0" strike="noStrike" spc="-1">
              <a:solidFill>
                <a:srgbClr val="FFFFFF"/>
              </a:solidFill>
              <a:latin typeface="Arial"/>
            </a:endParaRPr>
          </a:p>
        </p:txBody>
      </p:sp>
      <p:sp>
        <p:nvSpPr>
          <p:cNvPr id="159" name="content.4.content"/>
          <p:cNvSpPr/>
          <p:nvPr/>
        </p:nvSpPr>
        <p:spPr>
          <a:xfrm>
            <a:off x="9168120" y="317808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lt1"/>
                </a:solidFill>
                <a:latin typeface="微软雅黑"/>
                <a:ea typeface="微软雅黑"/>
              </a:rPr>
              <a:t> </a:t>
            </a:r>
            <a:endParaRPr lang="en-US" sz="1400" b="0" strike="noStrike" spc="-1">
              <a:solidFill>
                <a:srgbClr val="FFFFFF"/>
              </a:solidFill>
              <a:latin typeface="Arial"/>
            </a:endParaRPr>
          </a:p>
        </p:txBody>
      </p:sp>
      <p:sp>
        <p:nvSpPr>
          <p:cNvPr id="160"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管理理论概述</a:t>
            </a:r>
            <a:endParaRPr lang="en-US" sz="3600" b="0" strike="noStrike" spc="-1">
              <a:solidFill>
                <a:schemeClr val="dk1"/>
              </a:solidFill>
              <a:latin typeface="Arial"/>
            </a:endParaRPr>
          </a:p>
        </p:txBody>
      </p:sp>
      <p:sp>
        <p:nvSpPr>
          <p:cNvPr id="16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2"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基本概念</a:t>
            </a:r>
            <a:endParaRPr lang="en-US" sz="1800" b="0" strike="noStrike" spc="-1">
              <a:solidFill>
                <a:srgbClr val="FFFFFF"/>
              </a:solidFill>
              <a:latin typeface="Arial"/>
            </a:endParaRPr>
          </a:p>
        </p:txBody>
      </p:sp>
      <p:sp>
        <p:nvSpPr>
          <p:cNvPr id="163" name="content.1.content"/>
          <p:cNvSpPr/>
          <p:nvPr/>
        </p:nvSpPr>
        <p:spPr>
          <a:xfrm>
            <a:off x="880200" y="3177720"/>
            <a:ext cx="208296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lt1"/>
                </a:solidFill>
                <a:latin typeface="微软雅黑"/>
                <a:ea typeface="微软雅黑"/>
              </a:rPr>
              <a:t>管理理论是指对管理活动中所涉及的基本问题和规律进行总结和概括的理论体系。</a:t>
            </a:r>
            <a:endParaRPr lang="en-US" sz="1400" b="0" strike="noStrike" spc="-1">
              <a:solidFill>
                <a:srgbClr val="FFFFFF"/>
              </a:solidFill>
              <a:latin typeface="Arial"/>
            </a:endParaRPr>
          </a:p>
        </p:txBody>
      </p:sp>
      <p:pic>
        <p:nvPicPr>
          <p:cNvPr id="164"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164"/>
                                        </p:tgtEl>
                                        <p:attrNameLst>
                                          <p:attrName>style.visibility</p:attrName>
                                        </p:attrNameLst>
                                      </p:cBhvr>
                                      <p:to>
                                        <p:strVal val="visible"/>
                                      </p:to>
                                    </p:set>
                                    <p:animEffect transition="in" filter="circle(in)">
                                      <p:cBhvr additive="repl">
                                        <p:cTn id="7" dur="2000"/>
                                        <p:tgtEl>
                                          <p:spTgt spid="164"/>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150"/>
                                        </p:tgtEl>
                                        <p:attrNameLst>
                                          <p:attrName>style.visibility</p:attrName>
                                        </p:attrNameLst>
                                      </p:cBhvr>
                                      <p:to>
                                        <p:strVal val="visible"/>
                                      </p:to>
                                    </p:set>
                                    <p:animEffect transition="in" filter="circle(in)">
                                      <p:cBhvr additive="repl">
                                        <p:cTn id="10" dur="2000"/>
                                        <p:tgtEl>
                                          <p:spTgt spid="1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165" name="图片 4"/>
          <p:cNvPicPr/>
          <p:nvPr/>
        </p:nvPicPr>
        <p:blipFill>
          <a:blip r:embed="rId2"/>
          <a:srcRect l="55164" t="24997" r="27493" b="38720"/>
          <a:stretch>
            <a:fillRect/>
          </a:stretch>
        </p:blipFill>
        <p:spPr>
          <a:xfrm>
            <a:off x="7966440" y="378360"/>
            <a:ext cx="4225680" cy="3682800"/>
          </a:xfrm>
          <a:prstGeom prst="rect">
            <a:avLst/>
          </a:prstGeom>
          <a:ln w="0">
            <a:noFill/>
          </a:ln>
        </p:spPr>
      </p:pic>
      <p:sp>
        <p:nvSpPr>
          <p:cNvPr id="166"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微软雅黑"/>
                <a:ea typeface="微软雅黑"/>
              </a:rPr>
              <a:t>有效管理技巧</a:t>
            </a:r>
            <a:endParaRPr lang="en-US" sz="3600" b="0" strike="noStrike" spc="-1">
              <a:solidFill>
                <a:schemeClr val="dk1"/>
              </a:solidFill>
              <a:latin typeface="Arial"/>
            </a:endParaRPr>
          </a:p>
        </p:txBody>
      </p:sp>
      <p:sp>
        <p:nvSpPr>
          <p:cNvPr id="167" name="content.1.subtitle"/>
          <p:cNvSpPr/>
          <p:nvPr/>
        </p:nvSpPr>
        <p:spPr>
          <a:xfrm>
            <a:off x="129672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应用场景</a:t>
            </a:r>
            <a:endParaRPr lang="en-US" sz="1600" b="0" strike="noStrike" spc="-1">
              <a:solidFill>
                <a:srgbClr val="FFFFFF"/>
              </a:solidFill>
              <a:latin typeface="Arial"/>
            </a:endParaRPr>
          </a:p>
        </p:txBody>
      </p:sp>
      <p:sp>
        <p:nvSpPr>
          <p:cNvPr id="168" name="content.1.title"/>
          <p:cNvSpPr/>
          <p:nvPr/>
        </p:nvSpPr>
        <p:spPr>
          <a:xfrm>
            <a:off x="1297440" y="2604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沟通技巧</a:t>
            </a:r>
            <a:endParaRPr lang="en-US" sz="2000" b="0" strike="noStrike" spc="-1">
              <a:solidFill>
                <a:srgbClr val="FFFFFF"/>
              </a:solidFill>
              <a:latin typeface="Arial"/>
            </a:endParaRPr>
          </a:p>
        </p:txBody>
      </p:sp>
      <p:sp>
        <p:nvSpPr>
          <p:cNvPr id="169" name="content.2.subtitle"/>
          <p:cNvSpPr/>
          <p:nvPr/>
        </p:nvSpPr>
        <p:spPr>
          <a:xfrm>
            <a:off x="909180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团队激励</a:t>
            </a:r>
            <a:endParaRPr lang="en-US" sz="1600" b="0" strike="noStrike" spc="-1">
              <a:solidFill>
                <a:srgbClr val="FFFFFF"/>
              </a:solidFill>
              <a:latin typeface="Arial"/>
            </a:endParaRPr>
          </a:p>
        </p:txBody>
      </p:sp>
      <p:sp>
        <p:nvSpPr>
          <p:cNvPr id="170" name="content.2.title"/>
          <p:cNvSpPr/>
          <p:nvPr/>
        </p:nvSpPr>
        <p:spPr>
          <a:xfrm>
            <a:off x="9091440" y="2604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团队建设</a:t>
            </a:r>
            <a:endParaRPr lang="en-US" sz="2000" b="0" strike="noStrike" spc="-1">
              <a:solidFill>
                <a:srgbClr val="FFFFFF"/>
              </a:solidFill>
              <a:latin typeface="Arial"/>
            </a:endParaRPr>
          </a:p>
        </p:txBody>
      </p:sp>
      <p:sp>
        <p:nvSpPr>
          <p:cNvPr id="171" name="content.3.subtitle"/>
          <p:cNvSpPr/>
          <p:nvPr/>
        </p:nvSpPr>
        <p:spPr>
          <a:xfrm>
            <a:off x="3895200" y="36151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协调方法</a:t>
            </a:r>
            <a:endParaRPr lang="en-US" sz="1600" b="0" strike="noStrike" spc="-1">
              <a:solidFill>
                <a:srgbClr val="FFFFFF"/>
              </a:solidFill>
              <a:latin typeface="Arial"/>
            </a:endParaRPr>
          </a:p>
        </p:txBody>
      </p:sp>
      <p:sp>
        <p:nvSpPr>
          <p:cNvPr id="172" name="content.3.title"/>
          <p:cNvSpPr/>
          <p:nvPr/>
        </p:nvSpPr>
        <p:spPr>
          <a:xfrm>
            <a:off x="3895920" y="26067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冲突处理</a:t>
            </a:r>
            <a:endParaRPr lang="en-US" sz="2000" b="0" strike="noStrike" spc="-1">
              <a:solidFill>
                <a:srgbClr val="FFFFFF"/>
              </a:solidFill>
              <a:latin typeface="Arial"/>
            </a:endParaRPr>
          </a:p>
        </p:txBody>
      </p:sp>
      <p:sp>
        <p:nvSpPr>
          <p:cNvPr id="173" name="content.4.subtitle"/>
          <p:cNvSpPr/>
          <p:nvPr/>
        </p:nvSpPr>
        <p:spPr>
          <a:xfrm>
            <a:off x="649368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174" name="content.4.title"/>
          <p:cNvSpPr/>
          <p:nvPr/>
        </p:nvSpPr>
        <p:spPr>
          <a:xfrm>
            <a:off x="6494040" y="26067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pic>
        <p:nvPicPr>
          <p:cNvPr id="175"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175"/>
                                        </p:tgtEl>
                                        <p:attrNameLst>
                                          <p:attrName>style.visibility</p:attrName>
                                        </p:attrNameLst>
                                      </p:cBhvr>
                                      <p:to>
                                        <p:strVal val="visible"/>
                                      </p:to>
                                    </p:set>
                                    <p:animEffect transition="in" filter="circle(in)">
                                      <p:cBhvr additive="repl">
                                        <p:cTn id="7" dur="2000"/>
                                        <p:tgtEl>
                                          <p:spTgt spid="175"/>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165"/>
                                        </p:tgtEl>
                                        <p:attrNameLst>
                                          <p:attrName>style.visibility</p:attrName>
                                        </p:attrNameLst>
                                      </p:cBhvr>
                                      <p:to>
                                        <p:strVal val="visible"/>
                                      </p:to>
                                    </p:set>
                                    <p:animEffect transition="in" filter="circle(in)">
                                      <p:cBhvr additive="repl">
                                        <p:cTn id="10" dur="2000"/>
                                        <p:tgtEl>
                                          <p:spTgt spid="16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176" name="图片 29"/>
          <p:cNvPicPr/>
          <p:nvPr/>
        </p:nvPicPr>
        <p:blipFill>
          <a:blip r:embed="rId2"/>
          <a:srcRect l="5562" r="58211" b="25947"/>
          <a:stretch>
            <a:fillRect/>
          </a:stretch>
        </p:blipFill>
        <p:spPr>
          <a:xfrm rot="20400000">
            <a:off x="881640" y="629280"/>
            <a:ext cx="4024440" cy="3427200"/>
          </a:xfrm>
          <a:prstGeom prst="rect">
            <a:avLst/>
          </a:prstGeom>
          <a:ln w="0">
            <a:noFill/>
          </a:ln>
        </p:spPr>
      </p:pic>
      <p:pic>
        <p:nvPicPr>
          <p:cNvPr id="177" name="图片 16"/>
          <p:cNvPicPr/>
          <p:nvPr/>
        </p:nvPicPr>
        <p:blipFill>
          <a:blip r:embed="rId2"/>
          <a:srcRect l="55164" t="24997" r="27493" b="38720"/>
          <a:stretch>
            <a:fillRect/>
          </a:stretch>
        </p:blipFill>
        <p:spPr>
          <a:xfrm>
            <a:off x="8259840" y="649440"/>
            <a:ext cx="4225680" cy="3682800"/>
          </a:xfrm>
          <a:prstGeom prst="rect">
            <a:avLst/>
          </a:prstGeom>
          <a:ln w="0">
            <a:noFill/>
          </a:ln>
        </p:spPr>
      </p:pic>
      <p:sp>
        <p:nvSpPr>
          <p:cNvPr id="17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9"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lt1"/>
                </a:solidFill>
                <a:latin typeface="Arial"/>
                <a:ea typeface="微软雅黑"/>
              </a:rPr>
              <a:t>管理风格与领导力</a:t>
            </a:r>
            <a:endParaRPr lang="en-US" sz="2800" b="0" strike="noStrike" spc="-1">
              <a:solidFill>
                <a:srgbClr val="FFFFFF"/>
              </a:solidFill>
              <a:latin typeface="Arial"/>
            </a:endParaRPr>
          </a:p>
        </p:txBody>
      </p:sp>
      <p:sp>
        <p:nvSpPr>
          <p:cNvPr id="180"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管理风格和领导力是影响组织效能和员工绩效的重要因素。管理者应根据不同情境和员工需要，灵活运用不同的管理风格和领导技能，以达到目标和激发团队潜力。培养和提升领导力可以帮助管理者更好地引领团队，提升组织的竞争力。</a:t>
            </a:r>
            <a:endParaRPr lang="en-US" sz="1800" b="0" strike="noStrike" spc="-1">
              <a:solidFill>
                <a:srgbClr val="FFFFFF"/>
              </a:solidFill>
              <a:latin typeface="Arial"/>
            </a:endParaRPr>
          </a:p>
        </p:txBody>
      </p:sp>
      <p:sp>
        <p:nvSpPr>
          <p:cNvPr id="18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lt1"/>
                </a:solidFill>
                <a:latin typeface="Arial"/>
                <a:ea typeface="微软雅黑"/>
              </a:rPr>
              <a:t> </a:t>
            </a:r>
            <a:endParaRPr lang="en-US" sz="3600" b="0" strike="noStrike" spc="-1">
              <a:solidFill>
                <a:schemeClr val="dk1"/>
              </a:solidFill>
              <a:latin typeface="Arial"/>
            </a:endParaRPr>
          </a:p>
        </p:txBody>
      </p:sp>
      <p:pic>
        <p:nvPicPr>
          <p:cNvPr id="182"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182"/>
                                        </p:tgtEl>
                                        <p:attrNameLst>
                                          <p:attrName>style.visibility</p:attrName>
                                        </p:attrNameLst>
                                      </p:cBhvr>
                                      <p:to>
                                        <p:strVal val="visible"/>
                                      </p:to>
                                    </p:set>
                                    <p:animEffect transition="in" filter="circle(in)">
                                      <p:cBhvr additive="repl">
                                        <p:cTn id="7" dur="2000"/>
                                        <p:tgtEl>
                                          <p:spTgt spid="182"/>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177"/>
                                        </p:tgtEl>
                                        <p:attrNameLst>
                                          <p:attrName>style.visibility</p:attrName>
                                        </p:attrNameLst>
                                      </p:cBhvr>
                                      <p:to>
                                        <p:strVal val="visible"/>
                                      </p:to>
                                    </p:set>
                                    <p:animEffect transition="in" filter="circle(in)">
                                      <p:cBhvr additive="repl">
                                        <p:cTn id="10" dur="2000"/>
                                        <p:tgtEl>
                                          <p:spTgt spid="177"/>
                                        </p:tgtEl>
                                      </p:cBhvr>
                                    </p:animEffect>
                                  </p:childTnLst>
                                </p:cTn>
                              </p:par>
                              <p:par>
                                <p:cTn id="11" presetID="6" presetClass="entr" presetSubtype="16" dur="1000" fill="hold" nodeType="withEffect">
                                  <p:stCondLst>
                                    <p:cond delay="0"/>
                                  </p:stCondLst>
                                  <p:childTnLst>
                                    <p:set>
                                      <p:cBhvr>
                                        <p:cTn id="12" dur="1" fill="hold">
                                          <p:stCondLst>
                                            <p:cond delay="0"/>
                                          </p:stCondLst>
                                        </p:cTn>
                                        <p:tgtEl>
                                          <p:spTgt spid="176"/>
                                        </p:tgtEl>
                                        <p:attrNameLst>
                                          <p:attrName>style.visibility</p:attrName>
                                        </p:attrNameLst>
                                      </p:cBhvr>
                                      <p:to>
                                        <p:strVal val="visible"/>
                                      </p:to>
                                    </p:set>
                                    <p:animEffect transition="in" filter="circle(in)">
                                      <p:cBhvr additive="repl">
                                        <p:cTn id="13" dur="1000"/>
                                        <p:tgtEl>
                                          <p:spTgt spid="17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183" name="图片 29"/>
          <p:cNvPicPr/>
          <p:nvPr/>
        </p:nvPicPr>
        <p:blipFill>
          <a:blip r:embed="rId2"/>
          <a:srcRect l="5562" r="58211" b="25947"/>
          <a:stretch>
            <a:fillRect/>
          </a:stretch>
        </p:blipFill>
        <p:spPr>
          <a:xfrm>
            <a:off x="4690080" y="93240"/>
            <a:ext cx="4150080" cy="3534840"/>
          </a:xfrm>
          <a:prstGeom prst="rect">
            <a:avLst/>
          </a:prstGeom>
          <a:ln w="0">
            <a:noFill/>
          </a:ln>
        </p:spPr>
      </p:pic>
      <p:pic>
        <p:nvPicPr>
          <p:cNvPr id="184" name="图片 1"/>
          <p:cNvPicPr/>
          <p:nvPr/>
        </p:nvPicPr>
        <p:blipFill>
          <a:blip r:embed="rId2"/>
          <a:srcRect l="55164" t="24997" r="27493" b="38720"/>
          <a:stretch>
            <a:fillRect/>
          </a:stretch>
        </p:blipFill>
        <p:spPr>
          <a:xfrm>
            <a:off x="8114400" y="3698280"/>
            <a:ext cx="4225680" cy="3682800"/>
          </a:xfrm>
          <a:prstGeom prst="rect">
            <a:avLst/>
          </a:prstGeom>
          <a:ln w="0">
            <a:noFill/>
          </a:ln>
        </p:spPr>
      </p:pic>
      <p:sp>
        <p:nvSpPr>
          <p:cNvPr id="185"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lt1"/>
                </a:solidFill>
                <a:latin typeface="Arial"/>
                <a:ea typeface="微软雅黑"/>
              </a:rPr>
              <a:t>管理者的成长与发展</a:t>
            </a:r>
            <a:endParaRPr lang="en-US" sz="3600" b="0" strike="noStrike" spc="-1">
              <a:solidFill>
                <a:schemeClr val="dk1"/>
              </a:solidFill>
              <a:latin typeface="Arial"/>
            </a:endParaRPr>
          </a:p>
        </p:txBody>
      </p:sp>
      <p:sp>
        <p:nvSpPr>
          <p:cNvPr id="186"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Arial"/>
                <a:ea typeface="微软雅黑"/>
              </a:rPr>
              <a:t>反思总结</a:t>
            </a:r>
            <a:endParaRPr lang="en-US" sz="1600" b="0" strike="noStrike" spc="-1">
              <a:solidFill>
                <a:srgbClr val="FFFFFF"/>
              </a:solidFill>
              <a:latin typeface="Arial"/>
            </a:endParaRPr>
          </a:p>
        </p:txBody>
      </p:sp>
      <p:sp>
        <p:nvSpPr>
          <p:cNvPr id="187"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职业生涯中的成长</a:t>
            </a:r>
            <a:endParaRPr lang="en-US" sz="2000" b="0" strike="noStrike" spc="-1">
              <a:solidFill>
                <a:srgbClr val="FFFFFF"/>
              </a:solidFill>
              <a:latin typeface="Arial"/>
            </a:endParaRPr>
          </a:p>
        </p:txBody>
      </p:sp>
      <p:sp>
        <p:nvSpPr>
          <p:cNvPr id="188"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89"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90"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导师指导</a:t>
            </a:r>
            <a:endParaRPr lang="en-US" sz="1600" b="0" strike="noStrike" spc="-1">
              <a:solidFill>
                <a:srgbClr val="FFFFFF"/>
              </a:solidFill>
              <a:latin typeface="Arial"/>
            </a:endParaRPr>
          </a:p>
        </p:txBody>
      </p:sp>
      <p:sp>
        <p:nvSpPr>
          <p:cNvPr id="191"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帮助实现自我提升</a:t>
            </a:r>
            <a:endParaRPr lang="en-US" sz="2000" b="0" strike="noStrike" spc="-1">
              <a:solidFill>
                <a:srgbClr val="FFFFFF"/>
              </a:solidFill>
              <a:latin typeface="Arial"/>
            </a:endParaRPr>
          </a:p>
        </p:txBody>
      </p:sp>
      <p:sp>
        <p:nvSpPr>
          <p:cNvPr id="19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93"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职业发展路径</a:t>
            </a:r>
            <a:endParaRPr lang="en-US" sz="1600" b="0" strike="noStrike" spc="-1">
              <a:solidFill>
                <a:srgbClr val="FFFFFF"/>
              </a:solidFill>
              <a:latin typeface="Arial"/>
            </a:endParaRPr>
          </a:p>
        </p:txBody>
      </p:sp>
      <p:sp>
        <p:nvSpPr>
          <p:cNvPr id="194"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个人发展规划</a:t>
            </a:r>
            <a:endParaRPr lang="en-US" sz="2000" b="0" strike="noStrike" spc="-1">
              <a:solidFill>
                <a:srgbClr val="FFFFFF"/>
              </a:solidFill>
              <a:latin typeface="Arial"/>
            </a:endParaRPr>
          </a:p>
        </p:txBody>
      </p:sp>
      <p:pic>
        <p:nvPicPr>
          <p:cNvPr id="195" name="图片 3"/>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195"/>
                                        </p:tgtEl>
                                        <p:attrNameLst>
                                          <p:attrName>style.visibility</p:attrName>
                                        </p:attrNameLst>
                                      </p:cBhvr>
                                      <p:to>
                                        <p:strVal val="visible"/>
                                      </p:to>
                                    </p:set>
                                    <p:animEffect transition="in" filter="circle(in)">
                                      <p:cBhvr additive="repl">
                                        <p:cTn id="7" dur="2000"/>
                                        <p:tgtEl>
                                          <p:spTgt spid="195"/>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184"/>
                                        </p:tgtEl>
                                        <p:attrNameLst>
                                          <p:attrName>style.visibility</p:attrName>
                                        </p:attrNameLst>
                                      </p:cBhvr>
                                      <p:to>
                                        <p:strVal val="visible"/>
                                      </p:to>
                                    </p:set>
                                    <p:animEffect transition="in" filter="circle(in)">
                                      <p:cBhvr additive="repl">
                                        <p:cTn id="10" dur="2000"/>
                                        <p:tgtEl>
                                          <p:spTgt spid="184"/>
                                        </p:tgtEl>
                                      </p:cBhvr>
                                    </p:animEffect>
                                  </p:childTnLst>
                                </p:cTn>
                              </p:par>
                              <p:par>
                                <p:cTn id="11" presetID="6" presetClass="entr" presetSubtype="16" dur="1000" fill="hold" nodeType="withEffect">
                                  <p:stCondLst>
                                    <p:cond delay="0"/>
                                  </p:stCondLst>
                                  <p:childTnLst>
                                    <p:set>
                                      <p:cBhvr>
                                        <p:cTn id="12" dur="1" fill="hold">
                                          <p:stCondLst>
                                            <p:cond delay="0"/>
                                          </p:stCondLst>
                                        </p:cTn>
                                        <p:tgtEl>
                                          <p:spTgt spid="183"/>
                                        </p:tgtEl>
                                        <p:attrNameLst>
                                          <p:attrName>style.visibility</p:attrName>
                                        </p:attrNameLst>
                                      </p:cBhvr>
                                      <p:to>
                                        <p:strVal val="visible"/>
                                      </p:to>
                                    </p:set>
                                    <p:animEffect transition="in" filter="circle(in)">
                                      <p:cBhvr additive="repl">
                                        <p:cTn id="13" dur="1000"/>
                                        <p:tgtEl>
                                          <p:spTgt spid="18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196" name="图片 4"/>
          <p:cNvPicPr/>
          <p:nvPr/>
        </p:nvPicPr>
        <p:blipFill>
          <a:blip r:embed="rId2"/>
          <a:srcRect l="55164" t="24997" r="27493" b="38720"/>
          <a:stretch>
            <a:fillRect/>
          </a:stretch>
        </p:blipFill>
        <p:spPr>
          <a:xfrm>
            <a:off x="7966440" y="378360"/>
            <a:ext cx="4225680" cy="3682800"/>
          </a:xfrm>
          <a:prstGeom prst="rect">
            <a:avLst/>
          </a:prstGeom>
          <a:ln w="0">
            <a:noFill/>
          </a:ln>
        </p:spPr>
      </p:pic>
      <p:sp>
        <p:nvSpPr>
          <p:cNvPr id="197"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微软雅黑"/>
                <a:ea typeface="微软雅黑"/>
              </a:rPr>
              <a:t>管理风格与领导力</a:t>
            </a:r>
            <a:endParaRPr lang="en-US" sz="3600" b="0" strike="noStrike" spc="-1">
              <a:solidFill>
                <a:schemeClr val="dk1"/>
              </a:solidFill>
              <a:latin typeface="Arial"/>
            </a:endParaRPr>
          </a:p>
        </p:txBody>
      </p:sp>
      <p:sp>
        <p:nvSpPr>
          <p:cNvPr id="198" name="content.1.subtitle"/>
          <p:cNvSpPr/>
          <p:nvPr/>
        </p:nvSpPr>
        <p:spPr>
          <a:xfrm>
            <a:off x="129672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变革型</a:t>
            </a:r>
            <a:endParaRPr lang="en-US" sz="1600" b="0" strike="noStrike" spc="-1">
              <a:solidFill>
                <a:srgbClr val="FFFFFF"/>
              </a:solidFill>
              <a:latin typeface="Arial"/>
            </a:endParaRPr>
          </a:p>
        </p:txBody>
      </p:sp>
      <p:sp>
        <p:nvSpPr>
          <p:cNvPr id="199" name="content.1.title"/>
          <p:cNvSpPr/>
          <p:nvPr/>
        </p:nvSpPr>
        <p:spPr>
          <a:xfrm>
            <a:off x="1297440" y="2604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不同管理风格</a:t>
            </a:r>
            <a:endParaRPr lang="en-US" sz="2000" b="0" strike="noStrike" spc="-1">
              <a:solidFill>
                <a:srgbClr val="FFFFFF"/>
              </a:solidFill>
              <a:latin typeface="Arial"/>
            </a:endParaRPr>
          </a:p>
        </p:txBody>
      </p:sp>
      <p:sp>
        <p:nvSpPr>
          <p:cNvPr id="200" name="content.2.subtitle"/>
          <p:cNvSpPr/>
          <p:nvPr/>
        </p:nvSpPr>
        <p:spPr>
          <a:xfrm>
            <a:off x="909180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创新能力</a:t>
            </a:r>
            <a:endParaRPr lang="en-US" sz="1600" b="0" strike="noStrike" spc="-1">
              <a:solidFill>
                <a:srgbClr val="FFFFFF"/>
              </a:solidFill>
              <a:latin typeface="Arial"/>
            </a:endParaRPr>
          </a:p>
        </p:txBody>
      </p:sp>
      <p:sp>
        <p:nvSpPr>
          <p:cNvPr id="201" name="content.2.title"/>
          <p:cNvSpPr/>
          <p:nvPr/>
        </p:nvSpPr>
        <p:spPr>
          <a:xfrm>
            <a:off x="9091440" y="2604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影响组织的方式</a:t>
            </a:r>
            <a:endParaRPr lang="en-US" sz="2000" b="0" strike="noStrike" spc="-1">
              <a:solidFill>
                <a:srgbClr val="FFFFFF"/>
              </a:solidFill>
              <a:latin typeface="Arial"/>
            </a:endParaRPr>
          </a:p>
        </p:txBody>
      </p:sp>
      <p:sp>
        <p:nvSpPr>
          <p:cNvPr id="202" name="content.3.subtitle"/>
          <p:cNvSpPr/>
          <p:nvPr/>
        </p:nvSpPr>
        <p:spPr>
          <a:xfrm>
            <a:off x="3895200" y="36151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参加培训</a:t>
            </a:r>
            <a:endParaRPr lang="en-US" sz="1600" b="0" strike="noStrike" spc="-1">
              <a:solidFill>
                <a:srgbClr val="FFFFFF"/>
              </a:solidFill>
              <a:latin typeface="Arial"/>
            </a:endParaRPr>
          </a:p>
        </p:txBody>
      </p:sp>
      <p:sp>
        <p:nvSpPr>
          <p:cNvPr id="203" name="content.3.title"/>
          <p:cNvSpPr/>
          <p:nvPr/>
        </p:nvSpPr>
        <p:spPr>
          <a:xfrm>
            <a:off x="3895920" y="26067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培养领导力的途径</a:t>
            </a:r>
            <a:endParaRPr lang="en-US" sz="2000" b="0" strike="noStrike" spc="-1">
              <a:solidFill>
                <a:srgbClr val="FFFFFF"/>
              </a:solidFill>
              <a:latin typeface="Arial"/>
            </a:endParaRPr>
          </a:p>
        </p:txBody>
      </p:sp>
      <p:sp>
        <p:nvSpPr>
          <p:cNvPr id="204" name="content.4.subtitle"/>
          <p:cNvSpPr/>
          <p:nvPr/>
        </p:nvSpPr>
        <p:spPr>
          <a:xfrm>
            <a:off x="649368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205" name="content.4.title"/>
          <p:cNvSpPr/>
          <p:nvPr/>
        </p:nvSpPr>
        <p:spPr>
          <a:xfrm>
            <a:off x="6494040" y="26067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pic>
        <p:nvPicPr>
          <p:cNvPr id="206"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206"/>
                                        </p:tgtEl>
                                        <p:attrNameLst>
                                          <p:attrName>style.visibility</p:attrName>
                                        </p:attrNameLst>
                                      </p:cBhvr>
                                      <p:to>
                                        <p:strVal val="visible"/>
                                      </p:to>
                                    </p:set>
                                    <p:animEffect transition="in" filter="circle(in)">
                                      <p:cBhvr additive="repl">
                                        <p:cTn id="7" dur="2000"/>
                                        <p:tgtEl>
                                          <p:spTgt spid="206"/>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196"/>
                                        </p:tgtEl>
                                        <p:attrNameLst>
                                          <p:attrName>style.visibility</p:attrName>
                                        </p:attrNameLst>
                                      </p:cBhvr>
                                      <p:to>
                                        <p:strVal val="visible"/>
                                      </p:to>
                                    </p:set>
                                    <p:animEffect transition="in" filter="circle(in)">
                                      <p:cBhvr additive="repl">
                                        <p:cTn id="10" dur="2000"/>
                                        <p:tgtEl>
                                          <p:spTgt spid="19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stretch>
            <a:fillRect/>
          </a:stretch>
        </a:blipFill>
      </p:bgPr>
    </p:bg>
    <p:spTree>
      <p:nvGrpSpPr>
        <p:cNvPr id="1" name=""/>
        <p:cNvGrpSpPr/>
        <p:nvPr/>
      </p:nvGrpSpPr>
      <p:grpSpPr>
        <a:xfrm>
          <a:off x="0" y="0"/>
          <a:ext cx="0" cy="0"/>
        </a:xfrm>
      </p:grpSpPr>
      <p:pic>
        <p:nvPicPr>
          <p:cNvPr id="207" name="图片 29"/>
          <p:cNvPicPr/>
          <p:nvPr/>
        </p:nvPicPr>
        <p:blipFill>
          <a:blip r:embed="rId3"/>
          <a:srcRect l="5562" r="58211" b="25947"/>
          <a:stretch>
            <a:fillRect/>
          </a:stretch>
        </p:blipFill>
        <p:spPr>
          <a:xfrm>
            <a:off x="7921080" y="77400"/>
            <a:ext cx="4692960" cy="3997080"/>
          </a:xfrm>
          <a:prstGeom prst="rect">
            <a:avLst/>
          </a:prstGeom>
          <a:ln w="0">
            <a:noFill/>
          </a:ln>
        </p:spPr>
      </p:pic>
      <p:pic>
        <p:nvPicPr>
          <p:cNvPr id="208" name="图片 13"/>
          <p:cNvPicPr/>
          <p:nvPr/>
        </p:nvPicPr>
        <p:blipFill>
          <a:blip r:embed="rId3"/>
          <a:srcRect l="55164" t="24997" r="27493" b="38720"/>
          <a:stretch>
            <a:fillRect/>
          </a:stretch>
        </p:blipFill>
        <p:spPr>
          <a:xfrm>
            <a:off x="-286560" y="1621080"/>
            <a:ext cx="5813640" cy="5043960"/>
          </a:xfrm>
          <a:prstGeom prst="rect">
            <a:avLst/>
          </a:prstGeom>
          <a:ln w="0">
            <a:noFill/>
          </a:ln>
        </p:spPr>
      </p:pic>
      <p:sp>
        <p:nvSpPr>
          <p:cNvPr id="20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FFFFF"/>
              </a:buClr>
              <a:buFont typeface="Arial"/>
              <a:buChar char="●"/>
              <a:tabLst>
                <a:tab pos="1609560"/>
              </a:tabLst>
            </a:pPr>
            <a:r>
              <a:rPr lang="en-US" sz="1800" b="0" strike="noStrike" spc="148">
                <a:solidFill>
                  <a:schemeClr val="lt1"/>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210"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第</a:t>
            </a:r>
            <a:r>
              <a:rPr lang="en-US" sz="3600" b="1" strike="noStrike" spc="299">
                <a:solidFill>
                  <a:schemeClr val="lt1"/>
                </a:solidFill>
                <a:latin typeface="Arial"/>
                <a:ea typeface="微软雅黑"/>
              </a:rPr>
              <a:t>3</a:t>
            </a:r>
            <a:r>
              <a:rPr lang="zh-CN" sz="3600" b="1" strike="noStrike" spc="299">
                <a:solidFill>
                  <a:schemeClr val="lt1"/>
                </a:solidFill>
                <a:latin typeface="Arial"/>
                <a:ea typeface="微软雅黑"/>
              </a:rPr>
              <a:t>章 团队建设与协作管理</a:t>
            </a:r>
            <a:endParaRPr lang="en-US" sz="3600" b="0" strike="noStrike" spc="-1">
              <a:solidFill>
                <a:schemeClr val="dk1"/>
              </a:solidFill>
              <a:latin typeface="Arial"/>
            </a:endParaRPr>
          </a:p>
        </p:txBody>
      </p:sp>
      <p:sp>
        <p:nvSpPr>
          <p:cNvPr id="21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6" presetClass="entr" presetSubtype="16" dur="2000" fill="hold" nodeType="afterEffect">
                                  <p:stCondLst>
                                    <p:cond delay="0"/>
                                  </p:stCondLst>
                                  <p:childTnLst>
                                    <p:set>
                                      <p:cBhvr>
                                        <p:cTn id="6" dur="1" fill="hold">
                                          <p:stCondLst>
                                            <p:cond delay="0"/>
                                          </p:stCondLst>
                                        </p:cTn>
                                        <p:tgtEl>
                                          <p:spTgt spid="208"/>
                                        </p:tgtEl>
                                        <p:attrNameLst>
                                          <p:attrName>style.visibility</p:attrName>
                                        </p:attrNameLst>
                                      </p:cBhvr>
                                      <p:to>
                                        <p:strVal val="visible"/>
                                      </p:to>
                                    </p:set>
                                    <p:animEffect transition="in" filter="circle(in)">
                                      <p:cBhvr additive="repl">
                                        <p:cTn id="7" dur="2000"/>
                                        <p:tgtEl>
                                          <p:spTgt spid="208"/>
                                        </p:tgtEl>
                                      </p:cBhvr>
                                    </p:animEffect>
                                  </p:childTnLst>
                                </p:cTn>
                              </p:par>
                              <p:par>
                                <p:cTn id="8" presetID="6" presetClass="entr" presetSubtype="16" dur="1000" fill="hold" nodeType="withEffect">
                                  <p:stCondLst>
                                    <p:cond delay="0"/>
                                  </p:stCondLst>
                                  <p:childTnLst>
                                    <p:set>
                                      <p:cBhvr>
                                        <p:cTn id="9" dur="1" fill="hold">
                                          <p:stCondLst>
                                            <p:cond delay="0"/>
                                          </p:stCondLst>
                                        </p:cTn>
                                        <p:tgtEl>
                                          <p:spTgt spid="207"/>
                                        </p:tgtEl>
                                        <p:attrNameLst>
                                          <p:attrName>style.visibility</p:attrName>
                                        </p:attrNameLst>
                                      </p:cBhvr>
                                      <p:to>
                                        <p:strVal val="visible"/>
                                      </p:to>
                                    </p:set>
                                    <p:animEffect transition="in" filter="circle(in)">
                                      <p:cBhvr additive="repl">
                                        <p:cTn id="10" dur="1000"/>
                                        <p:tgtEl>
                                          <p:spTgt spid="20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212" name="图片 29"/>
          <p:cNvPicPr/>
          <p:nvPr/>
        </p:nvPicPr>
        <p:blipFill>
          <a:blip r:embed="rId2"/>
          <a:srcRect l="5562" r="58211" b="25947"/>
          <a:stretch>
            <a:fillRect/>
          </a:stretch>
        </p:blipFill>
        <p:spPr>
          <a:xfrm rot="20400000">
            <a:off x="881640" y="629280"/>
            <a:ext cx="4024440" cy="3427200"/>
          </a:xfrm>
          <a:prstGeom prst="rect">
            <a:avLst/>
          </a:prstGeom>
          <a:ln w="0">
            <a:noFill/>
          </a:ln>
        </p:spPr>
      </p:pic>
      <p:pic>
        <p:nvPicPr>
          <p:cNvPr id="213" name="图片 16"/>
          <p:cNvPicPr/>
          <p:nvPr/>
        </p:nvPicPr>
        <p:blipFill>
          <a:blip r:embed="rId2"/>
          <a:srcRect l="55164" t="24997" r="27493" b="38720"/>
          <a:stretch>
            <a:fillRect/>
          </a:stretch>
        </p:blipFill>
        <p:spPr>
          <a:xfrm>
            <a:off x="8259840" y="649440"/>
            <a:ext cx="4225680" cy="3682800"/>
          </a:xfrm>
          <a:prstGeom prst="rect">
            <a:avLst/>
          </a:prstGeom>
          <a:ln w="0">
            <a:noFill/>
          </a:ln>
        </p:spPr>
      </p:pic>
      <p:sp>
        <p:nvSpPr>
          <p:cNvPr id="21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5"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lt1"/>
                </a:solidFill>
                <a:latin typeface="Arial"/>
                <a:ea typeface="微软雅黑"/>
              </a:rPr>
              <a:t>团队建设原理</a:t>
            </a:r>
            <a:endParaRPr lang="en-US" sz="2800" b="0" strike="noStrike" spc="-1">
              <a:solidFill>
                <a:srgbClr val="FFFFFF"/>
              </a:solidFill>
              <a:latin typeface="Arial"/>
            </a:endParaRPr>
          </a:p>
        </p:txBody>
      </p:sp>
      <p:sp>
        <p:nvSpPr>
          <p:cNvPr id="216"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团队建设是指通过有效的沟通和合作，让团队成员理解彼此、相互信任，达成共同目标的过程。在团队建设中，每个团队成员都扮演着重要的角色，相互间存在着复杂的互动关系。通过团队建设的实践案例和建议，可以帮助团队更好地协作，提升工作效率。</a:t>
            </a:r>
            <a:endParaRPr lang="en-US" sz="1800" b="0" strike="noStrike" spc="-1">
              <a:solidFill>
                <a:srgbClr val="FFFFFF"/>
              </a:solidFill>
              <a:latin typeface="Arial"/>
            </a:endParaRPr>
          </a:p>
        </p:txBody>
      </p:sp>
      <p:sp>
        <p:nvSpPr>
          <p:cNvPr id="21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lt1"/>
                </a:solidFill>
                <a:latin typeface="Arial"/>
                <a:ea typeface="微软雅黑"/>
              </a:rPr>
              <a:t> </a:t>
            </a:r>
            <a:endParaRPr lang="en-US" sz="3600" b="0" strike="noStrike" spc="-1">
              <a:solidFill>
                <a:schemeClr val="dk1"/>
              </a:solidFill>
              <a:latin typeface="Arial"/>
            </a:endParaRPr>
          </a:p>
        </p:txBody>
      </p:sp>
      <p:pic>
        <p:nvPicPr>
          <p:cNvPr id="218"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218"/>
                                        </p:tgtEl>
                                        <p:attrNameLst>
                                          <p:attrName>style.visibility</p:attrName>
                                        </p:attrNameLst>
                                      </p:cBhvr>
                                      <p:to>
                                        <p:strVal val="visible"/>
                                      </p:to>
                                    </p:set>
                                    <p:animEffect transition="in" filter="circle(in)">
                                      <p:cBhvr additive="repl">
                                        <p:cTn id="7" dur="2000"/>
                                        <p:tgtEl>
                                          <p:spTgt spid="218"/>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213"/>
                                        </p:tgtEl>
                                        <p:attrNameLst>
                                          <p:attrName>style.visibility</p:attrName>
                                        </p:attrNameLst>
                                      </p:cBhvr>
                                      <p:to>
                                        <p:strVal val="visible"/>
                                      </p:to>
                                    </p:set>
                                    <p:animEffect transition="in" filter="circle(in)">
                                      <p:cBhvr additive="repl">
                                        <p:cTn id="10" dur="2000"/>
                                        <p:tgtEl>
                                          <p:spTgt spid="213"/>
                                        </p:tgtEl>
                                      </p:cBhvr>
                                    </p:animEffect>
                                  </p:childTnLst>
                                </p:cTn>
                              </p:par>
                              <p:par>
                                <p:cTn id="11" presetID="6" presetClass="entr" presetSubtype="16" dur="1000" fill="hold" nodeType="withEffect">
                                  <p:stCondLst>
                                    <p:cond delay="0"/>
                                  </p:stCondLst>
                                  <p:childTnLst>
                                    <p:set>
                                      <p:cBhvr>
                                        <p:cTn id="12" dur="1" fill="hold">
                                          <p:stCondLst>
                                            <p:cond delay="0"/>
                                          </p:stCondLst>
                                        </p:cTn>
                                        <p:tgtEl>
                                          <p:spTgt spid="212"/>
                                        </p:tgtEl>
                                        <p:attrNameLst>
                                          <p:attrName>style.visibility</p:attrName>
                                        </p:attrNameLst>
                                      </p:cBhvr>
                                      <p:to>
                                        <p:strVal val="visible"/>
                                      </p:to>
                                    </p:set>
                                    <p:animEffect transition="in" filter="circle(in)">
                                      <p:cBhvr additive="repl">
                                        <p:cTn id="13" dur="1000"/>
                                        <p:tgtEl>
                                          <p:spTgt spid="2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219" name="图片 4"/>
          <p:cNvPicPr/>
          <p:nvPr/>
        </p:nvPicPr>
        <p:blipFill>
          <a:blip r:embed="rId2"/>
          <a:srcRect l="55164" t="24997" r="27493" b="38720"/>
          <a:stretch>
            <a:fillRect/>
          </a:stretch>
        </p:blipFill>
        <p:spPr>
          <a:xfrm>
            <a:off x="7966440" y="378360"/>
            <a:ext cx="4225680" cy="3682800"/>
          </a:xfrm>
          <a:prstGeom prst="rect">
            <a:avLst/>
          </a:prstGeom>
          <a:ln w="0">
            <a:noFill/>
          </a:ln>
        </p:spPr>
      </p:pic>
      <p:sp>
        <p:nvSpPr>
          <p:cNvPr id="220"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微软雅黑"/>
                <a:ea typeface="微软雅黑"/>
              </a:rPr>
              <a:t>团队沟通与协作</a:t>
            </a:r>
            <a:endParaRPr lang="en-US" sz="3600" b="0" strike="noStrike" spc="-1">
              <a:solidFill>
                <a:schemeClr val="dk1"/>
              </a:solidFill>
              <a:latin typeface="Arial"/>
            </a:endParaRPr>
          </a:p>
        </p:txBody>
      </p:sp>
      <p:sp>
        <p:nvSpPr>
          <p:cNvPr id="221" name="content.1.subtitle"/>
          <p:cNvSpPr/>
          <p:nvPr/>
        </p:nvSpPr>
        <p:spPr>
          <a:xfrm>
            <a:off x="129672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有效沟通的重要性</a:t>
            </a:r>
            <a:endParaRPr lang="en-US" sz="1600" b="0" strike="noStrike" spc="-1">
              <a:solidFill>
                <a:srgbClr val="FFFFFF"/>
              </a:solidFill>
              <a:latin typeface="Arial"/>
            </a:endParaRPr>
          </a:p>
        </p:txBody>
      </p:sp>
      <p:sp>
        <p:nvSpPr>
          <p:cNvPr id="222" name="content.1.title"/>
          <p:cNvSpPr/>
          <p:nvPr/>
        </p:nvSpPr>
        <p:spPr>
          <a:xfrm>
            <a:off x="1297440" y="2604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沟通关键因素</a:t>
            </a:r>
            <a:endParaRPr lang="en-US" sz="2000" b="0" strike="noStrike" spc="-1">
              <a:solidFill>
                <a:srgbClr val="FFFFFF"/>
              </a:solidFill>
              <a:latin typeface="Arial"/>
            </a:endParaRPr>
          </a:p>
        </p:txBody>
      </p:sp>
      <p:sp>
        <p:nvSpPr>
          <p:cNvPr id="223" name="content.2.subtitle"/>
          <p:cNvSpPr/>
          <p:nvPr/>
        </p:nvSpPr>
        <p:spPr>
          <a:xfrm>
            <a:off x="909180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团队合作的技巧</a:t>
            </a:r>
            <a:endParaRPr lang="en-US" sz="1600" b="0" strike="noStrike" spc="-1">
              <a:solidFill>
                <a:srgbClr val="FFFFFF"/>
              </a:solidFill>
              <a:latin typeface="Arial"/>
            </a:endParaRPr>
          </a:p>
        </p:txBody>
      </p:sp>
      <p:sp>
        <p:nvSpPr>
          <p:cNvPr id="224" name="content.2.title"/>
          <p:cNvSpPr/>
          <p:nvPr/>
        </p:nvSpPr>
        <p:spPr>
          <a:xfrm>
            <a:off x="9091440" y="2604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协作策略</a:t>
            </a:r>
            <a:endParaRPr lang="en-US" sz="2000" b="0" strike="noStrike" spc="-1">
              <a:solidFill>
                <a:srgbClr val="FFFFFF"/>
              </a:solidFill>
              <a:latin typeface="Arial"/>
            </a:endParaRPr>
          </a:p>
        </p:txBody>
      </p:sp>
      <p:sp>
        <p:nvSpPr>
          <p:cNvPr id="225" name="content.3.subtitle"/>
          <p:cNvSpPr/>
          <p:nvPr/>
        </p:nvSpPr>
        <p:spPr>
          <a:xfrm>
            <a:off x="3895200" y="36151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有效沟通的方法</a:t>
            </a:r>
            <a:endParaRPr lang="en-US" sz="1600" b="0" strike="noStrike" spc="-1">
              <a:solidFill>
                <a:srgbClr val="FFFFFF"/>
              </a:solidFill>
              <a:latin typeface="Arial"/>
            </a:endParaRPr>
          </a:p>
        </p:txBody>
      </p:sp>
      <p:sp>
        <p:nvSpPr>
          <p:cNvPr id="226" name="content.3.title"/>
          <p:cNvSpPr/>
          <p:nvPr/>
        </p:nvSpPr>
        <p:spPr>
          <a:xfrm>
            <a:off x="3895920" y="26067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沟通技巧</a:t>
            </a:r>
            <a:endParaRPr lang="en-US" sz="2000" b="0" strike="noStrike" spc="-1">
              <a:solidFill>
                <a:srgbClr val="FFFFFF"/>
              </a:solidFill>
              <a:latin typeface="Arial"/>
            </a:endParaRPr>
          </a:p>
        </p:txBody>
      </p:sp>
      <p:sp>
        <p:nvSpPr>
          <p:cNvPr id="227" name="content.4.subtitle"/>
          <p:cNvSpPr/>
          <p:nvPr/>
        </p:nvSpPr>
        <p:spPr>
          <a:xfrm>
            <a:off x="649368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228" name="content.4.title"/>
          <p:cNvSpPr/>
          <p:nvPr/>
        </p:nvSpPr>
        <p:spPr>
          <a:xfrm>
            <a:off x="6494040" y="26067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pic>
        <p:nvPicPr>
          <p:cNvPr id="229"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229"/>
                                        </p:tgtEl>
                                        <p:attrNameLst>
                                          <p:attrName>style.visibility</p:attrName>
                                        </p:attrNameLst>
                                      </p:cBhvr>
                                      <p:to>
                                        <p:strVal val="visible"/>
                                      </p:to>
                                    </p:set>
                                    <p:animEffect transition="in" filter="circle(in)">
                                      <p:cBhvr additive="repl">
                                        <p:cTn id="7" dur="2000"/>
                                        <p:tgtEl>
                                          <p:spTgt spid="229"/>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219"/>
                                        </p:tgtEl>
                                        <p:attrNameLst>
                                          <p:attrName>style.visibility</p:attrName>
                                        </p:attrNameLst>
                                      </p:cBhvr>
                                      <p:to>
                                        <p:strVal val="visible"/>
                                      </p:to>
                                    </p:set>
                                    <p:animEffect transition="in" filter="circle(in)">
                                      <p:cBhvr additive="repl">
                                        <p:cTn id="10" dur="2000"/>
                                        <p:tgtEl>
                                          <p:spTgt spid="2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230" name="图片 16"/>
          <p:cNvPicPr/>
          <p:nvPr/>
        </p:nvPicPr>
        <p:blipFill>
          <a:blip r:embed="rId2"/>
          <a:srcRect l="55164" t="24997" r="27493" b="38720"/>
          <a:stretch>
            <a:fillRect/>
          </a:stretch>
        </p:blipFill>
        <p:spPr>
          <a:xfrm>
            <a:off x="4830120" y="-69840"/>
            <a:ext cx="4225680" cy="3682800"/>
          </a:xfrm>
          <a:prstGeom prst="rect">
            <a:avLst/>
          </a:prstGeom>
          <a:ln w="0">
            <a:noFill/>
          </a:ln>
        </p:spPr>
      </p:pic>
      <p:sp>
        <p:nvSpPr>
          <p:cNvPr id="23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32"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冲突处理方法</a:t>
            </a:r>
            <a:endParaRPr lang="en-US" sz="1800" b="0" strike="noStrike" spc="-1">
              <a:solidFill>
                <a:srgbClr val="FFFFFF"/>
              </a:solidFill>
              <a:latin typeface="Arial"/>
            </a:endParaRPr>
          </a:p>
        </p:txBody>
      </p:sp>
      <p:sp>
        <p:nvSpPr>
          <p:cNvPr id="233" name="content.2.content"/>
          <p:cNvSpPr/>
          <p:nvPr/>
        </p:nvSpPr>
        <p:spPr>
          <a:xfrm>
            <a:off x="3655080" y="317772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沟通解决</a:t>
            </a:r>
            <a:endParaRPr lang="en-US" sz="1400" b="0" strike="noStrike" spc="-1">
              <a:solidFill>
                <a:srgbClr val="FFFFFF"/>
              </a:solidFill>
              <a:latin typeface="Arial"/>
            </a:endParaRPr>
          </a:p>
          <a:p>
            <a:r>
              <a:rPr lang="zh-CN" sz="1400" b="0" strike="noStrike" spc="-1">
                <a:solidFill>
                  <a:schemeClr val="lt1"/>
                </a:solidFill>
                <a:latin typeface="微软雅黑"/>
                <a:ea typeface="微软雅黑"/>
              </a:rPr>
              <a:t>妥协折衷</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寻求第三方帮助</a:t>
            </a:r>
            <a:endParaRPr lang="en-US" sz="1400" b="0" strike="noStrike" spc="-1">
              <a:solidFill>
                <a:srgbClr val="FFFFFF"/>
              </a:solidFill>
              <a:latin typeface="Arial"/>
            </a:endParaRPr>
          </a:p>
        </p:txBody>
      </p:sp>
      <p:sp>
        <p:nvSpPr>
          <p:cNvPr id="23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35"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冲突解决策略</a:t>
            </a:r>
            <a:endParaRPr lang="en-US" sz="1800" b="0" strike="noStrike" spc="-1">
              <a:solidFill>
                <a:srgbClr val="FFFFFF"/>
              </a:solidFill>
              <a:latin typeface="Arial"/>
            </a:endParaRPr>
          </a:p>
        </p:txBody>
      </p:sp>
      <p:sp>
        <p:nvSpPr>
          <p:cNvPr id="236" name="content.3.content"/>
          <p:cNvSpPr/>
          <p:nvPr/>
        </p:nvSpPr>
        <p:spPr>
          <a:xfrm>
            <a:off x="6414120" y="317808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公正公平</a:t>
            </a:r>
            <a:endParaRPr lang="en-US" sz="1400" b="0" strike="noStrike" spc="-1">
              <a:solidFill>
                <a:srgbClr val="FFFFFF"/>
              </a:solidFill>
              <a:latin typeface="Arial"/>
            </a:endParaRPr>
          </a:p>
          <a:p>
            <a:r>
              <a:rPr lang="zh-CN" sz="1400" b="0" strike="noStrike" spc="-1">
                <a:solidFill>
                  <a:schemeClr val="lt1"/>
                </a:solidFill>
                <a:latin typeface="微软雅黑"/>
                <a:ea typeface="微软雅黑"/>
              </a:rPr>
              <a:t>寻求普遍认同</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维护团队和谐</a:t>
            </a:r>
            <a:endParaRPr lang="en-US" sz="1400" b="0" strike="noStrike" spc="-1">
              <a:solidFill>
                <a:srgbClr val="FFFFFF"/>
              </a:solidFill>
              <a:latin typeface="Arial"/>
            </a:endParaRPr>
          </a:p>
        </p:txBody>
      </p:sp>
      <p:sp>
        <p:nvSpPr>
          <p:cNvPr id="23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38"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lt1"/>
                </a:solidFill>
                <a:latin typeface="微软雅黑"/>
                <a:ea typeface="微软雅黑"/>
              </a:rPr>
              <a:t> </a:t>
            </a:r>
            <a:endParaRPr lang="en-US" sz="1800" b="0" strike="noStrike" spc="-1">
              <a:solidFill>
                <a:srgbClr val="FFFFFF"/>
              </a:solidFill>
              <a:latin typeface="Arial"/>
            </a:endParaRPr>
          </a:p>
        </p:txBody>
      </p:sp>
      <p:sp>
        <p:nvSpPr>
          <p:cNvPr id="239" name="content.4.content"/>
          <p:cNvSpPr/>
          <p:nvPr/>
        </p:nvSpPr>
        <p:spPr>
          <a:xfrm>
            <a:off x="9168120" y="317808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lt1"/>
                </a:solidFill>
                <a:latin typeface="微软雅黑"/>
                <a:ea typeface="微软雅黑"/>
              </a:rPr>
              <a:t> </a:t>
            </a:r>
            <a:endParaRPr lang="en-US" sz="1400" b="0" strike="noStrike" spc="-1">
              <a:solidFill>
                <a:srgbClr val="FFFFFF"/>
              </a:solidFill>
              <a:latin typeface="Arial"/>
            </a:endParaRPr>
          </a:p>
        </p:txBody>
      </p:sp>
      <p:sp>
        <p:nvSpPr>
          <p:cNvPr id="240"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团队冲突管理</a:t>
            </a:r>
            <a:endParaRPr lang="en-US" sz="3600" b="0" strike="noStrike" spc="-1">
              <a:solidFill>
                <a:schemeClr val="dk1"/>
              </a:solidFill>
              <a:latin typeface="Arial"/>
            </a:endParaRPr>
          </a:p>
        </p:txBody>
      </p:sp>
      <p:sp>
        <p:nvSpPr>
          <p:cNvPr id="24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42"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冲突原因</a:t>
            </a:r>
            <a:endParaRPr lang="en-US" sz="1800" b="0" strike="noStrike" spc="-1">
              <a:solidFill>
                <a:srgbClr val="FFFFFF"/>
              </a:solidFill>
              <a:latin typeface="Arial"/>
            </a:endParaRPr>
          </a:p>
        </p:txBody>
      </p:sp>
      <p:sp>
        <p:nvSpPr>
          <p:cNvPr id="243" name="content.1.content"/>
          <p:cNvSpPr/>
          <p:nvPr/>
        </p:nvSpPr>
        <p:spPr>
          <a:xfrm>
            <a:off x="880200" y="317772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意见不合</a:t>
            </a:r>
            <a:endParaRPr lang="en-US" sz="1400" b="0" strike="noStrike" spc="-1">
              <a:solidFill>
                <a:srgbClr val="FFFFFF"/>
              </a:solidFill>
              <a:latin typeface="Arial"/>
            </a:endParaRPr>
          </a:p>
          <a:p>
            <a:r>
              <a:rPr lang="zh-CN" sz="1400" b="0" strike="noStrike" spc="-1">
                <a:solidFill>
                  <a:schemeClr val="lt1"/>
                </a:solidFill>
                <a:latin typeface="微软雅黑"/>
                <a:ea typeface="微软雅黑"/>
              </a:rPr>
              <a:t>角色之间的摩擦</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资源分配不公</a:t>
            </a:r>
            <a:endParaRPr lang="en-US" sz="1400" b="0" strike="noStrike" spc="-1">
              <a:solidFill>
                <a:srgbClr val="FFFFFF"/>
              </a:solidFill>
              <a:latin typeface="Arial"/>
            </a:endParaRPr>
          </a:p>
        </p:txBody>
      </p:sp>
      <p:pic>
        <p:nvPicPr>
          <p:cNvPr id="244"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244"/>
                                        </p:tgtEl>
                                        <p:attrNameLst>
                                          <p:attrName>style.visibility</p:attrName>
                                        </p:attrNameLst>
                                      </p:cBhvr>
                                      <p:to>
                                        <p:strVal val="visible"/>
                                      </p:to>
                                    </p:set>
                                    <p:animEffect transition="in" filter="circle(in)">
                                      <p:cBhvr additive="repl">
                                        <p:cTn id="7" dur="2000"/>
                                        <p:tgtEl>
                                          <p:spTgt spid="244"/>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230"/>
                                        </p:tgtEl>
                                        <p:attrNameLst>
                                          <p:attrName>style.visibility</p:attrName>
                                        </p:attrNameLst>
                                      </p:cBhvr>
                                      <p:to>
                                        <p:strVal val="visible"/>
                                      </p:to>
                                    </p:set>
                                    <p:animEffect transition="in" filter="circle(in)">
                                      <p:cBhvr additive="repl">
                                        <p:cTn id="10" dur="2000"/>
                                        <p:tgtEl>
                                          <p:spTgt spid="2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245" name="图片 29"/>
          <p:cNvPicPr/>
          <p:nvPr/>
        </p:nvPicPr>
        <p:blipFill>
          <a:blip r:embed="rId2"/>
          <a:srcRect l="5562" r="58211" b="25947"/>
          <a:stretch>
            <a:fillRect/>
          </a:stretch>
        </p:blipFill>
        <p:spPr>
          <a:xfrm>
            <a:off x="4690080" y="93240"/>
            <a:ext cx="4150080" cy="3534840"/>
          </a:xfrm>
          <a:prstGeom prst="rect">
            <a:avLst/>
          </a:prstGeom>
          <a:ln w="0">
            <a:noFill/>
          </a:ln>
        </p:spPr>
      </p:pic>
      <p:pic>
        <p:nvPicPr>
          <p:cNvPr id="246" name="图片 1"/>
          <p:cNvPicPr/>
          <p:nvPr/>
        </p:nvPicPr>
        <p:blipFill>
          <a:blip r:embed="rId2"/>
          <a:srcRect l="55164" t="24997" r="27493" b="38720"/>
          <a:stretch>
            <a:fillRect/>
          </a:stretch>
        </p:blipFill>
        <p:spPr>
          <a:xfrm>
            <a:off x="8114400" y="3698280"/>
            <a:ext cx="4225680" cy="3682800"/>
          </a:xfrm>
          <a:prstGeom prst="rect">
            <a:avLst/>
          </a:prstGeom>
          <a:ln w="0">
            <a:noFill/>
          </a:ln>
        </p:spPr>
      </p:pic>
      <p:sp>
        <p:nvSpPr>
          <p:cNvPr id="247"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lt1"/>
                </a:solidFill>
                <a:latin typeface="Arial"/>
                <a:ea typeface="微软雅黑"/>
              </a:rPr>
              <a:t>团队绩效考核与激励</a:t>
            </a:r>
            <a:endParaRPr lang="en-US" sz="3600" b="0" strike="noStrike" spc="-1">
              <a:solidFill>
                <a:schemeClr val="dk1"/>
              </a:solidFill>
              <a:latin typeface="Arial"/>
            </a:endParaRPr>
          </a:p>
        </p:txBody>
      </p:sp>
      <p:sp>
        <p:nvSpPr>
          <p:cNvPr id="248"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Arial"/>
                <a:ea typeface="微软雅黑"/>
              </a:rPr>
              <a:t>考核指标设定</a:t>
            </a:r>
            <a:endParaRPr lang="en-US" sz="1600" b="0" strike="noStrike" spc="-1">
              <a:solidFill>
                <a:srgbClr val="FFFFFF"/>
              </a:solidFill>
              <a:latin typeface="Arial"/>
            </a:endParaRPr>
          </a:p>
        </p:txBody>
      </p:sp>
      <p:sp>
        <p:nvSpPr>
          <p:cNvPr id="249"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绩效考核方法</a:t>
            </a:r>
            <a:endParaRPr lang="en-US" sz="2000" b="0" strike="noStrike" spc="-1">
              <a:solidFill>
                <a:srgbClr val="FFFFFF"/>
              </a:solidFill>
              <a:latin typeface="Arial"/>
            </a:endParaRPr>
          </a:p>
        </p:txBody>
      </p:sp>
      <p:sp>
        <p:nvSpPr>
          <p:cNvPr id="250"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251"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252"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团队目标共同努力</a:t>
            </a:r>
            <a:endParaRPr lang="en-US" sz="1600" b="0" strike="noStrike" spc="-1">
              <a:solidFill>
                <a:srgbClr val="FFFFFF"/>
              </a:solidFill>
              <a:latin typeface="Arial"/>
            </a:endParaRPr>
          </a:p>
        </p:txBody>
      </p:sp>
      <p:sp>
        <p:nvSpPr>
          <p:cNvPr id="253"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激发潜能</a:t>
            </a:r>
            <a:endParaRPr lang="en-US" sz="2000" b="0" strike="noStrike" spc="-1">
              <a:solidFill>
                <a:srgbClr val="FFFFFF"/>
              </a:solidFill>
              <a:latin typeface="Arial"/>
            </a:endParaRPr>
          </a:p>
        </p:txBody>
      </p:sp>
      <p:sp>
        <p:nvSpPr>
          <p:cNvPr id="254"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255"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激励手段多样</a:t>
            </a:r>
            <a:endParaRPr lang="en-US" sz="1600" b="0" strike="noStrike" spc="-1">
              <a:solidFill>
                <a:srgbClr val="FFFFFF"/>
              </a:solidFill>
              <a:latin typeface="Arial"/>
            </a:endParaRPr>
          </a:p>
        </p:txBody>
      </p:sp>
      <p:sp>
        <p:nvSpPr>
          <p:cNvPr id="256"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激励策略</a:t>
            </a:r>
            <a:endParaRPr lang="en-US" sz="2000" b="0" strike="noStrike" spc="-1">
              <a:solidFill>
                <a:srgbClr val="FFFFFF"/>
              </a:solidFill>
              <a:latin typeface="Arial"/>
            </a:endParaRPr>
          </a:p>
        </p:txBody>
      </p:sp>
      <p:pic>
        <p:nvPicPr>
          <p:cNvPr id="257" name="图片 3"/>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257"/>
                                        </p:tgtEl>
                                        <p:attrNameLst>
                                          <p:attrName>style.visibility</p:attrName>
                                        </p:attrNameLst>
                                      </p:cBhvr>
                                      <p:to>
                                        <p:strVal val="visible"/>
                                      </p:to>
                                    </p:set>
                                    <p:animEffect transition="in" filter="circle(in)">
                                      <p:cBhvr additive="repl">
                                        <p:cTn id="7" dur="2000"/>
                                        <p:tgtEl>
                                          <p:spTgt spid="257"/>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246"/>
                                        </p:tgtEl>
                                        <p:attrNameLst>
                                          <p:attrName>style.visibility</p:attrName>
                                        </p:attrNameLst>
                                      </p:cBhvr>
                                      <p:to>
                                        <p:strVal val="visible"/>
                                      </p:to>
                                    </p:set>
                                    <p:animEffect transition="in" filter="circle(in)">
                                      <p:cBhvr additive="repl">
                                        <p:cTn id="10" dur="2000"/>
                                        <p:tgtEl>
                                          <p:spTgt spid="246"/>
                                        </p:tgtEl>
                                      </p:cBhvr>
                                    </p:animEffect>
                                  </p:childTnLst>
                                </p:cTn>
                              </p:par>
                              <p:par>
                                <p:cTn id="11" presetID="6" presetClass="entr" presetSubtype="16" dur="1000" fill="hold" nodeType="withEffect">
                                  <p:stCondLst>
                                    <p:cond delay="0"/>
                                  </p:stCondLst>
                                  <p:childTnLst>
                                    <p:set>
                                      <p:cBhvr>
                                        <p:cTn id="12" dur="1" fill="hold">
                                          <p:stCondLst>
                                            <p:cond delay="0"/>
                                          </p:stCondLst>
                                        </p:cTn>
                                        <p:tgtEl>
                                          <p:spTgt spid="245"/>
                                        </p:tgtEl>
                                        <p:attrNameLst>
                                          <p:attrName>style.visibility</p:attrName>
                                        </p:attrNameLst>
                                      </p:cBhvr>
                                      <p:to>
                                        <p:strVal val="visible"/>
                                      </p:to>
                                    </p:set>
                                    <p:animEffect transition="in" filter="circle(in)">
                                      <p:cBhvr additive="repl">
                                        <p:cTn id="13" dur="1000"/>
                                        <p:tgtEl>
                                          <p:spTgt spid="24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https://d.book118.com/136154050012010104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141</Paragraphs>
  <Slides>20</Slides>
  <Notes>4</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行业人员管理专业提升班</vt:lpstr>
      <vt:lpstr>目录</vt:lpstr>
      <vt:lpstr>第1章 专业提升班简介</vt:lpstr>
      <vt:lpstr> </vt:lpstr>
      <vt:lpstr>为什么选择专业提升班</vt:lpstr>
      <vt:lpstr>提升班的具体内容</vt:lpstr>
      <vt:lpstr>学员要求和报名流程</vt:lpstr>
      <vt:lpstr>专业提升班的收获</vt:lpstr>
      <vt:lpstr>第2章 管理理论与实践</vt:lpstr>
      <vt:lpstr>管理理论概述</vt:lpstr>
      <vt:lpstr>有效管理技巧</vt:lpstr>
      <vt:lpstr> </vt:lpstr>
      <vt:lpstr>管理者的成长与发展</vt:lpstr>
      <vt:lpstr>管理风格与领导力</vt:lpstr>
      <vt:lpstr>第3章 团队建设与协作管理</vt:lpstr>
      <vt:lpstr> </vt:lpstr>
      <vt:lpstr>团队沟通与协作</vt:lpstr>
      <vt:lpstr>团队冲突管理</vt:lpstr>
      <vt:lpstr>团队绩效考核与激励</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2024-09-29T14:25:17.034</cp:lastPrinted>
  <dcterms:created xsi:type="dcterms:W3CDTF">2024-09-29T06:25:17Z</dcterms:created>
  <dcterms:modified xsi:type="dcterms:W3CDTF">2024-09-29T06:25:19Z</dcterms:modified>
</cp:coreProperties>
</file>