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WBHPQT+NOVHSB+ArialMT"/>
      <p:regular r:id="rId18"/>
    </p:embeddedFont>
    <p:embeddedFont>
      <p:font typeface="QNCGKL+MS-UIGothic"/>
      <p:regular r:id="rId19"/>
    </p:embeddedFont>
    <p:embeddedFont>
      <p:font typeface="UUFMVQ+TAFLCE+MicrosoftYaHei-Bold"/>
      <p:regular r:id="rId20"/>
    </p:embeddedFont>
    <p:embeddedFont>
      <p:font typeface="CTFITL+MAQNWJ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33DC2-794E-4AD6-B979-9961E4CDC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33B93-1A6F-4C63-AD66-BB8D75C2C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29642-5B91-4515-B81C-D6F6E00E3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F2C3A-8B4C-44A0-BF25-D43934C33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F8F491-D8EF-4D10-9874-69F4A733B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C73BD5-B7F2-4928-B270-82E65FB2B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0E7106-8E58-4473-932E-0FCD1EAC7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96017-4D3B-4D10-9DD7-39AC57B90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0C4F2-822B-4429-B5BD-42231C71C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F81F5-F841-4933-A5C0-0406CC92F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E8900-2348-42B7-A129-B39CB5256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55003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45664" y="251479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BHPQT+NOVHSB+ArialMT"/>
                <a:cs typeface="WBHPQT+NOVHS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NCGKL+MS-UIGothic"/>
                <a:cs typeface="QNCGKL+MS-UIGothic"/>
              </a:rPr>
              <a:t>百事可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2400">
                <a:solidFill>
                  <a:srgbClr val="FFFFFF"/>
                </a:solidFill>
                <a:latin typeface="QNCGKL+MS-UIGothic"/>
                <a:cs typeface="QNCGKL+MS-UIGothic"/>
              </a:rPr>
              <a:t>公司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FFFFFF"/>
                </a:solidFill>
                <a:latin typeface="QNCGKL+MS-UIGothic"/>
                <a:cs typeface="QNCGKL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45664" y="3074225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BHPQT+NOVHSB+ArialMT"/>
                <a:cs typeface="WBHPQT+NOVHS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NCGKL+MS-UIGothic"/>
                <a:cs typeface="QNCGKL+MS-UIGothic"/>
              </a:rPr>
              <a:t>百事可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2400">
                <a:solidFill>
                  <a:srgbClr val="FFFFFF"/>
                </a:solidFill>
                <a:latin typeface="QNCGKL+MS-UIGothic"/>
                <a:cs typeface="QNCGKL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FFFFFF"/>
                </a:solidFill>
                <a:latin typeface="QNCGKL+MS-UIGothic"/>
                <a:cs typeface="QNCGKL+MS-UIGothic"/>
              </a:rPr>
              <a:t>品与服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45664" y="3634295"/>
            <a:ext cx="5140901" cy="24635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BHPQT+NOVHSB+ArialMT"/>
                <a:cs typeface="WBHPQT+NOVHS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NCGKL+MS-UIGothic"/>
                <a:cs typeface="QNCGKL+MS-UIGothic"/>
              </a:rPr>
              <a:t>百事可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2400">
                <a:solidFill>
                  <a:srgbClr val="FFFFFF"/>
                </a:solidFill>
                <a:latin typeface="QNCGKL+MS-UIGothic"/>
                <a:cs typeface="QNCGKL+MS-UIGothic"/>
              </a:rPr>
              <a:t>的市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FFFFFF"/>
                </a:solidFill>
                <a:latin typeface="QNCGKL+MS-UIGothic"/>
                <a:cs typeface="QNCGKL+MS-UIGothic"/>
              </a:rPr>
              <a:t>地位与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2400">
                <a:solidFill>
                  <a:srgbClr val="FFFFFF"/>
                </a:solidFill>
                <a:latin typeface="QNCGKL+MS-UIGothic"/>
                <a:cs typeface="QNCGKL+MS-UIGothic"/>
              </a:rPr>
              <a:t>争策略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BHPQT+NOVHSB+ArialMT"/>
                <a:cs typeface="WBHPQT+NOVHS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NCGKL+MS-UIGothic"/>
                <a:cs typeface="QNCGKL+MS-UIGothic"/>
              </a:rPr>
              <a:t>百事可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2400">
                <a:solidFill>
                  <a:srgbClr val="FFFFFF"/>
                </a:solidFill>
                <a:latin typeface="QNCGKL+MS-UIGothic"/>
                <a:cs typeface="QNCGKL+MS-UIGothic"/>
              </a:rPr>
              <a:t>的品牌建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FFFFFF"/>
                </a:solidFill>
                <a:latin typeface="QNCGKL+MS-UIGothic"/>
                <a:cs typeface="QNCGKL+MS-UIGothic"/>
              </a:rPr>
              <a:t>与推广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BHPQT+NOVHSB+ArialMT"/>
                <a:cs typeface="WBHPQT+NOVHS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NCGKL+MS-UIGothic"/>
                <a:cs typeface="QNCGKL+MS-UIGothic"/>
              </a:rPr>
              <a:t>百事可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2400">
                <a:solidFill>
                  <a:srgbClr val="FFFFFF"/>
                </a:solidFill>
                <a:latin typeface="QNCGKL+MS-UIGothic"/>
                <a:cs typeface="QNCGKL+MS-UIGothic"/>
              </a:rPr>
              <a:t>的未来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QNCGKL+MS-UIGothic"/>
                <a:cs typeface="QNCGKL+MS-UIGothic"/>
              </a:rPr>
              <a:t>展与挑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BHPQT+NOVHSB+ArialMT"/>
                <a:cs typeface="WBHPQT+NOVHS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FFFFFF"/>
                </a:solidFill>
                <a:latin typeface="QNCGKL+MS-UIGothic"/>
                <a:cs typeface="QNCGKL+MS-UIGothic"/>
              </a:rPr>
              <a:t>：百事可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2400">
                <a:solidFill>
                  <a:srgbClr val="FFFFFF"/>
                </a:solidFill>
                <a:latin typeface="QNCGKL+MS-UIGothic"/>
                <a:cs typeface="QNCGKL+MS-UIGothic"/>
              </a:rPr>
              <a:t>的成功之道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UUFMVQ+TAFLCE+MicrosoftYaHei-Bold"/>
                <a:cs typeface="UUFMVQ+TAFLCE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公司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史与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UFMVQ+TAFLCE+MicrosoftYaHei-Bold"/>
                <a:cs typeface="UUFMVQ+TAFLC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UFMVQ+TAFLCE+MicrosoftYaHei-Bold"/>
                <a:cs typeface="UUFMVQ+TAFLC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UFMVQ+TAFLCE+MicrosoftYaHei-Bold"/>
                <a:cs typeface="UUFMVQ+TAFLC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SimSun"/>
                <a:cs typeface="SimSun"/>
              </a:rPr>
              <a:t>创</a:t>
            </a:r>
            <a:r>
              <a:rPr sz="2000" spc="25">
                <a:solidFill>
                  <a:srgbClr val="BA242F"/>
                </a:solidFill>
                <a:latin typeface="QNCGKL+MS-UIGothic"/>
                <a:cs typeface="QNCGKL+MS-UIGothic"/>
              </a:rPr>
              <a:t>立背景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BA242F"/>
                </a:solidFill>
                <a:latin typeface="QNCGKL+MS-UIGothic"/>
                <a:cs typeface="QNCGKL+MS-UIGothic"/>
              </a:rPr>
              <a:t>初期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BA242F"/>
                </a:solidFill>
                <a:latin typeface="QNCGKL+MS-UIGothic"/>
                <a:cs typeface="QNCGKL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BA242F"/>
                </a:solidFill>
                <a:latin typeface="QNCGKL+MS-UIGothic"/>
                <a:cs typeface="QNCGKL+MS-UIGothic"/>
              </a:rPr>
              <a:t>近年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动态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56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CTFITL+MAQNWJ+MicrosoftYaHei"/>
                <a:cs typeface="CTFITL+MAQNWJ+MicrosoftYaHei"/>
              </a:rPr>
              <a:t>19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世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末，碳酸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料在美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靡一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，百事可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于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CTFITL+MAQNWJ+MicrosoftYaHei"/>
                <a:cs typeface="CTFITL+MAQNWJ+MicrosoftYaHei"/>
              </a:rPr>
              <a:t>1898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年作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一家小型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酿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酒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厂成立。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多次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型和品牌重塑，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百事可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渐发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展成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一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家多元化的全球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料巨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百事可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不断推出新品，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拓展国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市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，致力于可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展和数字化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公司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模与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营</a:t>
            </a:r>
            <a:r>
              <a:rPr sz="2300" spc="25">
                <a:solidFill>
                  <a:srgbClr val="BA242F"/>
                </a:solidFill>
                <a:latin typeface="QNCGKL+MS-UIGothic"/>
                <a:cs typeface="QNCGKL+MS-UIGothic"/>
              </a:rPr>
              <a:t>收状况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业务</a:t>
            </a:r>
            <a:r>
              <a:rPr sz="2300" spc="25">
                <a:solidFill>
                  <a:srgbClr val="BA242F"/>
                </a:solidFill>
                <a:latin typeface="QNCGKL+MS-UIGothic"/>
                <a:cs typeface="QNCGKL+MS-UIGothic"/>
              </a:rPr>
              <a:t>范</a:t>
            </a:r>
            <a:r>
              <a:rPr sz="2300">
                <a:solidFill>
                  <a:srgbClr val="BA242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QNCGKL+MS-UIGothic"/>
                <a:cs typeface="QNCGKL+MS-UIGothic"/>
              </a:rPr>
              <a:t>市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BA242F"/>
                </a:solidFill>
                <a:latin typeface="QNCGKL+MS-UIGothic"/>
                <a:cs typeface="QNCGKL+MS-UIGothic"/>
              </a:rPr>
              <a:t>份</a:t>
            </a:r>
            <a:r>
              <a:rPr sz="2300">
                <a:solidFill>
                  <a:srgbClr val="BA242F"/>
                </a:solidFill>
                <a:latin typeface="SimSun"/>
                <a:cs typeface="SimSun"/>
              </a:rPr>
              <a:t>额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百事可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是全球最大的食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品和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料公司之一，年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收超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数百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亿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美元。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公司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遍布全球，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众多知名品牌，如百事可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事、菲多利等。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在碳酸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料市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，百事可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与可口可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并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驾齐驱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占据了相当大的市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公司文化与价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QNCGKL+MS-UIGothic"/>
                <a:cs typeface="QNCGKL+MS-UIGothic"/>
              </a:rPr>
              <a:t>品牌形象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百事可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的品牌形象以年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、活力、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激情和多元化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特点。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QNCGKL+MS-UIGothic"/>
                <a:cs typeface="QNCGKL+MS-UIGothic"/>
              </a:rPr>
              <a:t>核心价</a:t>
            </a:r>
            <a:r>
              <a:rPr sz="2300" spc="23">
                <a:solidFill>
                  <a:srgbClr val="BA242F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百事可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的核心价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包括追求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卓越、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合作、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新和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诚实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正直。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QNCGKL+MS-UIGothic"/>
                <a:cs typeface="QNCGKL+MS-UIGothic"/>
              </a:rPr>
              <a:t>社会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责</a:t>
            </a:r>
            <a:r>
              <a:rPr sz="2300" spc="23">
                <a:solidFill>
                  <a:srgbClr val="BA242F"/>
                </a:solidFill>
                <a:latin typeface="QNCGKL+MS-UIGothic"/>
                <a:cs typeface="QNCGKL+MS-UIGothic"/>
              </a:rPr>
              <a:t>任感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百事可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注重可持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展，致力于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减少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境影响，同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时积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极参与公益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，回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5C0B15"/>
                </a:solidFill>
                <a:latin typeface="QNCGKL+MS-UIGothic"/>
                <a:cs typeface="QNCGKL+MS-UIGothic"/>
              </a:rPr>
              <a:t>社会。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UUFMVQ+TAFLCE+MicrosoftYaHei-Bold"/>
                <a:cs typeface="UUFMVQ+TAFLCE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品种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QNCGKL+MS-UIGothic"/>
                <a:cs typeface="QNCGKL+MS-UIGothic"/>
              </a:rPr>
              <a:t>碳酸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饮</a:t>
            </a:r>
            <a:r>
              <a:rPr sz="1550">
                <a:solidFill>
                  <a:srgbClr val="BA242F"/>
                </a:solidFill>
                <a:latin typeface="QNCGKL+MS-UIGothic"/>
                <a:cs typeface="QNCGKL+MS-UIGothic"/>
              </a:rPr>
              <a:t>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QNCGKL+MS-UIGothic"/>
                <a:cs typeface="QNCGKL+MS-UIGothic"/>
              </a:rPr>
              <a:t>零食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9625" y="2537948"/>
            <a:ext cx="2891276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百事可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旗下的碳酸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料系列，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包括百事可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、雪碧、七喜等，</a:t>
            </a:r>
          </a:p>
          <a:p>
            <a:pPr marL="1714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口感清爽，气泡感足，适合大</a:t>
            </a:r>
          </a:p>
          <a:p>
            <a:pPr marL="188595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众口味。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62787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百事可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旗下的零食系列，如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事薯片、奇多圈等，口感丰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富，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足不同人群的口味需求。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QNCGKL+MS-UIGothic"/>
                <a:cs typeface="QNCGKL+MS-UIGothic"/>
              </a:rPr>
              <a:t>运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动饮</a:t>
            </a:r>
            <a:r>
              <a:rPr sz="1550">
                <a:solidFill>
                  <a:srgbClr val="BA242F"/>
                </a:solidFill>
                <a:latin typeface="QNCGKL+MS-UIGothic"/>
                <a:cs typeface="QNCGKL+MS-UIGothic"/>
              </a:rPr>
              <a:t>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QNCGKL+MS-UIGothic"/>
                <a:cs typeface="QNCGKL+MS-UIGothic"/>
              </a:rPr>
              <a:t>健康食品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94109" cy="1167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百事可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旗下的运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动饮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料系列，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如佳得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、激浪等，富含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解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生素，适合运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后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充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能量。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875269" y="5248762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百事可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旗下的健康食品系列，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56202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4134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如</a:t>
            </a:r>
            <a:r>
              <a:rPr sz="1350">
                <a:solidFill>
                  <a:srgbClr val="5C0B15"/>
                </a:solidFill>
                <a:latin typeface="CTFITL+MAQNWJ+MicrosoftYaHei"/>
                <a:cs typeface="CTFITL+MAQNWJ+MicrosoftYaHei"/>
              </a:rPr>
              <a:t>B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在做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坚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果、果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冻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等，低糖、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低脂、高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，注重健康生活。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服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务质</a:t>
            </a: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量与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TFITL+MAQNWJ+MicrosoftYaHei"/>
                <a:cs typeface="CTFITL+MAQNWJ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TFITL+MAQNWJ+MicrosoftYaHei"/>
                <a:cs typeface="CTFITL+MAQNWJ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TFITL+MAQNWJ+MicrosoftYaHei"/>
                <a:cs typeface="CTFITL+MAQNWJ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TFITL+MAQNWJ+MicrosoftYaHei"/>
                <a:cs typeface="CTFITL+MAQNWJ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产</a:t>
            </a:r>
            <a:r>
              <a:rPr sz="1550" spc="25">
                <a:solidFill>
                  <a:srgbClr val="BA242F"/>
                </a:solidFill>
                <a:latin typeface="QNCGKL+MS-UIGothic"/>
                <a:cs typeface="QNCGKL+MS-UIGothic"/>
              </a:rPr>
              <a:t>品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质</a:t>
            </a:r>
            <a:r>
              <a:rPr sz="1550">
                <a:solidFill>
                  <a:srgbClr val="BA242F"/>
                </a:solidFill>
                <a:latin typeface="QNCGKL+MS-UIGothic"/>
                <a:cs typeface="QNCGKL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QNCGKL+MS-UIGothic"/>
                <a:cs typeface="QNCGKL+MS-UIGothic"/>
              </a:rPr>
              <a:t>物流配送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QNCGKL+MS-UIGothic"/>
                <a:cs typeface="QNCGKL+MS-UIGothic"/>
              </a:rPr>
              <a:t>售后服</a:t>
            </a:r>
            <a:r>
              <a:rPr sz="1550">
                <a:solidFill>
                  <a:srgbClr val="BA242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QNCGKL+MS-UIGothic"/>
                <a:cs typeface="QNCGKL+MS-UIGothic"/>
              </a:rPr>
              <a:t>客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BA242F"/>
                </a:solidFill>
                <a:latin typeface="QNCGKL+MS-UIGothic"/>
                <a:cs typeface="QNCGKL+MS-UIGothic"/>
              </a:rPr>
              <a:t>服</a:t>
            </a:r>
            <a:r>
              <a:rPr sz="1550">
                <a:solidFill>
                  <a:srgbClr val="BA242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百事可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乐严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格把控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量，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确保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品安全、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生、符合国</a:t>
            </a:r>
          </a:p>
          <a:p>
            <a:pPr marL="5143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家及行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业标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准。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百事可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乐拥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有完善的物流配送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体系，确保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品及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送达客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户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手中，保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证产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品的新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鲜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度。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百事可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提供完善的售后服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客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提出的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或投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诉进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行</a:t>
            </a:r>
          </a:p>
          <a:p>
            <a:pPr marL="5143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及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时处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理和回复。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百事可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注重客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量，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提供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情、周到的服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足</a:t>
            </a:r>
          </a:p>
          <a:p>
            <a:pPr marL="6858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客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客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体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验</a:t>
            </a: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与反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NCGKL+MS-UIGothic"/>
                <a:cs typeface="QNCGKL+MS-UIGothic"/>
              </a:rPr>
              <a:t>客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户满</a:t>
            </a:r>
            <a:r>
              <a:rPr sz="1600">
                <a:solidFill>
                  <a:srgbClr val="FFFFFF"/>
                </a:solidFill>
                <a:latin typeface="QNCGKL+MS-UIGothic"/>
                <a:cs typeface="QNCGKL+MS-UIGothic"/>
              </a:rPr>
              <a:t>意度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NCGKL+MS-UIGothic"/>
                <a:cs typeface="QNCGKL+MS-UIGothic"/>
              </a:rPr>
              <a:t>客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600">
                <a:solidFill>
                  <a:srgbClr val="FFFFFF"/>
                </a:solidFill>
                <a:latin typeface="QNCGKL+MS-UIGothic"/>
                <a:cs typeface="QNCGKL+MS-UIGothic"/>
              </a:rPr>
              <a:t>忠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600">
                <a:solidFill>
                  <a:srgbClr val="FFFFFF"/>
                </a:solidFill>
                <a:latin typeface="QNCGKL+MS-UIGothic"/>
                <a:cs typeface="QNCGKL+MS-UIGothic"/>
              </a:rPr>
              <a:t>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百事可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过调查问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卷、在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线评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价等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方式收集客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，了解客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户对产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和服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意度。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6506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百事可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提供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品和服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培养客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度，增加回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客和口碑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播。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NCGKL+MS-UIGothic"/>
                <a:cs typeface="QNCGKL+MS-UIGothic"/>
              </a:rPr>
              <a:t>客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600">
                <a:solidFill>
                  <a:srgbClr val="FFFFFF"/>
                </a:solidFill>
                <a:latin typeface="QNCGKL+MS-UIGothic"/>
                <a:cs typeface="QNCGKL+MS-UIGothic"/>
              </a:rPr>
              <a:t>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馈处</a:t>
            </a:r>
            <a:r>
              <a:rPr sz="1600">
                <a:solidFill>
                  <a:srgbClr val="FFFFFF"/>
                </a:solidFill>
                <a:latin typeface="QNCGKL+MS-UIGothic"/>
                <a:cs typeface="QNCGKL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NCGKL+MS-UIGothic"/>
                <a:cs typeface="QNCGKL+MS-UIGothic"/>
              </a:rPr>
              <a:t>客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600">
                <a:solidFill>
                  <a:srgbClr val="FFFFFF"/>
                </a:solidFill>
                <a:latin typeface="QNCGKL+MS-UIGothic"/>
                <a:cs typeface="QNCGKL+MS-UIGothic"/>
              </a:rPr>
              <a:t>互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FFFFFF"/>
                </a:solidFill>
                <a:latin typeface="QNCGKL+MS-UIGothic"/>
                <a:cs typeface="QNCGKL+MS-UIGothic"/>
              </a:rPr>
              <a:t>与参与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百事可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乐对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馈进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时处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理和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回复，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对产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品和服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务进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行持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化。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百事可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社交媒体、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上活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方式与客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，增加客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参与感和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FFF"/>
                </a:solidFill>
                <a:latin typeface="QNCGKL+MS-UIGothic"/>
                <a:cs typeface="QNCGKL+MS-UIGothic"/>
              </a:rPr>
              <a:t>属感。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UUFMVQ+TAFLCE+MicrosoftYaHei-Bold"/>
                <a:cs typeface="UUFMVQ+TAFLCE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市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定位与份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额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QNCGKL+MS-UIGothic"/>
                <a:cs typeface="QNCGKL+MS-UIGothic"/>
              </a:rPr>
              <a:t>定位中高端市</a:t>
            </a:r>
            <a:r>
              <a:rPr sz="1550">
                <a:solidFill>
                  <a:srgbClr val="BA242F"/>
                </a:solidFill>
                <a:latin typeface="SimSun"/>
                <a:cs typeface="SimSun"/>
              </a:rPr>
              <a:t>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百事可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将市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定位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中高端，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主要面向具有一定消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能力的年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人群。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QNCGKL+MS-UIGothic"/>
                <a:cs typeface="QNCGKL+MS-UIGothic"/>
              </a:rPr>
              <a:t>市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BA242F"/>
                </a:solidFill>
                <a:latin typeface="QNCGKL+MS-UIGothic"/>
                <a:cs typeface="QNCGKL+MS-UIGothic"/>
              </a:rPr>
              <a:t>份</a:t>
            </a:r>
            <a:r>
              <a:rPr sz="1550">
                <a:solidFill>
                  <a:srgbClr val="BA242F"/>
                </a:solidFill>
                <a:latin typeface="SimSun"/>
                <a:cs typeface="SimSun"/>
              </a:rPr>
              <a:t>额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百事可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在全球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料市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占据一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定份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，尤其在碳酸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料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域具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有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高的市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占有率。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争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境与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BA242F"/>
                </a:solidFill>
                <a:latin typeface="QNCGKL+MS-UIGothic"/>
                <a:cs typeface="QNCGKL+MS-UIGothic"/>
              </a:rPr>
              <a:t>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竞</a:t>
            </a:r>
            <a:r>
              <a:rPr sz="1550" spc="25">
                <a:solidFill>
                  <a:srgbClr val="BA242F"/>
                </a:solidFill>
                <a:latin typeface="QNCGKL+MS-UIGothic"/>
                <a:cs typeface="QNCGKL+MS-UIGothic"/>
              </a:rPr>
              <a:t>争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对</a:t>
            </a:r>
            <a:r>
              <a:rPr sz="1550">
                <a:solidFill>
                  <a:srgbClr val="BA242F"/>
                </a:solidFill>
                <a:latin typeface="QNCGKL+MS-UIGothic"/>
                <a:cs typeface="QNCGKL+MS-UIGothic"/>
              </a:rPr>
              <a:t>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百事可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的主要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争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手包括可口可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、</a:t>
            </a:r>
            <a:r>
              <a:rPr sz="1350">
                <a:solidFill>
                  <a:srgbClr val="5C0B15"/>
                </a:solidFill>
                <a:latin typeface="CTFITL+MAQNWJ+MicrosoftYaHei"/>
                <a:cs typeface="CTFITL+MAQNWJ+MicrosoftYaHei"/>
              </a:rPr>
              <a:t>Dr Pepper</a:t>
            </a:r>
            <a:r>
              <a:rPr sz="1350">
                <a:solidFill>
                  <a:srgbClr val="5C0B15"/>
                </a:solidFill>
                <a:latin typeface="QNCGKL+MS-UIGothic"/>
                <a:cs typeface="QNCGKL+MS-UIGothic"/>
              </a:rPr>
              <a:t>、雪碧等。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50" spc="25">
                <a:solidFill>
                  <a:srgbClr val="FFFFFF"/>
                </a:solidFill>
                <a:latin typeface="QNCGKL+MS-UIGothic"/>
                <a:cs typeface="QNCGKL+MS-UIGothic"/>
              </a:rPr>
              <a:t>争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50">
                <a:solidFill>
                  <a:srgbClr val="FFFFFF"/>
                </a:solidFill>
                <a:latin typeface="QNCGKL+MS-UIGothic"/>
                <a:cs typeface="QNCGKL+MS-UIGothic"/>
              </a:rPr>
              <a:t>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NCGKL+MS-UIGothic"/>
                <a:cs typeface="QNCGKL+MS-UIGothic"/>
              </a:rPr>
              <a:t>百事可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FFFFFF"/>
                </a:solidFill>
                <a:latin typeface="QNCGKL+MS-UIGothic"/>
                <a:cs typeface="QNCGKL+MS-UIGothic"/>
              </a:rPr>
              <a:t>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QNCGKL+MS-UIGothic"/>
                <a:cs typeface="QNCGKL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QNCGKL+MS-UIGothic"/>
                <a:cs typeface="QNCGKL+MS-UIGothic"/>
              </a:rPr>
              <a:t>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QNCGKL+MS-UIGothic"/>
                <a:cs typeface="QNCGKL+MS-UIGothic"/>
              </a:rPr>
              <a:t>境日益激烈，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NCGKL+MS-UIGothic"/>
                <a:cs typeface="QNCGKL+MS-UIGothic"/>
              </a:rPr>
              <a:t>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FFFFFF"/>
                </a:solidFill>
                <a:latin typeface="QNCGKL+MS-UIGothic"/>
                <a:cs typeface="QNCGKL+MS-UIGothic"/>
              </a:rPr>
              <a:t>有同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QNCGKL+MS-UIGothic"/>
                <a:cs typeface="QNCGKL+MS-UIGothic"/>
              </a:rPr>
              <a:t>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QNCGKL+MS-UIGothic"/>
                <a:cs typeface="QNCGKL+MS-UIGothic"/>
              </a:rPr>
              <a:t>料的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QNCGKL+MS-UIGothic"/>
                <a:cs typeface="QNCGKL+MS-UIGothic"/>
              </a:rPr>
              <a:t>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QNCGKL+MS-UIGothic"/>
                <a:cs typeface="QNCGKL+MS-UIGothic"/>
              </a:rPr>
              <a:t>有健康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QNCGKL+MS-UIGothic"/>
                <a:cs typeface="QNCGKL+MS-UIGothic"/>
              </a:rPr>
              <a:t>料市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QNCGKL+MS-UIGothic"/>
                <a:cs typeface="QNCGKL+MS-UIGothic"/>
              </a:rPr>
              <a:t>的崛起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FFFFFF"/>
                </a:solidFill>
                <a:latin typeface="QNCGKL+MS-UIGothic"/>
                <a:cs typeface="QNCGKL+MS-UIGothic"/>
              </a:rPr>
              <a:t>来的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QNCGKL+MS-UIGothic"/>
                <a:cs typeface="QNCGKL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https://d.book118.com/136155003132010054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WBHPQT+NOVHSB+ArialMT</vt:lpstr>
      <vt:lpstr>Times New Roman</vt:lpstr>
      <vt:lpstr>QNCGKL+MS-UIGothic</vt:lpstr>
      <vt:lpstr>SimSun</vt:lpstr>
      <vt:lpstr>UUFMVQ+TAFLCE+MicrosoftYaHei-Bold</vt:lpstr>
      <vt:lpstr>CTFITL+MAQNWJ+MicrosoftYaHei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2024-09-21T16:38:45.596</cp:lastPrinted>
  <dcterms:created xsi:type="dcterms:W3CDTF">2024-09-21T08:38:45Z</dcterms:created>
  <dcterms:modified xsi:type="dcterms:W3CDTF">2024-09-21T08:38:46Z</dcterms:modified>
</cp:coreProperties>
</file>