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Default Extension="mp3" ContentType="audio/mp3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0E2BCB-5766-4DCA-8B9D-8A44848744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505F3F-180B-4E15-8851-4E64D56072BE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10" Type="http://schemas.openxmlformats.org/officeDocument/2006/relationships/hyperlink" Target="http://www.1ppt.com/excel/" TargetMode="External" /><Relationship Id="rId11" Type="http://schemas.openxmlformats.org/officeDocument/2006/relationships/hyperlink" Target="http://www.1ppt.com/shiti/" TargetMode="External" /><Relationship Id="rId12" Type="http://schemas.openxmlformats.org/officeDocument/2006/relationships/hyperlink" Target="http://www.1ppt.com/jiaoan/" TargetMode="External" /><Relationship Id="rId13" Type="http://schemas.openxmlformats.org/officeDocument/2006/relationships/hyperlink" Target="http://www.1ppt.com/jianli/" TargetMode="External" /><Relationship Id="rId14" Type="http://schemas.openxmlformats.org/officeDocument/2006/relationships/hyperlink" Target="http://www.1ppt.com/kejian/" TargetMode="External" /><Relationship Id="rId15" Type="http://schemas.openxmlformats.org/officeDocument/2006/relationships/hyperlink" Target="http://www.1ppt.com/kejian/yuwen/" TargetMode="External" /><Relationship Id="rId16" Type="http://schemas.openxmlformats.org/officeDocument/2006/relationships/hyperlink" Target="http://www.1ppt.com/kejian/shuxue/" TargetMode="External" /><Relationship Id="rId17" Type="http://schemas.openxmlformats.org/officeDocument/2006/relationships/hyperlink" Target="http://www.1ppt.com/kejian/yingyu/" TargetMode="External" /><Relationship Id="rId18" Type="http://schemas.openxmlformats.org/officeDocument/2006/relationships/hyperlink" Target="http://www.1ppt.com/kejian/meishu/" TargetMode="External" /><Relationship Id="rId19" Type="http://schemas.openxmlformats.org/officeDocument/2006/relationships/hyperlink" Target="http://www.1ppt.com/kejian/kexue/" TargetMode="External" /><Relationship Id="rId2" Type="http://schemas.openxmlformats.org/officeDocument/2006/relationships/notesMaster" Target="../notesMasters/notesMaster1.xml" /><Relationship Id="rId20" Type="http://schemas.openxmlformats.org/officeDocument/2006/relationships/hyperlink" Target="http://www.1ppt.com/kejian/wuli/" TargetMode="External" /><Relationship Id="rId21" Type="http://schemas.openxmlformats.org/officeDocument/2006/relationships/hyperlink" Target="http://www.1ppt.com/kejian/huaxue/" TargetMode="External" /><Relationship Id="rId22" Type="http://schemas.openxmlformats.org/officeDocument/2006/relationships/hyperlink" Target="http://www.1ppt.com/kejian/shengwu/" TargetMode="External" /><Relationship Id="rId23" Type="http://schemas.openxmlformats.org/officeDocument/2006/relationships/hyperlink" Target="http://www.1ppt.com/kejian/dili/" TargetMode="External" /><Relationship Id="rId24" Type="http://schemas.openxmlformats.org/officeDocument/2006/relationships/hyperlink" Target="http://www.1ppt.com/kejian/lishi/" TargetMode="External" /><Relationship Id="rId3" Type="http://schemas.openxmlformats.org/officeDocument/2006/relationships/hyperlink" Target="http://www.1ppt.com/moban/" TargetMode="External" /><Relationship Id="rId4" Type="http://schemas.openxmlformats.org/officeDocument/2006/relationships/hyperlink" Target="http://www.1ppt.com/sucai/" TargetMode="External" /><Relationship Id="rId5" Type="http://schemas.openxmlformats.org/officeDocument/2006/relationships/hyperlink" Target="http://www.1ppt.com/beijing/" TargetMode="External" /><Relationship Id="rId6" Type="http://schemas.openxmlformats.org/officeDocument/2006/relationships/hyperlink" Target="http://www.1ppt.com/tubiao/" TargetMode="External" /><Relationship Id="rId7" Type="http://schemas.openxmlformats.org/officeDocument/2006/relationships/hyperlink" Target="http://www.1ppt.com/xiazai/" TargetMode="External" /><Relationship Id="rId8" Type="http://schemas.openxmlformats.org/officeDocument/2006/relationships/hyperlink" Target="http://www.1ppt.com/powerpoint/" TargetMode="External" /><Relationship Id="rId9" Type="http://schemas.openxmlformats.org/officeDocument/2006/relationships/hyperlink" Target="http://www.1ppt.com/word/" TargetMode="Externa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PPT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模板：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3"/>
              </a:rPr>
              <a:t>www.1ppt.com/moban/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    PPT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素材：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4"/>
              </a:rPr>
              <a:t>www.1ppt.com/sucai/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PPT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背景：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5"/>
              </a:rPr>
              <a:t>www.1ppt.com/beijing/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     PPT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图表：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6"/>
              </a:rPr>
              <a:t>www.1ppt.com/tubiao/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PPT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下载：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7"/>
              </a:rPr>
              <a:t>www.1ppt.com/xiazai/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       PPT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教程： 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8"/>
              </a:rPr>
              <a:t>www.1ppt.com/powerpoint/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Word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模板：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9"/>
              </a:rPr>
              <a:t>www.1ppt.com/word/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      Excel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模板：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0"/>
              </a:rPr>
              <a:t>www.1ppt.com/excel/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试卷下载：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1"/>
              </a:rPr>
              <a:t>www.1ppt.com/shiti/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      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教案下载：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2"/>
              </a:rPr>
              <a:t>www.1ppt.com/jiaoan/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个人简历：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3"/>
              </a:rPr>
              <a:t>www.1ppt.com/jianli/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          PPT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4"/>
              </a:rPr>
              <a:t>www.1ppt.com/kejian/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语文课件：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5"/>
              </a:rPr>
              <a:t>www.1ppt.com/kejian/yuwen/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数学课件：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6"/>
              </a:rPr>
              <a:t>www.1ppt.com/kejian/shuxue/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英语课件：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7"/>
              </a:rPr>
              <a:t>www.1ppt.com/kejian/yingyu/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美术课件：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8"/>
              </a:rPr>
              <a:t>www.1ppt.com/kejian/meishu/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科学课件：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19"/>
              </a:rPr>
              <a:t>www.1ppt.com/kejian/kexue/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物理课件：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20"/>
              </a:rPr>
              <a:t>www.1ppt.com/kejian/wuli/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化学课件：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21"/>
              </a:rPr>
              <a:t>www.1ppt.com/kejian/huaxue/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生物课件：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22"/>
              </a:rPr>
              <a:t>www.1ppt.com/kejian/shengwu/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地理课件：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23"/>
              </a:rPr>
              <a:t>www.1ppt.com/kejian/dili/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        </a:t>
            </a:r>
            <a:r>
              <a:rPr lang="zh-CN" altLang="en-US" sz="1200" smtClean="0">
                <a:solidFill>
                  <a:srgbClr val="EEECE1">
                    <a:lumMod val="25000"/>
                  </a:srgbClr>
                </a:solidFill>
              </a:rPr>
              <a:t>历史课件：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  <a:hlinkClick r:id="rId24"/>
              </a:rPr>
              <a:t>www.1ppt.com/kejian/lishi/</a:t>
            </a:r>
            <a:r>
              <a:rPr lang="en-US" altLang="zh-CN" sz="1200" smtClean="0">
                <a:solidFill>
                  <a:srgbClr val="EEECE1">
                    <a:lumMod val="25000"/>
                  </a:srgbClr>
                </a:solidFill>
              </a:rPr>
              <a:t>  </a:t>
            </a:r>
            <a:endParaRPr lang="en-US" altLang="zh-CN" sz="1200" smtClean="0">
              <a:solidFill>
                <a:srgbClr val="EEECE1">
                  <a:lumMod val="25000"/>
                </a:srgbClr>
              </a:solidFill>
            </a:endParaRPr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505F3F-180B-4E15-8851-4E64D56072BE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195B9-CB68-4FEF-AF3B-E77EFAB47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C3949-8AC9-4D3D-BF57-C6A5F6BCD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75B3E-ACA7-4977-8568-9C73864BC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441CB-E90A-484F-8003-E01A952D8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CB0BD1-3B80-4ACE-BAA7-0C357788F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698A04-78AF-44F2-BF5D-A2D39218D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3301FB-1995-4213-BF1D-7837E62E4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98CF9-458A-42CD-9668-8A0BF269E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6C12C-6EDC-4E41-B628-17A8F5B77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8D5EC-EA6D-4A3D-AC12-6464C7003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96A04-CA1E-446D-B428-21CC82F9B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2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3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.png" /><Relationship Id="rId11" Type="http://schemas.openxmlformats.org/officeDocument/2006/relationships/image" Target="../media/image2.png" /><Relationship Id="rId12" Type="http://schemas.openxmlformats.org/officeDocument/2006/relationships/image" Target="../media/image3.png" /><Relationship Id="rId13" Type="http://schemas.openxmlformats.org/officeDocument/2006/relationships/image" Target="../media/image4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alpha val="6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0" y="483519"/>
            <a:ext cx="9144000" cy="4659982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40352" y="51472"/>
            <a:ext cx="1282378" cy="504056"/>
          </a:xfrm>
          <a:prstGeom prst="rect">
            <a:avLst/>
          </a:prstGeom>
        </p:spPr>
      </p:pic>
      <p:pic>
        <p:nvPicPr>
          <p:cNvPr id="5" name="Picture 2" descr="C:\Users\Administrator\Desktop\新建文件夹\人六下课题图（20张）\9  那个星期天.tif"/>
          <p:cNvPicPr>
            <a:picLocks noChangeAspect="1" noChangeArrowheads="1"/>
          </p:cNvPicPr>
          <p:nvPr userDrawn="1"/>
        </p:nvPicPr>
        <p:blipFill>
          <a:blip r:embed="rId11"/>
          <a:stretch>
            <a:fillRect/>
          </a:stretch>
        </p:blipFill>
        <p:spPr bwMode="auto">
          <a:xfrm>
            <a:off x="0" y="-2"/>
            <a:ext cx="9144000" cy="3154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 userDrawn="1"/>
        </p:nvPicPr>
        <p:blipFill>
          <a:blip r:embed="rId12"/>
          <a:stretch>
            <a:fillRect/>
          </a:stretch>
        </p:blipFill>
        <p:spPr bwMode="auto">
          <a:xfrm>
            <a:off x="0" y="2931790"/>
            <a:ext cx="9144000" cy="1707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矩形 7"/>
          <p:cNvSpPr/>
          <p:nvPr userDrawn="1"/>
        </p:nvSpPr>
        <p:spPr>
          <a:xfrm>
            <a:off x="0" y="1"/>
            <a:ext cx="9144000" cy="51435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</p:sldLayoutIdLst>
  <mc:AlternateContent>
    <mc:Choice xmlns:p14="http://schemas.microsoft.com/office/powerpoint/2010/main" Requires="p14">
      <p:transition p14:dur="10"/>
    </mc:Choice>
    <mc:Fallback>
      <p:transition/>
    </mc:Fallback>
  </mc:AlternateContent>
  <p:timing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530" indent="-214630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2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9.png" /><Relationship Id="rId5" Type="http://schemas.openxmlformats.org/officeDocument/2006/relationships/image" Target="../media/image13.png" /><Relationship Id="rId6" Type="http://schemas.microsoft.com/office/2007/relationships/media" Target="../media/media1.mp3" /><Relationship Id="rId7" Type="http://schemas.microsoft.com/office/2007/relationships/media" Target="../media/media1.mp3" TargetMode="In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14.png" /><Relationship Id="rId3" Type="http://schemas.microsoft.com/office/2007/relationships/hdphoto" Target="../media/image15.wdp" /><Relationship Id="rId4" Type="http://schemas.openxmlformats.org/officeDocument/2006/relationships/image" Target="../media/image1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14.png" /><Relationship Id="rId3" Type="http://schemas.microsoft.com/office/2007/relationships/hdphoto" Target="../media/image15.wdp" /><Relationship Id="rId4" Type="http://schemas.openxmlformats.org/officeDocument/2006/relationships/image" Target="../media/image1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20501123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iconfont-1191-870150"/>
          <p:cNvSpPr>
            <a:spLocks noChangeAspect="1"/>
          </p:cNvSpPr>
          <p:nvPr/>
        </p:nvSpPr>
        <p:spPr bwMode="auto">
          <a:xfrm>
            <a:off x="5697412" y="3186744"/>
            <a:ext cx="282970" cy="424454"/>
          </a:xfrm>
          <a:custGeom>
            <a:gdLst>
              <a:gd name="T0" fmla="*/ 2486 w 2486"/>
              <a:gd name="T1" fmla="*/ 1865 h 3729"/>
              <a:gd name="T2" fmla="*/ 0 w 2486"/>
              <a:gd name="T3" fmla="*/ 0 h 3729"/>
              <a:gd name="T4" fmla="*/ 0 w 2486"/>
              <a:gd name="T5" fmla="*/ 3729 h 3729"/>
              <a:gd name="T6" fmla="*/ 2486 w 2486"/>
              <a:gd name="T7" fmla="*/ 1865 h 37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486" h="3728">
                <a:moveTo>
                  <a:pt x="2486" y="1865"/>
                </a:moveTo>
                <a:lnTo>
                  <a:pt x="0" y="0"/>
                </a:lnTo>
                <a:lnTo>
                  <a:pt x="0" y="3729"/>
                </a:lnTo>
                <a:lnTo>
                  <a:pt x="2486" y="1865"/>
                </a:lnTo>
                <a:close/>
              </a:path>
            </a:pathLst>
          </a:custGeom>
          <a:solidFill>
            <a:srgbClr val="FF9300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iconfont-1191-870150"/>
          <p:cNvSpPr>
            <a:spLocks noChangeAspect="1"/>
          </p:cNvSpPr>
          <p:nvPr/>
        </p:nvSpPr>
        <p:spPr bwMode="auto">
          <a:xfrm rot="10800000">
            <a:off x="3163618" y="3186745"/>
            <a:ext cx="282970" cy="424454"/>
          </a:xfrm>
          <a:custGeom>
            <a:gdLst>
              <a:gd name="T0" fmla="*/ 2486 w 2486"/>
              <a:gd name="T1" fmla="*/ 1865 h 3729"/>
              <a:gd name="T2" fmla="*/ 0 w 2486"/>
              <a:gd name="T3" fmla="*/ 0 h 3729"/>
              <a:gd name="T4" fmla="*/ 0 w 2486"/>
              <a:gd name="T5" fmla="*/ 3729 h 3729"/>
              <a:gd name="T6" fmla="*/ 2486 w 2486"/>
              <a:gd name="T7" fmla="*/ 1865 h 37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486" h="3728">
                <a:moveTo>
                  <a:pt x="2486" y="1865"/>
                </a:moveTo>
                <a:lnTo>
                  <a:pt x="0" y="0"/>
                </a:lnTo>
                <a:lnTo>
                  <a:pt x="0" y="3729"/>
                </a:lnTo>
                <a:lnTo>
                  <a:pt x="2486" y="1865"/>
                </a:lnTo>
                <a:close/>
              </a:path>
            </a:pathLst>
          </a:custGeom>
          <a:solidFill>
            <a:srgbClr val="FF9300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3"/>
          <p:cNvSpPr txBox="1"/>
          <p:nvPr/>
        </p:nvSpPr>
        <p:spPr>
          <a:xfrm>
            <a:off x="535627" y="302107"/>
            <a:ext cx="245612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zh-CN" altLang="en-US" sz="22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语文 六年级 下册</a:t>
            </a:r>
            <a:endParaRPr lang="zh-CN" altLang="en-US" sz="2200" b="1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699792" y="1641598"/>
            <a:ext cx="53285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zh-CN" altLang="en-US" sz="7200" b="1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那个星期天 </a:t>
            </a:r>
            <a:endParaRPr lang="zh-CN" altLang="en-US" sz="7200" b="1">
              <a:solidFill>
                <a:prstClr val="black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3648" y="1631164"/>
            <a:ext cx="1228618" cy="1228618"/>
          </a:xfrm>
          <a:prstGeom prst="rect">
            <a:avLst/>
          </a:prstGeom>
        </p:spPr>
      </p:pic>
      <p:sp>
        <p:nvSpPr>
          <p:cNvPr id="17" name="文本框 6"/>
          <p:cNvSpPr txBox="1"/>
          <p:nvPr/>
        </p:nvSpPr>
        <p:spPr>
          <a:xfrm>
            <a:off x="1763688" y="1715946"/>
            <a:ext cx="57259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6000" b="1" smtClean="0">
                <a:solidFill>
                  <a:srgbClr val="FF6E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9</a:t>
            </a:r>
            <a:endParaRPr kumimoji="1" lang="zh-CN" altLang="en-US" sz="6600" b="1">
              <a:solidFill>
                <a:srgbClr val="FF6E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矩形 27"/>
          <p:cNvSpPr/>
          <p:nvPr/>
        </p:nvSpPr>
        <p:spPr>
          <a:xfrm>
            <a:off x="827584" y="1203598"/>
            <a:ext cx="7560840" cy="186512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defTabSz="685800">
              <a:lnSpc>
                <a:spcPct val="120000"/>
              </a:lnSpc>
            </a:pPr>
            <a:r>
              <a:rPr lang="zh-CN" altLang="en-US" sz="32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上节课，我们一起感受了“我”在等待中的心路历程，“我”的心情经历了怎样的变化过程？  </a:t>
            </a:r>
            <a:endParaRPr lang="zh-CN" altLang="en-US" sz="32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右箭头 1"/>
          <p:cNvSpPr/>
          <p:nvPr/>
        </p:nvSpPr>
        <p:spPr>
          <a:xfrm>
            <a:off x="1483002" y="3219472"/>
            <a:ext cx="6337895" cy="126014"/>
          </a:xfrm>
          <a:prstGeom prst="rightArrow">
            <a:avLst/>
          </a:prstGeom>
          <a:solidFill>
            <a:srgbClr val="0070C0"/>
          </a:solidFill>
          <a:ln w="12700">
            <a:solidFill>
              <a:srgbClr val="0070C0"/>
            </a:solidFill>
          </a:ln>
          <a:effectLst>
            <a:outerShdw blurRad="444500" dist="254000" dir="8100000" algn="tr" rotWithShape="0">
              <a:schemeClr val="bg1"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defTabSz="685800"/>
            <a:endParaRPr lang="zh-CN" altLang="en-US" sz="2000" b="1">
              <a:solidFill>
                <a:prstClr val="black"/>
              </a:solidFill>
              <a:latin typeface="楷体_GB2312" panose="02010609030101010101" pitchFamily="49" charset="-122"/>
              <a:ea typeface="楷体_GB2312" panose="02010609030101010101" pitchFamily="49" charset="-122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2095701" y="3219472"/>
            <a:ext cx="144016" cy="144016"/>
          </a:xfrm>
          <a:prstGeom prst="ellipse">
            <a:avLst/>
          </a:prstGeom>
          <a:solidFill>
            <a:srgbClr val="FF0000"/>
          </a:solidFill>
          <a:ln w="12700">
            <a:solidFill>
              <a:schemeClr val="tx1">
                <a:lumMod val="50000"/>
                <a:lumOff val="50000"/>
              </a:schemeClr>
            </a:solidFill>
          </a:ln>
          <a:effectLst>
            <a:outerShdw blurRad="444500" dist="254000" dir="8100000" algn="tr" rotWithShape="0">
              <a:schemeClr val="bg1"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2400" b="1">
              <a:solidFill>
                <a:prstClr val="black"/>
              </a:solidFill>
              <a:latin typeface="楷体_GB2312" panose="02010609030101010101" pitchFamily="49" charset="-122"/>
              <a:ea typeface="楷体_GB2312" panose="02010609030101010101" pitchFamily="49" charset="-122"/>
            </a:endParaRPr>
          </a:p>
        </p:txBody>
      </p:sp>
      <p:sp>
        <p:nvSpPr>
          <p:cNvPr id="4" name="椭圆 3"/>
          <p:cNvSpPr/>
          <p:nvPr/>
        </p:nvSpPr>
        <p:spPr>
          <a:xfrm>
            <a:off x="3751478" y="3219822"/>
            <a:ext cx="144016" cy="144016"/>
          </a:xfrm>
          <a:prstGeom prst="ellipse">
            <a:avLst/>
          </a:prstGeom>
          <a:solidFill>
            <a:srgbClr val="FF0000"/>
          </a:solidFill>
          <a:ln w="12700">
            <a:solidFill>
              <a:schemeClr val="tx1">
                <a:lumMod val="50000"/>
                <a:lumOff val="50000"/>
              </a:schemeClr>
            </a:solidFill>
          </a:ln>
          <a:effectLst>
            <a:outerShdw blurRad="444500" dist="254000" dir="8100000" algn="tr" rotWithShape="0">
              <a:schemeClr val="bg1"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2400" b="1">
              <a:solidFill>
                <a:prstClr val="black"/>
              </a:solidFill>
              <a:latin typeface="楷体_GB2312" panose="02010609030101010101" pitchFamily="49" charset="-122"/>
              <a:ea typeface="楷体_GB2312" panose="02010609030101010101" pitchFamily="49" charset="-122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5407662" y="3214249"/>
            <a:ext cx="144016" cy="144016"/>
          </a:xfrm>
          <a:prstGeom prst="ellipse">
            <a:avLst/>
          </a:prstGeom>
          <a:solidFill>
            <a:srgbClr val="FF0000"/>
          </a:solidFill>
          <a:ln w="12700">
            <a:solidFill>
              <a:schemeClr val="tx1">
                <a:lumMod val="50000"/>
                <a:lumOff val="50000"/>
              </a:schemeClr>
            </a:solidFill>
          </a:ln>
          <a:effectLst>
            <a:outerShdw blurRad="444500" dist="254000" dir="8100000" algn="tr" rotWithShape="0">
              <a:schemeClr val="bg1"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2400" b="1">
              <a:solidFill>
                <a:prstClr val="black"/>
              </a:solidFill>
              <a:latin typeface="楷体_GB2312" panose="02010609030101010101" pitchFamily="49" charset="-122"/>
              <a:ea typeface="楷体_GB2312" panose="02010609030101010101" pitchFamily="49" charset="-122"/>
            </a:endParaRPr>
          </a:p>
        </p:txBody>
      </p:sp>
      <p:sp>
        <p:nvSpPr>
          <p:cNvPr id="6" name="椭圆 5"/>
          <p:cNvSpPr/>
          <p:nvPr/>
        </p:nvSpPr>
        <p:spPr>
          <a:xfrm>
            <a:off x="7063846" y="3219822"/>
            <a:ext cx="144016" cy="144016"/>
          </a:xfrm>
          <a:prstGeom prst="ellipse">
            <a:avLst/>
          </a:prstGeom>
          <a:solidFill>
            <a:srgbClr val="FF0000"/>
          </a:solidFill>
          <a:ln w="12700">
            <a:solidFill>
              <a:schemeClr val="tx1">
                <a:lumMod val="50000"/>
                <a:lumOff val="50000"/>
              </a:schemeClr>
            </a:solidFill>
          </a:ln>
          <a:effectLst>
            <a:outerShdw blurRad="444500" dist="254000" dir="8100000" algn="tr" rotWithShape="0">
              <a:schemeClr val="bg1"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2400" b="1">
              <a:solidFill>
                <a:prstClr val="black"/>
              </a:solidFill>
              <a:latin typeface="楷体_GB2312" panose="02010609030101010101" pitchFamily="49" charset="-122"/>
              <a:ea typeface="楷体_GB2312" panose="02010609030101010101" pitchFamily="49" charset="-122"/>
            </a:endParaRPr>
          </a:p>
        </p:txBody>
      </p:sp>
      <p:sp>
        <p:nvSpPr>
          <p:cNvPr id="7" name="圆角矩形 6"/>
          <p:cNvSpPr/>
          <p:nvPr/>
        </p:nvSpPr>
        <p:spPr>
          <a:xfrm>
            <a:off x="1681795" y="3579862"/>
            <a:ext cx="971827" cy="504056"/>
          </a:xfrm>
          <a:prstGeom prst="roundRect">
            <a:avLst/>
          </a:prstGeom>
          <a:solidFill>
            <a:srgbClr val="FFFFCC"/>
          </a:solidFill>
          <a:ln w="12700">
            <a:solidFill>
              <a:schemeClr val="bg1"/>
            </a:solidFill>
          </a:ln>
          <a:effectLst>
            <a:outerShdw blurRad="444500" dist="254000" dir="8100000" algn="tr" rotWithShape="0">
              <a:schemeClr val="bg1"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r>
              <a:rPr lang="zh-CN" altLang="en-US" sz="24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早晨</a:t>
            </a:r>
            <a:endParaRPr lang="zh-CN" altLang="en-US" sz="24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圆角矩形 7"/>
          <p:cNvSpPr/>
          <p:nvPr/>
        </p:nvSpPr>
        <p:spPr>
          <a:xfrm>
            <a:off x="3319487" y="3579862"/>
            <a:ext cx="971827" cy="504056"/>
          </a:xfrm>
          <a:prstGeom prst="roundRect">
            <a:avLst/>
          </a:prstGeom>
          <a:solidFill>
            <a:srgbClr val="FFFFCC"/>
          </a:solidFill>
          <a:ln w="12700">
            <a:solidFill>
              <a:schemeClr val="bg1"/>
            </a:solidFill>
          </a:ln>
          <a:effectLst>
            <a:outerShdw blurRad="444500" dist="254000" dir="8100000" algn="tr" rotWithShape="0">
              <a:schemeClr val="bg1"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r>
              <a:rPr lang="zh-CN" altLang="en-US" sz="24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上午</a:t>
            </a:r>
            <a:endParaRPr lang="zh-CN" altLang="en-US" sz="24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4993756" y="3579862"/>
            <a:ext cx="971827" cy="504056"/>
          </a:xfrm>
          <a:prstGeom prst="roundRect">
            <a:avLst/>
          </a:prstGeom>
          <a:solidFill>
            <a:srgbClr val="FFFFCC"/>
          </a:solidFill>
          <a:ln w="12700">
            <a:solidFill>
              <a:schemeClr val="bg1"/>
            </a:solidFill>
          </a:ln>
          <a:effectLst>
            <a:outerShdw blurRad="444500" dist="254000" dir="8100000" algn="tr" rotWithShape="0">
              <a:schemeClr val="bg1"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r>
              <a:rPr lang="zh-CN" altLang="en-US" sz="24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下午</a:t>
            </a:r>
            <a:endParaRPr lang="zh-CN" altLang="en-US" sz="24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6721948" y="3579862"/>
            <a:ext cx="971827" cy="504056"/>
          </a:xfrm>
          <a:prstGeom prst="roundRect">
            <a:avLst/>
          </a:prstGeom>
          <a:solidFill>
            <a:srgbClr val="FFFFCC"/>
          </a:solidFill>
          <a:ln w="12700">
            <a:solidFill>
              <a:schemeClr val="bg1"/>
            </a:solidFill>
          </a:ln>
          <a:effectLst>
            <a:outerShdw blurRad="444500" dist="254000" dir="8100000" algn="tr" rotWithShape="0">
              <a:schemeClr val="bg1"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r>
              <a:rPr lang="zh-CN" altLang="en-US" sz="24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黄昏</a:t>
            </a:r>
            <a:endParaRPr lang="zh-CN" altLang="en-US" sz="24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906938" y="443712"/>
            <a:ext cx="2520280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兴奋、急切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3063089" y="2141003"/>
            <a:ext cx="1376778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焦急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3847096" y="1005759"/>
            <a:ext cx="2535879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焦急、惆怅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6091514" y="2675960"/>
            <a:ext cx="2008878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失望、委屈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任意多边形 14"/>
          <p:cNvSpPr/>
          <p:nvPr/>
        </p:nvSpPr>
        <p:spPr>
          <a:xfrm>
            <a:off x="2152676" y="1005759"/>
            <a:ext cx="4925683" cy="1742536"/>
          </a:xfrm>
          <a:custGeom>
            <a:gdLst>
              <a:gd name="connsiteX0" fmla="*/ 0 w 4925683"/>
              <a:gd name="connsiteY0" fmla="*/ 0 h 1742536"/>
              <a:gd name="connsiteX1" fmla="*/ 1199072 w 4925683"/>
              <a:gd name="connsiteY1" fmla="*/ 983411 h 1742536"/>
              <a:gd name="connsiteX2" fmla="*/ 2889849 w 4925683"/>
              <a:gd name="connsiteY2" fmla="*/ 655608 h 1742536"/>
              <a:gd name="connsiteX3" fmla="*/ 4925683 w 4925683"/>
              <a:gd name="connsiteY3" fmla="*/ 1742536 h 17425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25683" h="1742536">
                <a:moveTo>
                  <a:pt x="0" y="0"/>
                </a:moveTo>
                <a:cubicBezTo>
                  <a:pt x="358715" y="437071"/>
                  <a:pt x="717431" y="874143"/>
                  <a:pt x="1199072" y="983411"/>
                </a:cubicBezTo>
                <a:cubicBezTo>
                  <a:pt x="1680714" y="1092679"/>
                  <a:pt x="2268747" y="529087"/>
                  <a:pt x="2889849" y="655608"/>
                </a:cubicBezTo>
                <a:cubicBezTo>
                  <a:pt x="3510951" y="782129"/>
                  <a:pt x="4218317" y="1262332"/>
                  <a:pt x="4925683" y="1742536"/>
                </a:cubicBezTo>
              </a:path>
            </a:pathLst>
          </a:cu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ln>
                <a:solidFill>
                  <a:srgbClr val="673B77">
                    <a:lumMod val="75000"/>
                  </a:srgbClr>
                </a:solidFill>
              </a:ln>
              <a:solidFill>
                <a:prstClr val="black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TextBox 14"/>
          <p:cNvSpPr txBox="1"/>
          <p:nvPr/>
        </p:nvSpPr>
        <p:spPr>
          <a:xfrm>
            <a:off x="578052" y="771257"/>
            <a:ext cx="7956376" cy="180049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defTabSz="685800">
              <a:lnSpc>
                <a:spcPts val="4500"/>
              </a:lnSpc>
            </a:pPr>
            <a:r>
              <a:rPr lang="zh-CN" altLang="en-US" sz="3200" b="1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你是否有过同样的经历呢？如果让你写快乐的心情，不直接表现出“高兴”“开心”</a:t>
            </a:r>
            <a:endParaRPr lang="en-US" altLang="zh-CN" sz="3200" b="1">
              <a:solidFill>
                <a:prstClr val="black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just" defTabSz="685800">
              <a:lnSpc>
                <a:spcPts val="4500"/>
              </a:lnSpc>
            </a:pPr>
            <a:r>
              <a:rPr lang="zh-CN" altLang="en-US" sz="3200" b="1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“快乐”等字眼，你会怎么表达？</a:t>
            </a:r>
            <a:endParaRPr lang="en-US" altLang="zh-CN" sz="3200" b="1">
              <a:solidFill>
                <a:prstClr val="black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6" name="文本框 8"/>
          <p:cNvSpPr txBox="1"/>
          <p:nvPr/>
        </p:nvSpPr>
        <p:spPr>
          <a:xfrm>
            <a:off x="633984" y="2813440"/>
            <a:ext cx="7702476" cy="1126462"/>
          </a:xfrm>
          <a:prstGeom prst="rect">
            <a:avLst/>
          </a:prstGeom>
          <a:solidFill>
            <a:srgbClr val="FEFCDE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lnSpc>
                <a:spcPct val="120000"/>
              </a:lnSpc>
            </a:pPr>
            <a:r>
              <a:rPr lang="zh-CN" altLang="en-US" sz="2800" b="1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可以写人的动作、神态或描述对身边景物的感受。</a:t>
            </a:r>
            <a:endParaRPr lang="zh-CN" altLang="en-US" sz="28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755576" y="1059582"/>
            <a:ext cx="7594348" cy="180049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defTabSz="685800">
              <a:lnSpc>
                <a:spcPts val="4500"/>
              </a:lnSpc>
            </a:pPr>
            <a:r>
              <a:rPr lang="zh-CN" altLang="en-US" sz="3200" b="1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默读课文，思考：作者是通过哪些具体、细致的描写表现“我”的心情的？圈画相关语句，并作简单批注。</a:t>
            </a:r>
            <a:endParaRPr lang="en-US" altLang="zh-CN" sz="3200" b="1">
              <a:solidFill>
                <a:prstClr val="black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C:\Users\Administrator\Desktop\新建文件夹\人六下课题图（20张）\9  那个星期天.tif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-36512" y="-11184"/>
            <a:ext cx="9180512" cy="3154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 rot="-60000">
            <a:off x="1423084" y="973053"/>
            <a:ext cx="6552803" cy="22844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1454228" y="3095224"/>
            <a:ext cx="6593591" cy="805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矩形 3"/>
          <p:cNvSpPr>
            <a:spLocks noChangeArrowheads="1"/>
          </p:cNvSpPr>
          <p:nvPr/>
        </p:nvSpPr>
        <p:spPr bwMode="auto">
          <a:xfrm>
            <a:off x="1692374" y="973053"/>
            <a:ext cx="28733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kumimoji="1" lang="en-US" altLang="zh-CN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4</a:t>
            </a:r>
            <a:endParaRPr lang="zh-CN" altLang="en-US" sz="20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2051720" y="1317972"/>
            <a:ext cx="165618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圆角矩形 15"/>
          <p:cNvSpPr/>
          <p:nvPr/>
        </p:nvSpPr>
        <p:spPr>
          <a:xfrm>
            <a:off x="5890939" y="1028243"/>
            <a:ext cx="720080" cy="289729"/>
          </a:xfrm>
          <a:prstGeom prst="roundRect">
            <a:avLst/>
          </a:prstGeom>
          <a:noFill/>
          <a:ln w="28575">
            <a:solidFill>
              <a:srgbClr val="2060B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SG" altLang="en-US" sz="1350">
              <a:solidFill>
                <a:prstClr val="white"/>
              </a:solidFill>
            </a:endParaRPr>
          </a:p>
        </p:txBody>
      </p:sp>
      <p:sp>
        <p:nvSpPr>
          <p:cNvPr id="8" name="圆角矩形 15"/>
          <p:cNvSpPr/>
          <p:nvPr/>
        </p:nvSpPr>
        <p:spPr>
          <a:xfrm>
            <a:off x="2879812" y="1398633"/>
            <a:ext cx="1103410" cy="289729"/>
          </a:xfrm>
          <a:prstGeom prst="round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SG" altLang="en-US" sz="1350">
              <a:solidFill>
                <a:prstClr val="white"/>
              </a:solidFill>
            </a:endParaRPr>
          </a:p>
        </p:txBody>
      </p:sp>
      <p:sp>
        <p:nvSpPr>
          <p:cNvPr id="9" name="圆角矩形 15"/>
          <p:cNvSpPr/>
          <p:nvPr/>
        </p:nvSpPr>
        <p:spPr>
          <a:xfrm>
            <a:off x="3107763" y="1754856"/>
            <a:ext cx="1491296" cy="289729"/>
          </a:xfrm>
          <a:prstGeom prst="round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SG" altLang="en-US" sz="1350">
              <a:solidFill>
                <a:prstClr val="white"/>
              </a:solidFill>
            </a:endParaRPr>
          </a:p>
        </p:txBody>
      </p:sp>
      <p:sp>
        <p:nvSpPr>
          <p:cNvPr id="12" name="圆角矩形 15"/>
          <p:cNvSpPr/>
          <p:nvPr/>
        </p:nvSpPr>
        <p:spPr>
          <a:xfrm>
            <a:off x="5364088" y="2113304"/>
            <a:ext cx="1296144" cy="289729"/>
          </a:xfrm>
          <a:prstGeom prst="roundRect">
            <a:avLst/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SG" altLang="en-US" sz="1350">
              <a:solidFill>
                <a:prstClr val="white"/>
              </a:solidFill>
            </a:endParaRPr>
          </a:p>
        </p:txBody>
      </p:sp>
      <p:sp>
        <p:nvSpPr>
          <p:cNvPr id="13" name="圆角矩形 15"/>
          <p:cNvSpPr/>
          <p:nvPr/>
        </p:nvSpPr>
        <p:spPr>
          <a:xfrm>
            <a:off x="539552" y="1037730"/>
            <a:ext cx="720080" cy="1077526"/>
          </a:xfrm>
          <a:prstGeom prst="round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SG" altLang="en-US" sz="1350">
              <a:solidFill>
                <a:prstClr val="white"/>
              </a:solidFill>
            </a:endParaRPr>
          </a:p>
        </p:txBody>
      </p:sp>
      <p:sp>
        <p:nvSpPr>
          <p:cNvPr id="15" name="圆角矩形 15"/>
          <p:cNvSpPr/>
          <p:nvPr/>
        </p:nvSpPr>
        <p:spPr>
          <a:xfrm>
            <a:off x="7995322" y="1609991"/>
            <a:ext cx="897157" cy="889751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SG" altLang="en-US" sz="1350">
              <a:solidFill>
                <a:prstClr val="white"/>
              </a:solidFill>
            </a:endParaRPr>
          </a:p>
        </p:txBody>
      </p:sp>
      <p:sp>
        <p:nvSpPr>
          <p:cNvPr id="16" name="圆角矩形 15"/>
          <p:cNvSpPr/>
          <p:nvPr/>
        </p:nvSpPr>
        <p:spPr>
          <a:xfrm>
            <a:off x="8244408" y="123394"/>
            <a:ext cx="792088" cy="1049713"/>
          </a:xfrm>
          <a:prstGeom prst="roundRect">
            <a:avLst/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SG" altLang="en-US" sz="1350">
              <a:solidFill>
                <a:prstClr val="white"/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667037" y="3900833"/>
            <a:ext cx="8064896" cy="1077218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zh-CN" altLang="en-US" sz="3200" b="1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这段文字要表达的主要意思是什么？是怎样把这个意思表达出来的？</a:t>
            </a:r>
            <a:endParaRPr lang="zh-CN" altLang="en-US" sz="3200">
              <a:solidFill>
                <a:prstClr val="black"/>
              </a:solidFill>
            </a:endParaRPr>
          </a:p>
        </p:txBody>
      </p:sp>
      <p:sp>
        <p:nvSpPr>
          <p:cNvPr id="18" name="云形标注 17"/>
          <p:cNvSpPr/>
          <p:nvPr/>
        </p:nvSpPr>
        <p:spPr>
          <a:xfrm>
            <a:off x="1862755" y="23616"/>
            <a:ext cx="5472608" cy="1008112"/>
          </a:xfrm>
          <a:prstGeom prst="cloudCallout">
            <a:avLst>
              <a:gd name="adj1" fmla="val -12282"/>
              <a:gd name="adj2" fmla="val 33840"/>
            </a:avLst>
          </a:prstGeom>
          <a:solidFill>
            <a:schemeClr val="tx2">
              <a:lumMod val="20000"/>
              <a:lumOff val="8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将焦急的心情融入</a:t>
            </a:r>
            <a:r>
              <a:rPr lang="zh-CN" altLang="en-US" sz="2800" b="1">
                <a:solidFill>
                  <a:srgbClr val="F07474">
                    <a:lumMod val="75000"/>
                  </a:srgb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具体事例</a:t>
            </a:r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的叙述中。</a:t>
            </a:r>
            <a:endParaRPr lang="zh-CN" altLang="en-US" sz="28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19" name="直接连接符 18"/>
          <p:cNvCxnSpPr/>
          <p:nvPr/>
        </p:nvCxnSpPr>
        <p:spPr>
          <a:xfrm>
            <a:off x="6787716" y="2403033"/>
            <a:ext cx="952636" cy="0"/>
          </a:xfrm>
          <a:prstGeom prst="line">
            <a:avLst/>
          </a:prstGeom>
          <a:ln w="254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/>
        </p:nvCxnSpPr>
        <p:spPr>
          <a:xfrm>
            <a:off x="1692374" y="2787774"/>
            <a:ext cx="2161037" cy="0"/>
          </a:xfrm>
          <a:prstGeom prst="line">
            <a:avLst/>
          </a:prstGeom>
          <a:ln w="254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781235" y="648250"/>
            <a:ext cx="457200" cy="276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圆角矩形 15"/>
          <p:cNvSpPr/>
          <p:nvPr/>
        </p:nvSpPr>
        <p:spPr>
          <a:xfrm>
            <a:off x="972294" y="123478"/>
            <a:ext cx="720080" cy="914252"/>
          </a:xfrm>
          <a:prstGeom prst="round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SG" altLang="en-US" sz="1350"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2" grpId="0"/>
      <p:bldP spid="13" grpId="0"/>
      <p:bldP spid="15" grpId="0"/>
      <p:bldP spid="16" grpId="0"/>
      <p:bldP spid="18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259632" y="892339"/>
            <a:ext cx="6840760" cy="3032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矩形 7"/>
          <p:cNvSpPr/>
          <p:nvPr/>
        </p:nvSpPr>
        <p:spPr>
          <a:xfrm>
            <a:off x="1748340" y="307564"/>
            <a:ext cx="597666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zh-CN" altLang="en-US" sz="3200" b="1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这段文字在表达上有什么特点？</a:t>
            </a:r>
            <a:endParaRPr lang="zh-CN" altLang="en-US" sz="3200">
              <a:solidFill>
                <a:prstClr val="black"/>
              </a:solidFill>
            </a:endParaRPr>
          </a:p>
        </p:txBody>
      </p:sp>
      <p:sp>
        <p:nvSpPr>
          <p:cNvPr id="9" name="矩形 8"/>
          <p:cNvSpPr>
            <a:spLocks noChangeArrowheads="1"/>
          </p:cNvSpPr>
          <p:nvPr/>
        </p:nvSpPr>
        <p:spPr bwMode="auto">
          <a:xfrm>
            <a:off x="1763687" y="852269"/>
            <a:ext cx="28733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kumimoji="1" lang="en-US" altLang="zh-CN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5</a:t>
            </a:r>
            <a:endParaRPr lang="zh-CN" altLang="en-US" sz="20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>
            <a:off x="5328084" y="1267762"/>
            <a:ext cx="2448272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>
            <a:off x="1619672" y="1644357"/>
            <a:ext cx="3600400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5292080" y="1638443"/>
            <a:ext cx="2520280" cy="0"/>
          </a:xfrm>
          <a:prstGeom prst="line">
            <a:avLst/>
          </a:prstGeom>
          <a:ln w="25400">
            <a:solidFill>
              <a:srgbClr val="2060B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>
            <a:off x="1619672" y="2004397"/>
            <a:ext cx="5400600" cy="0"/>
          </a:xfrm>
          <a:prstGeom prst="line">
            <a:avLst/>
          </a:prstGeom>
          <a:ln w="25400">
            <a:solidFill>
              <a:srgbClr val="2060B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/>
        </p:nvCxnSpPr>
        <p:spPr>
          <a:xfrm>
            <a:off x="4067944" y="2364437"/>
            <a:ext cx="3744416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>
            <a:off x="1619672" y="2724477"/>
            <a:ext cx="648072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云形标注 23"/>
          <p:cNvSpPr/>
          <p:nvPr/>
        </p:nvSpPr>
        <p:spPr>
          <a:xfrm>
            <a:off x="28950" y="720479"/>
            <a:ext cx="1728192" cy="936104"/>
          </a:xfrm>
          <a:prstGeom prst="cloudCallout">
            <a:avLst>
              <a:gd name="adj1" fmla="val -12282"/>
              <a:gd name="adj2" fmla="val 33840"/>
            </a:avLst>
          </a:prstGeom>
          <a:solidFill>
            <a:schemeClr val="tx2">
              <a:lumMod val="20000"/>
              <a:lumOff val="8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语言描写</a:t>
            </a:r>
            <a:endParaRPr lang="zh-CN" altLang="en-US" sz="28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6" name="云形标注 25"/>
          <p:cNvSpPr/>
          <p:nvPr/>
        </p:nvSpPr>
        <p:spPr>
          <a:xfrm>
            <a:off x="7236296" y="1536345"/>
            <a:ext cx="1728192" cy="936104"/>
          </a:xfrm>
          <a:prstGeom prst="cloudCallout">
            <a:avLst>
              <a:gd name="adj1" fmla="val -12282"/>
              <a:gd name="adj2" fmla="val 33840"/>
            </a:avLst>
          </a:prstGeom>
          <a:solidFill>
            <a:schemeClr val="tx2">
              <a:lumMod val="20000"/>
              <a:lumOff val="8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内心独白</a:t>
            </a:r>
            <a:endParaRPr lang="zh-CN" altLang="en-US" sz="28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28" name="图片 27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23528" y="3795886"/>
            <a:ext cx="8748464" cy="1368152"/>
          </a:xfrm>
          <a:prstGeom prst="rect">
            <a:avLst/>
          </a:prstGeom>
        </p:spPr>
      </p:pic>
      <p:sp>
        <p:nvSpPr>
          <p:cNvPr id="29" name="矩形 28"/>
          <p:cNvSpPr/>
          <p:nvPr/>
        </p:nvSpPr>
        <p:spPr>
          <a:xfrm>
            <a:off x="1115792" y="3916731"/>
            <a:ext cx="7217990" cy="112646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lnSpc>
                <a:spcPct val="120000"/>
              </a:lnSpc>
            </a:pPr>
            <a:r>
              <a:rPr lang="zh-CN" altLang="en-US" sz="2800" b="1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语言和内心独白交织在一起，表现出“我”焦急的心情。</a:t>
            </a:r>
            <a:endParaRPr lang="zh-CN" altLang="en-US" sz="2800" b="1">
              <a:solidFill>
                <a:prstClr val="white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0" name="等腰三角形 29"/>
          <p:cNvSpPr/>
          <p:nvPr/>
        </p:nvSpPr>
        <p:spPr>
          <a:xfrm>
            <a:off x="3131840" y="2675736"/>
            <a:ext cx="144015" cy="97482"/>
          </a:xfrm>
          <a:prstGeom prst="triangle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</a:endParaRPr>
          </a:p>
        </p:txBody>
      </p:sp>
      <p:sp>
        <p:nvSpPr>
          <p:cNvPr id="31" name="等腰三角形 30"/>
          <p:cNvSpPr/>
          <p:nvPr/>
        </p:nvSpPr>
        <p:spPr>
          <a:xfrm>
            <a:off x="3365445" y="2675736"/>
            <a:ext cx="144015" cy="97482"/>
          </a:xfrm>
          <a:prstGeom prst="triangle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</a:endParaRPr>
          </a:p>
        </p:txBody>
      </p:sp>
      <p:sp>
        <p:nvSpPr>
          <p:cNvPr id="32" name="等腰三角形 31"/>
          <p:cNvSpPr/>
          <p:nvPr/>
        </p:nvSpPr>
        <p:spPr>
          <a:xfrm>
            <a:off x="3617188" y="2675736"/>
            <a:ext cx="144015" cy="97482"/>
          </a:xfrm>
          <a:prstGeom prst="triangle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</a:endParaRPr>
          </a:p>
        </p:txBody>
      </p:sp>
      <p:sp>
        <p:nvSpPr>
          <p:cNvPr id="33" name="等腰三角形 32"/>
          <p:cNvSpPr/>
          <p:nvPr/>
        </p:nvSpPr>
        <p:spPr>
          <a:xfrm>
            <a:off x="3818556" y="2668552"/>
            <a:ext cx="144015" cy="97482"/>
          </a:xfrm>
          <a:prstGeom prst="triangle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6" grpId="0"/>
      <p:bldP spid="29" grpId="0"/>
      <p:bldP spid="30" grpId="0"/>
      <p:bldP spid="31" grpId="0"/>
      <p:bldP spid="32" grpId="0"/>
      <p:bldP spid="3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7"/>
          <p:cNvSpPr txBox="1"/>
          <p:nvPr/>
        </p:nvSpPr>
        <p:spPr>
          <a:xfrm>
            <a:off x="761691" y="216443"/>
            <a:ext cx="1980221" cy="646986"/>
          </a:xfrm>
          <a:prstGeom prst="roundRect">
            <a:avLst/>
          </a:prstGeom>
          <a:noFill/>
          <a:ln w="19050"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r>
              <a:rPr lang="zh-CN" altLang="en-US" sz="32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读一读</a:t>
            </a:r>
            <a:endParaRPr lang="zh-CN" altLang="en-US" sz="3200" b="1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23528" y="-20538"/>
            <a:ext cx="733349" cy="936346"/>
          </a:xfrm>
          <a:prstGeom prst="rect">
            <a:avLst/>
          </a:prstGeom>
        </p:spPr>
      </p:pic>
      <p:pic>
        <p:nvPicPr>
          <p:cNvPr id="6" name="Picture 2" descr="E:\本地磁盘F\全是宝贝啊\苹果、土豆等形象\8224437086c03fd917e58e58abba5f4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7974310" y="3935802"/>
            <a:ext cx="642377" cy="891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1259632" y="892339"/>
            <a:ext cx="6840760" cy="3032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矩形 12"/>
          <p:cNvSpPr>
            <a:spLocks noChangeArrowheads="1"/>
          </p:cNvSpPr>
          <p:nvPr/>
        </p:nvSpPr>
        <p:spPr bwMode="auto">
          <a:xfrm>
            <a:off x="1763687" y="852269"/>
            <a:ext cx="28733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kumimoji="1" lang="en-US" altLang="zh-CN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5</a:t>
            </a:r>
            <a:endParaRPr lang="zh-CN" altLang="en-US" sz="20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圆角矩形标注 6"/>
          <p:cNvSpPr/>
          <p:nvPr/>
        </p:nvSpPr>
        <p:spPr>
          <a:xfrm>
            <a:off x="971600" y="3828825"/>
            <a:ext cx="6696744" cy="1105770"/>
          </a:xfrm>
          <a:prstGeom prst="wedgeRoundRectCallout">
            <a:avLst>
              <a:gd name="adj1" fmla="val 53038"/>
              <a:gd name="adj2" fmla="val 3502"/>
              <a:gd name="adj3" fmla="val 16667"/>
            </a:avLst>
          </a:prstGeom>
          <a:solidFill>
            <a:srgbClr val="FFFFCC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defTabSz="685800"/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读这段话时，要读出“念念叨叨”、越来越着急、甚至有些不耐烦的感觉。</a:t>
            </a:r>
            <a:endParaRPr lang="zh-CN" altLang="en-US" sz="28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2" name="课文朗读-9那个星期天 (第5自然段).mp3">
            <a:hlinkClick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843808" y="216443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47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 bwMode="auto">
          <a:xfrm>
            <a:off x="1403648" y="1420195"/>
            <a:ext cx="6334054" cy="43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矩形 1"/>
          <p:cNvSpPr/>
          <p:nvPr/>
        </p:nvSpPr>
        <p:spPr>
          <a:xfrm>
            <a:off x="827584" y="411510"/>
            <a:ext cx="756084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zh-CN" altLang="en-US" sz="3200" b="1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请找一找文中其他描写内心独白的语句，感受“我”焦急的心情。</a:t>
            </a:r>
            <a:endParaRPr lang="zh-CN" altLang="en-US" sz="3200" b="1">
              <a:solidFill>
                <a:prstClr val="black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1406298" y="1779662"/>
            <a:ext cx="6334054" cy="3292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直接连接符 3"/>
          <p:cNvCxnSpPr/>
          <p:nvPr/>
        </p:nvCxnSpPr>
        <p:spPr>
          <a:xfrm>
            <a:off x="4501317" y="3065570"/>
            <a:ext cx="2772308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/>
        </p:nvCxnSpPr>
        <p:spPr>
          <a:xfrm>
            <a:off x="1801017" y="3402120"/>
            <a:ext cx="5472608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/>
        </p:nvCxnSpPr>
        <p:spPr>
          <a:xfrm>
            <a:off x="1801017" y="3713642"/>
            <a:ext cx="4032448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等腰三角形 9"/>
          <p:cNvSpPr/>
          <p:nvPr/>
        </p:nvSpPr>
        <p:spPr>
          <a:xfrm>
            <a:off x="5120470" y="3334238"/>
            <a:ext cx="144015" cy="97482"/>
          </a:xfrm>
          <a:prstGeom prst="triangle">
            <a:avLst/>
          </a:prstGeom>
          <a:solidFill>
            <a:srgbClr val="2060BE"/>
          </a:solidFill>
          <a:ln>
            <a:noFill/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</a:endParaRPr>
          </a:p>
        </p:txBody>
      </p:sp>
      <p:sp>
        <p:nvSpPr>
          <p:cNvPr id="11" name="等腰三角形 10"/>
          <p:cNvSpPr/>
          <p:nvPr/>
        </p:nvSpPr>
        <p:spPr>
          <a:xfrm>
            <a:off x="5346990" y="3328238"/>
            <a:ext cx="144015" cy="97482"/>
          </a:xfrm>
          <a:prstGeom prst="triangle">
            <a:avLst/>
          </a:prstGeom>
          <a:solidFill>
            <a:srgbClr val="2060BE"/>
          </a:solidFill>
          <a:ln>
            <a:noFill/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</a:endParaRPr>
          </a:p>
        </p:txBody>
      </p:sp>
      <p:sp>
        <p:nvSpPr>
          <p:cNvPr id="12" name="等腰三角形 11"/>
          <p:cNvSpPr/>
          <p:nvPr/>
        </p:nvSpPr>
        <p:spPr>
          <a:xfrm>
            <a:off x="2030293" y="3674464"/>
            <a:ext cx="144015" cy="97482"/>
          </a:xfrm>
          <a:prstGeom prst="triangle">
            <a:avLst/>
          </a:prstGeom>
          <a:solidFill>
            <a:srgbClr val="2060BE"/>
          </a:solidFill>
          <a:ln>
            <a:noFill/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</a:endParaRPr>
          </a:p>
        </p:txBody>
      </p:sp>
      <p:sp>
        <p:nvSpPr>
          <p:cNvPr id="13" name="等腰三角形 12"/>
          <p:cNvSpPr/>
          <p:nvPr/>
        </p:nvSpPr>
        <p:spPr>
          <a:xfrm>
            <a:off x="2234368" y="3674464"/>
            <a:ext cx="144015" cy="97482"/>
          </a:xfrm>
          <a:prstGeom prst="triangle">
            <a:avLst/>
          </a:prstGeom>
          <a:solidFill>
            <a:srgbClr val="2060BE"/>
          </a:solidFill>
          <a:ln>
            <a:noFill/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</a:endParaRPr>
          </a:p>
        </p:txBody>
      </p:sp>
      <p:sp>
        <p:nvSpPr>
          <p:cNvPr id="14" name="等腰三角形 13"/>
          <p:cNvSpPr/>
          <p:nvPr/>
        </p:nvSpPr>
        <p:spPr>
          <a:xfrm>
            <a:off x="2449088" y="3677913"/>
            <a:ext cx="144015" cy="97482"/>
          </a:xfrm>
          <a:prstGeom prst="triangle">
            <a:avLst/>
          </a:prstGeom>
          <a:solidFill>
            <a:srgbClr val="2060BE"/>
          </a:solidFill>
          <a:ln>
            <a:noFill/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</a:endParaRPr>
          </a:p>
        </p:txBody>
      </p:sp>
      <p:sp>
        <p:nvSpPr>
          <p:cNvPr id="15" name="等腰三角形 14"/>
          <p:cNvSpPr/>
          <p:nvPr/>
        </p:nvSpPr>
        <p:spPr>
          <a:xfrm>
            <a:off x="2820831" y="3674464"/>
            <a:ext cx="144015" cy="97482"/>
          </a:xfrm>
          <a:prstGeom prst="triangle">
            <a:avLst/>
          </a:prstGeom>
          <a:solidFill>
            <a:srgbClr val="2060BE"/>
          </a:solidFill>
          <a:ln>
            <a:noFill/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</a:endParaRPr>
          </a:p>
        </p:txBody>
      </p:sp>
      <p:sp>
        <p:nvSpPr>
          <p:cNvPr id="16" name="等腰三角形 15"/>
          <p:cNvSpPr/>
          <p:nvPr/>
        </p:nvSpPr>
        <p:spPr>
          <a:xfrm>
            <a:off x="3009614" y="3677913"/>
            <a:ext cx="144015" cy="97482"/>
          </a:xfrm>
          <a:prstGeom prst="triangle">
            <a:avLst/>
          </a:prstGeom>
          <a:solidFill>
            <a:srgbClr val="2060BE"/>
          </a:solidFill>
          <a:ln>
            <a:noFill/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</a:endParaRPr>
          </a:p>
        </p:txBody>
      </p:sp>
      <p:sp>
        <p:nvSpPr>
          <p:cNvPr id="17" name="等腰三角形 16"/>
          <p:cNvSpPr/>
          <p:nvPr/>
        </p:nvSpPr>
        <p:spPr>
          <a:xfrm>
            <a:off x="3814990" y="3685602"/>
            <a:ext cx="144015" cy="97482"/>
          </a:xfrm>
          <a:prstGeom prst="triangle">
            <a:avLst/>
          </a:prstGeom>
          <a:solidFill>
            <a:srgbClr val="2060BE"/>
          </a:solidFill>
          <a:ln>
            <a:noFill/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</a:endParaRPr>
          </a:p>
        </p:txBody>
      </p:sp>
      <p:sp>
        <p:nvSpPr>
          <p:cNvPr id="18" name="等腰三角形 17"/>
          <p:cNvSpPr/>
          <p:nvPr/>
        </p:nvSpPr>
        <p:spPr>
          <a:xfrm>
            <a:off x="4334551" y="3684719"/>
            <a:ext cx="144015" cy="97482"/>
          </a:xfrm>
          <a:prstGeom prst="triangle">
            <a:avLst/>
          </a:prstGeom>
          <a:solidFill>
            <a:srgbClr val="2060BE"/>
          </a:solidFill>
          <a:ln>
            <a:noFill/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</a:endParaRPr>
          </a:p>
        </p:txBody>
      </p:sp>
      <p:sp>
        <p:nvSpPr>
          <p:cNvPr id="19" name="等腰三角形 18"/>
          <p:cNvSpPr/>
          <p:nvPr/>
        </p:nvSpPr>
        <p:spPr>
          <a:xfrm>
            <a:off x="4538626" y="3684719"/>
            <a:ext cx="144015" cy="97482"/>
          </a:xfrm>
          <a:prstGeom prst="triangle">
            <a:avLst/>
          </a:prstGeom>
          <a:solidFill>
            <a:srgbClr val="2060BE"/>
          </a:solidFill>
          <a:ln>
            <a:noFill/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</a:endParaRPr>
          </a:p>
        </p:txBody>
      </p:sp>
      <p:sp>
        <p:nvSpPr>
          <p:cNvPr id="20" name="等腰三角形 19"/>
          <p:cNvSpPr/>
          <p:nvPr/>
        </p:nvSpPr>
        <p:spPr>
          <a:xfrm>
            <a:off x="4753346" y="3688168"/>
            <a:ext cx="144015" cy="97482"/>
          </a:xfrm>
          <a:prstGeom prst="triangle">
            <a:avLst/>
          </a:prstGeom>
          <a:solidFill>
            <a:srgbClr val="2060BE"/>
          </a:solidFill>
          <a:ln>
            <a:noFill/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</a:endParaRPr>
          </a:p>
        </p:txBody>
      </p:sp>
      <p:sp>
        <p:nvSpPr>
          <p:cNvPr id="22" name="对话气泡: 圆角矩形 14"/>
          <p:cNvSpPr/>
          <p:nvPr/>
        </p:nvSpPr>
        <p:spPr>
          <a:xfrm>
            <a:off x="432865" y="3507854"/>
            <a:ext cx="1120838" cy="736697"/>
          </a:xfrm>
          <a:prstGeom prst="wedgeRoundRectCallout">
            <a:avLst>
              <a:gd name="adj1" fmla="val 62066"/>
              <a:gd name="adj2" fmla="val -24691"/>
              <a:gd name="adj3" fmla="val 16667"/>
            </a:avLst>
          </a:prstGeom>
          <a:solidFill>
            <a:schemeClr val="lt1"/>
          </a:solidFill>
          <a:ln w="25400">
            <a:solidFill>
              <a:srgbClr val="2060BE"/>
            </a:solidFill>
          </a:ln>
          <a:effec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迫切</a:t>
            </a:r>
            <a:endParaRPr lang="zh-CN" altLang="en-US" sz="28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6337521" y="4819750"/>
            <a:ext cx="720080" cy="25202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</a:endParaRPr>
          </a:p>
        </p:txBody>
      </p:sp>
      <p:sp>
        <p:nvSpPr>
          <p:cNvPr id="24" name="矩形 23"/>
          <p:cNvSpPr>
            <a:spLocks noChangeArrowheads="1"/>
          </p:cNvSpPr>
          <p:nvPr/>
        </p:nvSpPr>
        <p:spPr bwMode="auto">
          <a:xfrm>
            <a:off x="1849589" y="1414974"/>
            <a:ext cx="28733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kumimoji="1" lang="en-US" altLang="zh-CN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6</a:t>
            </a:r>
            <a:endParaRPr lang="zh-CN" altLang="en-US" sz="20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4573325" y="4896406"/>
            <a:ext cx="2736304" cy="216024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  <p:bldP spid="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 bwMode="auto">
          <a:xfrm>
            <a:off x="1403648" y="1419622"/>
            <a:ext cx="6334054" cy="43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矩形 17"/>
          <p:cNvSpPr/>
          <p:nvPr/>
        </p:nvSpPr>
        <p:spPr>
          <a:xfrm>
            <a:off x="755576" y="339502"/>
            <a:ext cx="756084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zh-CN" altLang="en-US" sz="3200" b="1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读一读画“</a:t>
            </a:r>
            <a:r>
              <a:rPr lang="zh-CN" altLang="en-US" sz="3200" b="1" u="sng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</a:t>
            </a:r>
            <a:r>
              <a:rPr lang="zh-CN" altLang="en-US" sz="3200" b="1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”的句子，想一想：作者运用了什么方法来体现“我”的心情？</a:t>
            </a:r>
            <a:endParaRPr lang="zh-CN" altLang="en-US" sz="3200" b="1">
              <a:solidFill>
                <a:prstClr val="black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1403648" y="1755481"/>
            <a:ext cx="6334054" cy="3292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矩形 1"/>
          <p:cNvSpPr/>
          <p:nvPr/>
        </p:nvSpPr>
        <p:spPr>
          <a:xfrm>
            <a:off x="6334871" y="4795569"/>
            <a:ext cx="720080" cy="25202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</a:endParaRPr>
          </a:p>
        </p:txBody>
      </p:sp>
      <p:cxnSp>
        <p:nvCxnSpPr>
          <p:cNvPr id="6" name="直接连接符 5"/>
          <p:cNvCxnSpPr/>
          <p:nvPr/>
        </p:nvCxnSpPr>
        <p:spPr>
          <a:xfrm>
            <a:off x="6694911" y="4059737"/>
            <a:ext cx="57606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/>
        </p:nvCxnSpPr>
        <p:spPr>
          <a:xfrm>
            <a:off x="1798367" y="4347769"/>
            <a:ext cx="5472608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>
            <a:off x="1798367" y="4707809"/>
            <a:ext cx="5472608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>
            <a:off x="1798367" y="4995841"/>
            <a:ext cx="1512168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圆角矩形 15"/>
          <p:cNvSpPr/>
          <p:nvPr/>
        </p:nvSpPr>
        <p:spPr>
          <a:xfrm>
            <a:off x="5779679" y="4058040"/>
            <a:ext cx="1384609" cy="289729"/>
          </a:xfrm>
          <a:prstGeom prst="roundRect">
            <a:avLst/>
          </a:prstGeom>
          <a:noFill/>
          <a:ln w="28575">
            <a:solidFill>
              <a:srgbClr val="2060B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SG" altLang="en-US" sz="1350">
              <a:solidFill>
                <a:prstClr val="white"/>
              </a:solidFill>
            </a:endParaRPr>
          </a:p>
        </p:txBody>
      </p:sp>
      <p:sp>
        <p:nvSpPr>
          <p:cNvPr id="13" name="圆角矩形 15"/>
          <p:cNvSpPr/>
          <p:nvPr/>
        </p:nvSpPr>
        <p:spPr>
          <a:xfrm>
            <a:off x="1796912" y="4418080"/>
            <a:ext cx="1982999" cy="289729"/>
          </a:xfrm>
          <a:prstGeom prst="roundRect">
            <a:avLst/>
          </a:prstGeom>
          <a:noFill/>
          <a:ln w="28575">
            <a:solidFill>
              <a:srgbClr val="2060B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SG" altLang="en-US" sz="1350">
              <a:solidFill>
                <a:prstClr val="white"/>
              </a:solidFill>
            </a:endParaRPr>
          </a:p>
        </p:txBody>
      </p:sp>
      <p:sp>
        <p:nvSpPr>
          <p:cNvPr id="14" name="对话气泡: 圆角矩形 14"/>
          <p:cNvSpPr/>
          <p:nvPr/>
        </p:nvSpPr>
        <p:spPr>
          <a:xfrm>
            <a:off x="24964" y="3555681"/>
            <a:ext cx="1552886" cy="1491916"/>
          </a:xfrm>
          <a:prstGeom prst="wedgeRoundRectCallout">
            <a:avLst>
              <a:gd name="adj1" fmla="val 59288"/>
              <a:gd name="adj2" fmla="val -2141"/>
              <a:gd name="adj3" fmla="val 16667"/>
            </a:avLst>
          </a:prstGeom>
          <a:solidFill>
            <a:schemeClr val="lt1"/>
          </a:solidFill>
          <a:ln w="25400">
            <a:solidFill>
              <a:srgbClr val="2060BE"/>
            </a:solidFill>
          </a:ln>
          <a:effec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我的心情越来越沮丧</a:t>
            </a:r>
            <a:endParaRPr lang="zh-CN" altLang="en-US" sz="28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云形标注 14"/>
          <p:cNvSpPr/>
          <p:nvPr/>
        </p:nvSpPr>
        <p:spPr>
          <a:xfrm>
            <a:off x="7236296" y="1872204"/>
            <a:ext cx="1728192" cy="936104"/>
          </a:xfrm>
          <a:prstGeom prst="cloudCallout">
            <a:avLst>
              <a:gd name="adj1" fmla="val -12282"/>
              <a:gd name="adj2" fmla="val 33840"/>
            </a:avLst>
          </a:prstGeom>
          <a:solidFill>
            <a:schemeClr val="tx2">
              <a:lumMod val="20000"/>
              <a:lumOff val="8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融情于景</a:t>
            </a:r>
            <a:endParaRPr lang="zh-CN" altLang="en-US" sz="28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9" name="矩形 18"/>
          <p:cNvSpPr>
            <a:spLocks noChangeArrowheads="1"/>
          </p:cNvSpPr>
          <p:nvPr/>
        </p:nvSpPr>
        <p:spPr bwMode="auto">
          <a:xfrm>
            <a:off x="1849589" y="1414974"/>
            <a:ext cx="28733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kumimoji="1" lang="en-US" altLang="zh-CN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6</a:t>
            </a:r>
            <a:endParaRPr lang="zh-CN" altLang="en-US" sz="20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4716016" y="4901635"/>
            <a:ext cx="2736304" cy="216024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https://d.book118.com/136205011234010053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课件">
  <a:themeElements>
    <a:clrScheme name="自定义 15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2B3C5"/>
      </a:accent1>
      <a:accent2>
        <a:srgbClr val="F07474"/>
      </a:accent2>
      <a:accent3>
        <a:srgbClr val="FFBF53"/>
      </a:accent3>
      <a:accent4>
        <a:srgbClr val="673B77"/>
      </a:accent4>
      <a:accent5>
        <a:srgbClr val="00B9FA"/>
      </a:accent5>
      <a:accent6>
        <a:srgbClr val="BECE37"/>
      </a:accent6>
      <a:hlink>
        <a:srgbClr val="B381D9"/>
      </a:hlink>
      <a:folHlink>
        <a:srgbClr val="800080"/>
      </a:folHlink>
    </a:clrScheme>
    <a:fontScheme name="自定义 3">
      <a:majorFont>
        <a:latin typeface="Impact"/>
        <a:ea typeface="微软雅黑"/>
        <a:cs typeface="Arial"/>
      </a:majorFont>
      <a:minorFont>
        <a:latin typeface="Times New Roman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pFill/>
        <a:ln>
          <a:noFill/>
        </a:ln>
        <a:effectLst>
          <a:outerShdw blurRad="444500" dist="254000" dir="8100000" algn="tr" rotWithShape="0">
            <a:prstClr val="black">
              <a:alpha val="50000"/>
            </a:prst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11</Slides>
  <Notes>2</Notes>
  <TotalTime>1</TotalTime>
  <HiddenSlides>0</HiddenSlides>
  <MMClips>1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Impact</vt:lpstr>
      <vt:lpstr>微软雅黑</vt:lpstr>
      <vt:lpstr>Times New Roman</vt:lpstr>
      <vt:lpstr>黑体</vt:lpstr>
      <vt:lpstr>宋体</vt:lpstr>
      <vt:lpstr>楷体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2024-09-20T19:36:41.145</cp:lastPrinted>
  <dcterms:created xsi:type="dcterms:W3CDTF">2024-09-20T11:36:41Z</dcterms:created>
  <dcterms:modified xsi:type="dcterms:W3CDTF">2024-09-20T11:36:42Z</dcterms:modified>
</cp:coreProperties>
</file>