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F37933-FAC2-4897-8F66-20034E0E3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354F9-CD7A-407C-AC4F-0B12A00460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5F9E4-AA96-46E8-95FC-2A1D74E6D8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C75955-830E-4F42-A647-8B5BCCA3E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94E03B-26B1-4EF9-9F8C-F34ADE35CD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56BD40-3D2C-4810-80BA-75D5B2DECE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2DF374-830F-4F40-9FFB-1F605B256B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23E063-8613-42B2-A628-6E9D34705E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F3A3E-5740-425C-9A8C-1DA26C709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0D7CA-2CB7-4AC6-ABB5-9E330B2DD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6CDB4E-93BE-4587-AC9E-70609E5F6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grpSp>
        <p:nvGrpSpPr>
          <p:cNvPr id="2" name="组 13">
            <a:extLst>
              <a:ext uri="{FF2B5EF4-FFF2-40B4-BE49-F238E27FC236}">
                <a16:creationId xmlns:a16="http://schemas.microsoft.com/office/drawing/2014/main" id="{71C3319A-A198-69B5-910D-FD875BA65EC2}"/>
              </a:ext>
            </a:extLst>
          </p:cNvPr>
          <p:cNvGrpSpPr/>
          <p:nvPr userDrawn="1"/>
        </p:nvGrpSpPr>
        <p:grpSpPr>
          <a:xfrm>
            <a:off x="-1728305" y="-2049517"/>
            <a:ext cx="8917229" cy="10769768"/>
            <a:chOff x="11114088" y="2241550"/>
            <a:chExt cx="1905000" cy="2354263"/>
          </a:xfrm>
          <a:solidFill>
            <a:srgbClr val="E7E6E6">
              <a:alpha val="91000"/>
            </a:srgbClr>
          </a:solidFill>
        </p:grpSpPr>
        <p:sp>
          <p:nvSpPr>
            <p:cNvPr id="3" name="任意多边形(F) 5">
              <a:extLst>
                <a:ext uri="{FF2B5EF4-FFF2-40B4-BE49-F238E27FC236}">
                  <a16:creationId xmlns:a16="http://schemas.microsoft.com/office/drawing/2014/main" id="{2D9F13B8-A9D4-7179-6668-27A9A0F3A943}"/>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6" name="任意多边形(F) 6">
              <a:extLst>
                <a:ext uri="{FF2B5EF4-FFF2-40B4-BE49-F238E27FC236}">
                  <a16:creationId xmlns:a16="http://schemas.microsoft.com/office/drawing/2014/main" id="{317F5A4C-6409-3312-07D5-95378D298E98}"/>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sp>
        <p:nvSpPr>
          <p:cNvPr id="8" name="Rectangle 7">
            <a:extLst>
              <a:ext uri="{FF2B5EF4-FFF2-40B4-BE49-F238E27FC236}">
                <a16:creationId xmlns:a16="http://schemas.microsoft.com/office/drawing/2014/main" id="{23585831-E65E-BAB0-D0AA-14CFE9AED7A9}"/>
              </a:ext>
            </a:extLst>
          </p:cNvPr>
          <p:cNvSpPr/>
          <p:nvPr userDrawn="1"/>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9" name="矩形 55">
            <a:extLst>
              <a:ext uri="{FF2B5EF4-FFF2-40B4-BE49-F238E27FC236}">
                <a16:creationId xmlns:a16="http://schemas.microsoft.com/office/drawing/2014/main" id="{69DD532F-C123-3648-69D6-021985EFA07D}"/>
              </a:ext>
            </a:extLst>
          </p:cNvPr>
          <p:cNvSpPr/>
          <p:nvPr userDrawn="1"/>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 name="组合 87">
            <a:extLst>
              <a:ext uri="{FF2B5EF4-FFF2-40B4-BE49-F238E27FC236}">
                <a16:creationId xmlns:a16="http://schemas.microsoft.com/office/drawing/2014/main" id="{0712908B-AAD5-70F1-6098-C0AB3B924316}"/>
              </a:ext>
            </a:extLst>
          </p:cNvPr>
          <p:cNvGrpSpPr/>
          <p:nvPr userDrawn="1"/>
        </p:nvGrpSpPr>
        <p:grpSpPr>
          <a:xfrm>
            <a:off x="8731321" y="187850"/>
            <a:ext cx="263341" cy="395013"/>
            <a:chOff x="5284519" y="1508166"/>
            <a:chExt cx="213756" cy="427512"/>
          </a:xfrm>
        </p:grpSpPr>
        <p:cxnSp>
          <p:nvCxnSpPr>
            <p:cNvPr id="11" name="直接连接符 88">
              <a:extLst>
                <a:ext uri="{FF2B5EF4-FFF2-40B4-BE49-F238E27FC236}">
                  <a16:creationId xmlns:a16="http://schemas.microsoft.com/office/drawing/2014/main" id="{53F4252B-D87E-1DF5-F432-398DD04CFE53}"/>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12" name="直接连接符 89">
              <a:extLst>
                <a:ext uri="{FF2B5EF4-FFF2-40B4-BE49-F238E27FC236}">
                  <a16:creationId xmlns:a16="http://schemas.microsoft.com/office/drawing/2014/main" id="{052A3DBB-1B46-43D4-B699-B62B87728B55}"/>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sp>
        <p:nvSpPr>
          <p:cNvPr id="20" name="副标题 2">
            <a:extLst>
              <a:ext uri="{FF2B5EF4-FFF2-40B4-BE49-F238E27FC236}">
                <a16:creationId xmlns:a16="http://schemas.microsoft.com/office/drawing/2014/main" id="{F4E9DECB-00A2-1D52-4E5D-6647266E5A6E}"/>
              </a:ext>
            </a:extLst>
          </p:cNvPr>
          <p:cNvSpPr txBox="1"/>
          <p:nvPr userDrawn="1"/>
        </p:nvSpPr>
        <p:spPr>
          <a:xfrm>
            <a:off x="6461101" y="3038358"/>
            <a:ext cx="4540440" cy="503167"/>
          </a:xfrm>
          <a:prstGeom prst="rect">
            <a:avLst/>
          </a:prstGeom>
        </p:spPr>
        <p:txBody>
          <a:bodyPr vert="horz" lIns="91440" tIns="45720" rIns="91440" bIns="45720" rtlCol="0">
            <a:noAutofit/>
          </a:bodyPr>
          <a:lstStyle>
            <a:defPPr>
              <a:defRPr lang="zh-CN"/>
            </a:defPPr>
            <a:lvl1pPr marL="0" indent="0" algn="l" defTabSz="914400" rtl="0" eaLnBrk="1" latinLnBrk="0" hangingPunct="1">
              <a:lnSpc>
                <a:spcPct val="90000"/>
              </a:lnSpc>
              <a:spcBef>
                <a:spcPts val="1000"/>
              </a:spcBef>
              <a:buFont typeface="Arial" pitchFamily="34" charset="0"/>
              <a:buNone/>
              <a:defRPr sz="1600" b="0" kern="1200" cap="all" baseline="0">
                <a:solidFill>
                  <a:schemeClr val="tx1"/>
                </a:solidFill>
                <a:latin typeface="Microsoft YaHei UI" panose="020b0503020204020204" pitchFamily="34" charset="-122"/>
                <a:ea typeface="Microsoft YaHei UI" panose="020b0503020204020204" pitchFamily="34"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icrosoft YaHei UI" panose="020b0503020204020204" pitchFamily="34" charset="-122"/>
                <a:ea typeface="Microsoft YaHei UI" panose="020b0503020204020204" pitchFamily="34" charset="-122"/>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icrosoft YaHei UI" panose="020b0503020204020204" pitchFamily="34" charset="-122"/>
                <a:ea typeface="Microsoft YaHei UI" panose="020b0503020204020204" pitchFamily="34" charset="-122"/>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icrosoft YaHei UI" panose="020b0503020204020204" pitchFamily="34" charset="-122"/>
                <a:ea typeface="Microsoft YaHei UI" panose="020b0503020204020204" pitchFamily="34" charset="-122"/>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ct val="0"/>
              </a:spcAft>
              <a:buClrTx/>
              <a:buSzTx/>
              <a:buFont typeface="Arial" pitchFamily="34" charset="0"/>
              <a:buNone/>
              <a:defRPr/>
            </a:pPr>
            <a:r>
              <a:rPr kumimoji="0" lang="zh-CN" altLang="en-US" sz="6000" b="1" i="0" u="none" strike="noStrike" kern="1200" cap="all" spc="0" normalizeH="0" baseline="0" noProof="0">
                <a:ln>
                  <a:noFill/>
                </a:ln>
                <a:solidFill>
                  <a:sysClr val="windowText" lastClr="000000"/>
                </a:solidFill>
                <a:effectLst/>
                <a:uLnTx/>
                <a:uFillTx/>
                <a:latin typeface="Microsoft YaHei UI" panose="020b0503020204020204" pitchFamily="34" charset="-122"/>
                <a:ea typeface="Microsoft YaHei UI" panose="020b0503020204020204" pitchFamily="34" charset="-122"/>
                <a:cs typeface="+mn-cs"/>
              </a:rPr>
              <a:t>谢谢聆听！</a:t>
            </a:r>
          </a:p>
        </p:txBody>
      </p:sp>
      <p:cxnSp>
        <p:nvCxnSpPr>
          <p:cNvPr id="22" name="直接连接符​​(S) 4">
            <a:extLst>
              <a:ext uri="{FF2B5EF4-FFF2-40B4-BE49-F238E27FC236}">
                <a16:creationId xmlns:a16="http://schemas.microsoft.com/office/drawing/2014/main" id="{D400106C-49C4-AC3D-96E4-65D49BF5E4A5}"/>
              </a:ext>
            </a:extLst>
          </p:cNvPr>
          <p:cNvCxnSpPr/>
          <p:nvPr userDrawn="1"/>
        </p:nvCxnSpPr>
        <p:spPr>
          <a:xfrm>
            <a:off x="6571321" y="4243742"/>
            <a:ext cx="3294039" cy="0"/>
          </a:xfrm>
          <a:prstGeom prst="line">
            <a:avLst/>
          </a:prstGeom>
          <a:noFill/>
          <a:ln w="6350" cap="flat" cmpd="sng" algn="ctr">
            <a:solidFill>
              <a:srgbClr val="2C567A"/>
            </a:solidFill>
            <a:prstDash val="solid"/>
            <a:miter lim="800000"/>
          </a:ln>
          <a:effectLst/>
        </p:spPr>
      </p:cxnSp>
      <p:pic>
        <p:nvPicPr>
          <p:cNvPr id="4" name="Picture 3">
            <a:extLst>
              <a:ext uri="{FF2B5EF4-FFF2-40B4-BE49-F238E27FC236}">
                <a16:creationId xmlns:a16="http://schemas.microsoft.com/office/drawing/2014/main" id="{FADEDB01-8556-9CC8-35E6-227EF25BB022}"/>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01175" y="741075"/>
            <a:ext cx="5306400" cy="5306400"/>
          </a:xfrm>
          <a:prstGeom prst="flowChartConnector">
            <a:avLst/>
          </a:prstGeom>
        </p:spPr>
      </p:pic>
    </p:spTree>
    <p:extLst>
      <p:ext uri="{BB962C8B-B14F-4D97-AF65-F5344CB8AC3E}">
        <p14:creationId xmlns:p14="http://schemas.microsoft.com/office/powerpoint/2010/main" val="3599643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E3AF1D7A-528D-8BAF-0068-88D847DF7339}"/>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0E6DB6E-9A7E-395C-19F0-8761FE5B64BB}"/>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AFDA037-1040-2089-1B36-1473981746F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grpSp>
        <p:nvGrpSpPr>
          <p:cNvPr id="30" name="Group 29">
            <a:extLst>
              <a:ext uri="{FF2B5EF4-FFF2-40B4-BE49-F238E27FC236}">
                <a16:creationId xmlns:a16="http://schemas.microsoft.com/office/drawing/2014/main" id="{4BC602FC-7389-DE5C-70DE-4C9EE7AB4256}"/>
              </a:ext>
            </a:extLst>
          </p:cNvPr>
          <p:cNvGrpSpPr/>
          <p:nvPr userDrawn="1"/>
        </p:nvGrpSpPr>
        <p:grpSpPr>
          <a:xfrm>
            <a:off x="659321" y="2090420"/>
            <a:ext cx="3298958" cy="3124200"/>
            <a:chOff x="659321" y="2090420"/>
            <a:chExt cx="3298958"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
          <p:nvSpPr>
            <p:cNvPr id="10" name="Rectangle 6">
              <a:extLst>
                <a:ext uri="{FF2B5EF4-FFF2-40B4-BE49-F238E27FC236}">
                  <a16:creationId xmlns:a16="http://schemas.microsoft.com/office/drawing/2014/main" id="{D9A40B4E-F0F4-7EA3-C348-D43ACCCA1F4F}"/>
                </a:ext>
              </a:extLst>
            </p:cNvPr>
            <p:cNvSpPr>
              <a:spLocks noChangeArrowheads="1"/>
            </p:cNvSpPr>
            <p:nvPr userDrawn="1"/>
          </p:nvSpPr>
          <p:spPr bwMode="auto">
            <a:xfrm>
              <a:off x="1783920" y="2167766"/>
              <a:ext cx="1020239" cy="575434"/>
            </a:xfrm>
            <a:prstGeom prst="roundRect">
              <a:avLst/>
            </a:prstGeom>
            <a:blipFill>
              <a:blip r:embed="rId2"/>
              <a:stretch>
                <a:fillRect/>
              </a:stretch>
            </a:blipFill>
            <a:ln w="28575" cap="flat">
              <a:no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pic>
          <p:nvPicPr>
            <p:cNvPr id="29" name="Picture 28">
              <a:extLst>
                <a:ext uri="{FF2B5EF4-FFF2-40B4-BE49-F238E27FC236}">
                  <a16:creationId xmlns:a16="http://schemas.microsoft.com/office/drawing/2014/main" id="{B2920E97-DA20-D85E-BE8D-AF6E4FBD6E5C}"/>
                </a:ext>
              </a:extLst>
            </p:cNvPr>
            <p:cNvPicPr>
              <a:picLocks noChangeAspect="1"/>
            </p:cNvPicPr>
            <p:nvPr userDrawn="1"/>
          </p:nvPicPr>
          <p:blipFill>
            <a:blip r:embed="rId3">
              <a:extLst>
                <a:ext uri="{28A0092B-C50C-407E-A947-70E740481C1C}">
                  <a14:useLocalDpi xmlns:a14="http://schemas.microsoft.com/office/drawing/2010/main" val="0"/>
                </a:ext>
              </a:extLst>
            </a:blip>
            <a:srcRect b="4217"/>
            <a:stretch>
              <a:fillRect/>
            </a:stretch>
          </p:blipFill>
          <p:spPr>
            <a:xfrm>
              <a:off x="2933829" y="3670947"/>
              <a:ext cx="1024450" cy="680351"/>
            </a:xfrm>
            <a:prstGeom prst="roundRect">
              <a:avLst/>
            </a:prstGeom>
          </p:spPr>
        </p:pic>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238180" y="1014217"/>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946816" y="1661090"/>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238180" y="3819674"/>
            <a:ext cx="621214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946816" y="4466547"/>
            <a:ext cx="6546862"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39785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53175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38912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50302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4511040" y="1014217"/>
            <a:ext cx="6664960" cy="521208"/>
          </a:xfrm>
          <a:prstGeom prst="rect">
            <a:avLst/>
          </a:prstGeom>
          <a:solidFill>
            <a:schemeClr val="accent4">
              <a:lumMod val="75000"/>
            </a:schemeClr>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511040" y="1661090"/>
            <a:ext cx="6664960" cy="1800000"/>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4511040" y="3770962"/>
            <a:ext cx="6706604" cy="521208"/>
          </a:xfrm>
          <a:prstGeom prst="rect">
            <a:avLst/>
          </a:prstGeom>
          <a:solidFill>
            <a:schemeClr val="accent4">
              <a:lumMod val="75000"/>
            </a:schemeClr>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4511040" y="4487383"/>
            <a:ext cx="6706604" cy="1800000"/>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grpSp>
        <p:nvGrpSpPr>
          <p:cNvPr id="54" name="Group 53">
            <a:extLst>
              <a:ext uri="{FF2B5EF4-FFF2-40B4-BE49-F238E27FC236}">
                <a16:creationId xmlns:a16="http://schemas.microsoft.com/office/drawing/2014/main" id="{E9EA11F9-661D-170C-261D-1F3F949F5CD0}"/>
              </a:ext>
            </a:extLst>
          </p:cNvPr>
          <p:cNvGrpSpPr/>
          <p:nvPr userDrawn="1"/>
        </p:nvGrpSpPr>
        <p:grpSpPr>
          <a:xfrm>
            <a:off x="537240"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grpSp>
          <p:nvGrpSpPr>
            <p:cNvPr id="35" name="组合 49">
              <a:extLst>
                <a:ext uri="{FF2B5EF4-FFF2-40B4-BE49-F238E27FC236}">
                  <a16:creationId xmlns:a16="http://schemas.microsoft.com/office/drawing/2014/main" id="{C18B8E22-1823-8A82-5601-2A7F5E7D34C6}"/>
                </a:ext>
              </a:extLst>
            </p:cNvPr>
            <p:cNvGrpSpPr/>
            <p:nvPr userDrawn="1"/>
          </p:nvGrpSpPr>
          <p:grpSpPr>
            <a:xfrm>
              <a:off x="1536275" y="3249846"/>
              <a:ext cx="993912" cy="693690"/>
              <a:chOff x="882603" y="2302677"/>
              <a:chExt cx="1093895" cy="955612"/>
            </a:xfrm>
            <a:solidFill>
              <a:srgbClr val="0067B4"/>
            </a:solidFill>
          </p:grpSpPr>
          <p:sp>
            <p:nvSpPr>
              <p:cNvPr id="36" name="Freeform 14">
                <a:extLst>
                  <a:ext uri="{FF2B5EF4-FFF2-40B4-BE49-F238E27FC236}">
                    <a16:creationId xmlns:a16="http://schemas.microsoft.com/office/drawing/2014/main" id="{2DA9C580-6FE1-828D-FC09-D9D7D70C2C1E}"/>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15">
                <a:extLst>
                  <a:ext uri="{FF2B5EF4-FFF2-40B4-BE49-F238E27FC236}">
                    <a16:creationId xmlns:a16="http://schemas.microsoft.com/office/drawing/2014/main" id="{49BD0123-9B4A-ECD2-E896-FEBE768EFA01}"/>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8" name="Freeform 16">
                <a:extLst>
                  <a:ext uri="{FF2B5EF4-FFF2-40B4-BE49-F238E27FC236}">
                    <a16:creationId xmlns:a16="http://schemas.microsoft.com/office/drawing/2014/main" id="{BAC1AE30-B569-4DC6-B7B9-1F76C3EB0464}"/>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9" name="Freeform 17">
                <a:extLst>
                  <a:ext uri="{FF2B5EF4-FFF2-40B4-BE49-F238E27FC236}">
                    <a16:creationId xmlns:a16="http://schemas.microsoft.com/office/drawing/2014/main" id="{A94B4D85-899D-CC99-585B-50ADF8A9BEAA}"/>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0" name="Freeform 18">
                <a:extLst>
                  <a:ext uri="{FF2B5EF4-FFF2-40B4-BE49-F238E27FC236}">
                    <a16:creationId xmlns:a16="http://schemas.microsoft.com/office/drawing/2014/main" id="{43D9EA0C-7C4A-2BEC-5709-E2A5B54258F8}"/>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1" name="Freeform 19">
                <a:extLst>
                  <a:ext uri="{FF2B5EF4-FFF2-40B4-BE49-F238E27FC236}">
                    <a16:creationId xmlns:a16="http://schemas.microsoft.com/office/drawing/2014/main" id="{BF1C0B95-3919-B6BD-EBDF-8728C9E2545A}"/>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2" name="Freeform 20">
                <a:extLst>
                  <a:ext uri="{FF2B5EF4-FFF2-40B4-BE49-F238E27FC236}">
                    <a16:creationId xmlns:a16="http://schemas.microsoft.com/office/drawing/2014/main" id="{F1154D2F-D686-9BD8-8445-C6D9EEA54767}"/>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43" name="Freeform 21">
                <a:extLst>
                  <a:ext uri="{FF2B5EF4-FFF2-40B4-BE49-F238E27FC236}">
                    <a16:creationId xmlns:a16="http://schemas.microsoft.com/office/drawing/2014/main" id="{43568ED1-0233-2779-8C0D-B860775DA733}"/>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853946161"/>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50392"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4">
              <a:lumMod val="75000"/>
            </a:schemeClr>
          </a:solidFill>
        </p:spPr>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38C6A630-5542-B907-1D08-C9C0359DF8BC}"/>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AC00444F-11E3-C956-F09E-E35396956388}"/>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6D296920-6ED6-0876-0817-BC6E6691147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pic>
        <p:nvPicPr>
          <p:cNvPr id="10" name="Picture 9">
            <a:extLst>
              <a:ext uri="{FF2B5EF4-FFF2-40B4-BE49-F238E27FC236}">
                <a16:creationId xmlns:a16="http://schemas.microsoft.com/office/drawing/2014/main" id="{1C57C73B-C7F8-A8B5-9278-105A6690981A}"/>
              </a:ext>
            </a:extLst>
          </p:cNvPr>
          <p:cNvPicPr>
            <a:picLocks noChangeAspect="1"/>
          </p:cNvPicPr>
          <p:nvPr userDrawn="1"/>
        </p:nvPicPr>
        <p:blipFill>
          <a:blip r:embed="rId1">
            <a:extLst>
              <a:ext uri="{28A0092B-C50C-407E-A947-70E740481C1C}">
                <a14:useLocalDpi xmlns:a14="http://schemas.microsoft.com/office/drawing/2010/main" val="0"/>
              </a:ext>
            </a:extLst>
          </a:blip>
          <a:srcRect b="4217"/>
          <a:stretch>
            <a:fillRect/>
          </a:stretch>
        </p:blipFill>
        <p:spPr>
          <a:xfrm>
            <a:off x="8210637" y="1509344"/>
            <a:ext cx="3782090" cy="3842274"/>
          </a:xfrm>
          <a:prstGeom prst="rect">
            <a:avLst/>
          </a:prstGeom>
        </p:spPr>
      </p:pic>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ea typeface="FZHei-B01S"/>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ea typeface="FZHei-B01S"/>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4">
              <a:lumMod val="75000"/>
            </a:schemeClr>
          </a:solidFill>
          <a:ln>
            <a:noFill/>
          </a:ln>
        </p:spPr>
        <p:style>
          <a:lnRef idx="2">
            <a:schemeClr val="dk1">
              <a:shade val="15000"/>
            </a:schemeClr>
          </a:lnRef>
          <a:fillRef idx="1">
            <a:schemeClr val="dk1"/>
          </a:fillRef>
          <a:effectRef idx="0">
            <a:schemeClr val="dk1"/>
          </a:effectRef>
          <a:fontRef idx="minor">
            <a:schemeClr val="lt1"/>
          </a:fontRef>
        </p:style>
        <p:txBody>
          <a:bodyPr anchor="ctr"/>
          <a:lstStyle>
            <a:lvl1pPr marL="0" indent="0">
              <a:buNone/>
              <a:defRPr sz="2400" b="1">
                <a:solidFill>
                  <a:schemeClr val="bg1"/>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Tree>
    <p:extLst>
      <p:ext uri="{BB962C8B-B14F-4D97-AF65-F5344CB8AC3E}">
        <p14:creationId xmlns:p14="http://schemas.microsoft.com/office/powerpoint/2010/main" val="367307130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blinds(horizontal)">
                                      <p:cBhvr>
                                        <p:cTn id="11" dur="500"/>
                                        <p:tgtEl>
                                          <p:spTgt spid="18"/>
                                        </p:tgtEl>
                                      </p:cBhvr>
                                    </p:animEffect>
                                  </p:childTnLst>
                                </p:cTn>
                              </p:par>
                            </p:childTnLst>
                          </p:cTn>
                        </p:par>
                        <p:par>
                          <p:cTn id="12" fill="hold" nodeType="afterGroup">
                            <p:stCondLst>
                              <p:cond delay="1000"/>
                            </p:stCondLst>
                            <p:childTnLst>
                              <p:par>
                                <p:cTn id="13" presetID="3" presetClass="entr" presetSubtype="10" dur="500" fill="hold" grpId="0" nodeType="after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blinds(horizontal)">
                                      <p:cBhvr>
                                        <p:cTn id="1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476882" y="2398691"/>
            <a:ext cx="5098833" cy="3957047"/>
          </a:xfrm>
          <a:prstGeom prst="rect">
            <a:avLst/>
          </a:prstGeom>
        </p:spPr>
        <p:txBody>
          <a:bodyPr>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28919" y="1285004"/>
            <a:ext cx="4986201" cy="3918062"/>
          </a:xfrm>
          <a:prstGeom prst="rect">
            <a:avLst/>
          </a:prstGeom>
        </p:spPr>
        <p:txBody>
          <a:bodyPr anchor="b">
            <a:normAutofit/>
          </a:bodyPr>
          <a:lstStyle>
            <a:lvl1pPr marL="0" indent="0">
              <a:lnSpc>
                <a:spcPct val="150000"/>
              </a:lnSpc>
              <a:buNone/>
              <a:defRPr sz="14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4" name="组合 87">
            <a:extLst>
              <a:ext uri="{FF2B5EF4-FFF2-40B4-BE49-F238E27FC236}">
                <a16:creationId xmlns:a16="http://schemas.microsoft.com/office/drawing/2014/main" id="{B854C58F-9956-5A90-6878-08ED4851D7A9}"/>
              </a:ext>
            </a:extLst>
          </p:cNvPr>
          <p:cNvGrpSpPr/>
          <p:nvPr userDrawn="1"/>
        </p:nvGrpSpPr>
        <p:grpSpPr>
          <a:xfrm>
            <a:off x="277962" y="337417"/>
            <a:ext cx="263341" cy="395013"/>
            <a:chOff x="5284519" y="1508166"/>
            <a:chExt cx="213756" cy="427512"/>
          </a:xfrm>
        </p:grpSpPr>
        <p:cxnSp>
          <p:nvCxnSpPr>
            <p:cNvPr id="5" name="直接连接符 88">
              <a:extLst>
                <a:ext uri="{FF2B5EF4-FFF2-40B4-BE49-F238E27FC236}">
                  <a16:creationId xmlns:a16="http://schemas.microsoft.com/office/drawing/2014/main" id="{C1E9294C-FB6C-83D4-3232-4FC30354416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6" name="直接连接符 89">
              <a:extLst>
                <a:ext uri="{FF2B5EF4-FFF2-40B4-BE49-F238E27FC236}">
                  <a16:creationId xmlns:a16="http://schemas.microsoft.com/office/drawing/2014/main" id="{C7C3168B-535E-7B01-B3E2-65EA18FEA019}"/>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25" name="长方形 3">
            <a:extLst>
              <a:ext uri="{FF2B5EF4-FFF2-40B4-BE49-F238E27FC236}">
                <a16:creationId xmlns:a16="http://schemas.microsoft.com/office/drawing/2014/main" id="{7707B099-A91B-7426-AD88-6878F5841E86}"/>
              </a:ext>
            </a:extLst>
          </p:cNvPr>
          <p:cNvSpPr/>
          <p:nvPr userDrawn="1"/>
        </p:nvSpPr>
        <p:spPr>
          <a:xfrm>
            <a:off x="0" y="1183576"/>
            <a:ext cx="5709139" cy="1006475"/>
          </a:xfrm>
          <a:prstGeom prst="rect">
            <a:avLst/>
          </a:prstGeom>
          <a:solidFill>
            <a:schemeClr val="accent5">
              <a:lumMod val="40000"/>
              <a:lumOff val="60000"/>
            </a:scheme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6" name="椭圆形 20">
            <a:extLst>
              <a:ext uri="{FF2B5EF4-FFF2-40B4-BE49-F238E27FC236}">
                <a16:creationId xmlns:a16="http://schemas.microsoft.com/office/drawing/2014/main" id="{162AB81F-92D4-F8AB-109A-D47F90F82CFC}"/>
              </a:ext>
            </a:extLst>
          </p:cNvPr>
          <p:cNvSpPr>
            <a:spLocks noChangeAspect="1"/>
          </p:cNvSpPr>
          <p:nvPr userDrawn="1"/>
        </p:nvSpPr>
        <p:spPr>
          <a:xfrm>
            <a:off x="5166826" y="1188152"/>
            <a:ext cx="1001899" cy="1001899"/>
          </a:xfrm>
          <a:prstGeom prst="ellipse">
            <a:avLst/>
          </a:prstGeom>
          <a:solidFill>
            <a:srgbClr val="2C567A"/>
          </a:solidFill>
          <a:ln w="12700" cap="flat" cmpd="sng" algn="ctr">
            <a:solidFill>
              <a:srgbClr val="2C567A"/>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0717" y="1390560"/>
            <a:ext cx="4965393"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grpSp>
        <p:nvGrpSpPr>
          <p:cNvPr id="33" name="组合 73">
            <a:extLst>
              <a:ext uri="{FF2B5EF4-FFF2-40B4-BE49-F238E27FC236}">
                <a16:creationId xmlns:a16="http://schemas.microsoft.com/office/drawing/2014/main" id="{FDD4D9F7-3869-9604-CE50-31716F4934F1}"/>
              </a:ext>
            </a:extLst>
          </p:cNvPr>
          <p:cNvGrpSpPr/>
          <p:nvPr userDrawn="1"/>
        </p:nvGrpSpPr>
        <p:grpSpPr>
          <a:xfrm>
            <a:off x="5381041" y="1404251"/>
            <a:ext cx="633679" cy="552495"/>
            <a:chOff x="5928340" y="670992"/>
            <a:chExt cx="506444" cy="470018"/>
          </a:xfrm>
          <a:solidFill>
            <a:schemeClr val="bg1"/>
          </a:solidFill>
        </p:grpSpPr>
        <p:sp>
          <p:nvSpPr>
            <p:cNvPr id="34" name="Freeform 36">
              <a:extLst>
                <a:ext uri="{FF2B5EF4-FFF2-40B4-BE49-F238E27FC236}">
                  <a16:creationId xmlns:a16="http://schemas.microsoft.com/office/drawing/2014/main" id="{3946723E-8950-8DB4-93BD-C0B6F35B7F50}"/>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37">
              <a:extLst>
                <a:ext uri="{FF2B5EF4-FFF2-40B4-BE49-F238E27FC236}">
                  <a16:creationId xmlns:a16="http://schemas.microsoft.com/office/drawing/2014/main" id="{1626358D-C92E-32F3-5E5A-A3A07B782C5B}"/>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38">
              <a:extLst>
                <a:ext uri="{FF2B5EF4-FFF2-40B4-BE49-F238E27FC236}">
                  <a16:creationId xmlns:a16="http://schemas.microsoft.com/office/drawing/2014/main" id="{CD3665B2-F1C6-5E0C-042D-A2B9B86AF233}"/>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44" name="长方形 21">
            <a:extLst>
              <a:ext uri="{FF2B5EF4-FFF2-40B4-BE49-F238E27FC236}">
                <a16:creationId xmlns:a16="http://schemas.microsoft.com/office/drawing/2014/main" id="{C5FE6562-D436-35F1-F89D-A2E873FE30A3}"/>
              </a:ext>
            </a:extLst>
          </p:cNvPr>
          <p:cNvSpPr/>
          <p:nvPr userDrawn="1"/>
        </p:nvSpPr>
        <p:spPr>
          <a:xfrm>
            <a:off x="6616286" y="5392152"/>
            <a:ext cx="5592763" cy="1006475"/>
          </a:xfrm>
          <a:prstGeom prst="rect">
            <a:avLst/>
          </a:prstGeom>
          <a:solidFill>
            <a:schemeClr val="accent6">
              <a:lumMod val="20000"/>
              <a:lumOff val="80000"/>
            </a:schemeClr>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46" name="椭圆形 27">
            <a:extLst>
              <a:ext uri="{FF2B5EF4-FFF2-40B4-BE49-F238E27FC236}">
                <a16:creationId xmlns:a16="http://schemas.microsoft.com/office/drawing/2014/main" id="{F405F98B-EF49-6AFA-420B-C6BA6BCF8BD4}"/>
              </a:ext>
            </a:extLst>
          </p:cNvPr>
          <p:cNvSpPr>
            <a:spLocks noChangeAspect="1"/>
          </p:cNvSpPr>
          <p:nvPr userDrawn="1"/>
        </p:nvSpPr>
        <p:spPr>
          <a:xfrm>
            <a:off x="6117626" y="5392151"/>
            <a:ext cx="1001899" cy="1001899"/>
          </a:xfrm>
          <a:prstGeom prst="ellipse">
            <a:avLst/>
          </a:prstGeom>
          <a:solidFill>
            <a:srgbClr val="0D1D51"/>
          </a:solidFill>
          <a:ln w="12700" cap="flat" cmpd="sng" algn="ctr">
            <a:solidFill>
              <a:srgbClr val="0D1D5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7230153" y="5632496"/>
            <a:ext cx="4868268" cy="521208"/>
          </a:xfrm>
          <a:prstGeom prst="rect">
            <a:avLst/>
          </a:prstGeom>
        </p:spPr>
        <p:txBody>
          <a:bodyPr anchor="ctr"/>
          <a:lstStyle>
            <a:lvl1pPr marL="0" indent="0">
              <a:buNone/>
              <a:defRPr sz="18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8" name="Freeform 15">
            <a:extLst>
              <a:ext uri="{FF2B5EF4-FFF2-40B4-BE49-F238E27FC236}">
                <a16:creationId xmlns:a16="http://schemas.microsoft.com/office/drawing/2014/main" id="{5F5602BC-638E-9337-59A5-F141EBC9F237}"/>
              </a:ext>
            </a:extLst>
          </p:cNvPr>
          <p:cNvSpPr>
            <a:spLocks noEditPoints="1"/>
          </p:cNvSpPr>
          <p:nvPr userDrawn="1"/>
        </p:nvSpPr>
        <p:spPr bwMode="auto">
          <a:xfrm>
            <a:off x="6344731" y="5653097"/>
            <a:ext cx="543109" cy="550241"/>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31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w="3175">
            <a:solidFill>
              <a:schemeClr val="accent5">
                <a:lumMod val="60000"/>
                <a:lumOff val="40000"/>
              </a:schemeClr>
            </a:solidFill>
          </a:ln>
        </p:spPr>
      </p:pic>
      <p:grpSp>
        <p:nvGrpSpPr>
          <p:cNvPr id="5" name="组合 87">
            <a:extLst>
              <a:ext uri="{FF2B5EF4-FFF2-40B4-BE49-F238E27FC236}">
                <a16:creationId xmlns:a16="http://schemas.microsoft.com/office/drawing/2014/main" id="{774607F4-F088-5477-F346-8809F3B56755}"/>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81C4A2AF-8071-4429-47B7-DC0E0640FAD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8562A665-7CA5-0883-E3B4-F59D7A63082A}"/>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5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fltVal val="0"/>
                                          </p:val>
                                        </p:tav>
                                        <p:tav tm="100000">
                                          <p:val>
                                            <p:strVal val="#ppt_h"/>
                                          </p:val>
                                        </p:tav>
                                      </p:tavLst>
                                    </p:anim>
                                    <p:animEffect transition="in" filter="fade">
                                      <p:cBhvr>
                                        <p:cTn id="9" dur="500"/>
                                        <p:tgtEl>
                                          <p:spTgt spid="16"/>
                                        </p:tgtEl>
                                      </p:cBhvr>
                                    </p:animEffect>
                                  </p:childTnLst>
                                </p:cTn>
                              </p:par>
                            </p:childTnLst>
                          </p:cTn>
                        </p:par>
                        <p:par>
                          <p:cTn id="10" fill="hold" nodeType="afterGroup">
                            <p:stCondLst>
                              <p:cond delay="5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1038040"/>
          </a:xfrm>
          <a:prstGeom prst="rect">
            <a:avLst/>
          </a:prstGeom>
        </p:spPr>
        <p:txBody>
          <a:bodyPr anchor="ctr"/>
          <a:lstStyle>
            <a:lvl1pPr marL="0" indent="0" algn="ctr">
              <a:buNone/>
              <a:defRPr sz="20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488656"/>
            <a:ext cx="4344009" cy="2652428"/>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1040228"/>
          </a:xfrm>
          <a:prstGeom prst="rect">
            <a:avLst/>
          </a:prstGeom>
        </p:spPr>
        <p:txBody>
          <a:bodyPr anchor="ctr"/>
          <a:lstStyle>
            <a:lvl1pPr marL="0" indent="0" algn="ctr">
              <a:buNone/>
              <a:defRPr sz="20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831182" y="3499018"/>
            <a:ext cx="4224570" cy="2642066"/>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202516739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8" name="Picture 7">
            <a:extLst>
              <a:ext uri="{FF2B5EF4-FFF2-40B4-BE49-F238E27FC236}">
                <a16:creationId xmlns:a16="http://schemas.microsoft.com/office/drawing/2014/main" id="{E7A02274-05C5-039B-47EB-5D5898287460}"/>
              </a:ext>
            </a:extLst>
          </p:cNvPr>
          <p:cNvPicPr>
            <a:picLocks noChangeAspect="1"/>
          </p:cNvPicPr>
          <p:nvPr userDrawn="1"/>
        </p:nvPicPr>
        <p:blipFill>
          <a:blip r:embed="rId1">
            <a:extLst>
              <a:ext uri="{28A0092B-C50C-407E-A947-70E740481C1C}">
                <a14:useLocalDpi xmlns:a14="http://schemas.microsoft.com/office/drawing/2010/main" val="0"/>
              </a:ext>
            </a:extLst>
          </a:blip>
          <a:srcRect b="4217"/>
          <a:stretch>
            <a:fillRect/>
          </a:stretch>
        </p:blipFill>
        <p:spPr>
          <a:xfrm>
            <a:off x="0" y="3155966"/>
            <a:ext cx="5148000" cy="3702034"/>
          </a:xfrm>
          <a:prstGeom prst="rect">
            <a:avLst/>
          </a:prstGeom>
        </p:spPr>
      </p:pic>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87">
            <a:extLst>
              <a:ext uri="{FF2B5EF4-FFF2-40B4-BE49-F238E27FC236}">
                <a16:creationId xmlns:a16="http://schemas.microsoft.com/office/drawing/2014/main" id="{46ECA966-1DC3-6644-D122-C6BF55E1051B}"/>
              </a:ext>
            </a:extLst>
          </p:cNvPr>
          <p:cNvGrpSpPr/>
          <p:nvPr userDrawn="1"/>
        </p:nvGrpSpPr>
        <p:grpSpPr>
          <a:xfrm>
            <a:off x="277962" y="337417"/>
            <a:ext cx="263341" cy="395013"/>
            <a:chOff x="5284519" y="1508166"/>
            <a:chExt cx="213756" cy="427512"/>
          </a:xfrm>
        </p:grpSpPr>
        <p:cxnSp>
          <p:nvCxnSpPr>
            <p:cNvPr id="3" name="直接连接符 88">
              <a:extLst>
                <a:ext uri="{FF2B5EF4-FFF2-40B4-BE49-F238E27FC236}">
                  <a16:creationId xmlns:a16="http://schemas.microsoft.com/office/drawing/2014/main" id="{93FFCA9D-961E-F29E-93BC-7144F7C90462}"/>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4" name="直接连接符 89">
              <a:extLst>
                <a:ext uri="{FF2B5EF4-FFF2-40B4-BE49-F238E27FC236}">
                  <a16:creationId xmlns:a16="http://schemas.microsoft.com/office/drawing/2014/main" id="{B2740D0C-88E7-EAC1-9331-DF4D403637A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par>
                          <p:cTn id="13" fill="hold" nodeType="afterGroup">
                            <p:stCondLst>
                              <p:cond delay="1000"/>
                            </p:stCondLst>
                            <p:childTnLst>
                              <p:par>
                                <p:cTn id="14" presetID="10" presetClass="entr" presetSubtype="0" dur="500"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87">
            <a:extLst>
              <a:ext uri="{FF2B5EF4-FFF2-40B4-BE49-F238E27FC236}">
                <a16:creationId xmlns:a16="http://schemas.microsoft.com/office/drawing/2014/main" id="{46ECA966-1DC3-6644-D122-C6BF55E1051B}"/>
              </a:ext>
            </a:extLst>
          </p:cNvPr>
          <p:cNvGrpSpPr/>
          <p:nvPr userDrawn="1"/>
        </p:nvGrpSpPr>
        <p:grpSpPr>
          <a:xfrm>
            <a:off x="277962" y="337417"/>
            <a:ext cx="263341" cy="395013"/>
            <a:chOff x="5284519" y="1508166"/>
            <a:chExt cx="213756" cy="427512"/>
          </a:xfrm>
        </p:grpSpPr>
        <p:cxnSp>
          <p:nvCxnSpPr>
            <p:cNvPr id="3" name="直接连接符 88">
              <a:extLst>
                <a:ext uri="{FF2B5EF4-FFF2-40B4-BE49-F238E27FC236}">
                  <a16:creationId xmlns:a16="http://schemas.microsoft.com/office/drawing/2014/main" id="{93FFCA9D-961E-F29E-93BC-7144F7C90462}"/>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4" name="直接连接符 89">
              <a:extLst>
                <a:ext uri="{FF2B5EF4-FFF2-40B4-BE49-F238E27FC236}">
                  <a16:creationId xmlns:a16="http://schemas.microsoft.com/office/drawing/2014/main" id="{B2740D0C-88E7-EAC1-9331-DF4D403637A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161380697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par>
                          <p:cTn id="9" fill="hold" nodeType="afterGroup">
                            <p:stCondLst>
                              <p:cond delay="1000"/>
                            </p:stCondLst>
                            <p:childTnLst>
                              <p:par>
                                <p:cTn id="10" presetID="10" presetClass="entr" presetSubtype="0" dur="500" fill="hold" nodeType="after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40652EFD-C135-374C-712C-F6ED21290FDE}"/>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5D22E6E2-9342-70C3-8272-D503D16C65E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A6D7B14E-E3EF-4515-3F46-D6BC9A8095AD}"/>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7" name="长方形 6">
            <a:extLst>
              <a:ext uri="{FF2B5EF4-FFF2-40B4-BE49-F238E27FC236}">
                <a16:creationId xmlns:a16="http://schemas.microsoft.com/office/drawing/2014/main" id="{394503B9-D69C-953B-7F07-96616E1B76F5}"/>
              </a:ext>
            </a:extLst>
          </p:cNvPr>
          <p:cNvSpPr/>
          <p:nvPr userDrawn="1"/>
        </p:nvSpPr>
        <p:spPr>
          <a:xfrm rot="10800000">
            <a:off x="845122" y="0"/>
            <a:ext cx="1258618" cy="110506"/>
          </a:xfrm>
          <a:prstGeom prst="rect">
            <a:avLst/>
          </a:prstGeom>
          <a:solidFill>
            <a:srgbClr val="0072C7"/>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Microsoft YaHei UI" panose="020b0503020204020204" pitchFamily="34" charset="-122"/>
              <a:ea typeface="Microsoft YaHei UI" panose="020b0503020204020204" pitchFamily="34" charset="-122"/>
              <a:cs typeface="+mn-cs"/>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6243241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 13">
            <a:extLst>
              <a:ext uri="{FF2B5EF4-FFF2-40B4-BE49-F238E27FC236}">
                <a16:creationId xmlns:a16="http://schemas.microsoft.com/office/drawing/2014/main" id="{DC63D7AB-D9D3-E2EF-F502-72425D48850B}"/>
              </a:ext>
            </a:extLst>
          </p:cNvPr>
          <p:cNvGrpSpPr/>
          <p:nvPr/>
        </p:nvGrpSpPr>
        <p:grpSpPr>
          <a:xfrm>
            <a:off x="-1728305" y="-2049517"/>
            <a:ext cx="8917229" cy="10769768"/>
            <a:chOff x="11114088" y="2241550"/>
            <a:chExt cx="1905000" cy="2354263"/>
          </a:xfrm>
          <a:solidFill>
            <a:srgbClr val="E7E6E6">
              <a:alpha val="91000"/>
            </a:srgbClr>
          </a:solidFill>
        </p:grpSpPr>
        <p:sp>
          <p:nvSpPr>
            <p:cNvPr id="12" name="任意多边形(F) 5">
              <a:extLst>
                <a:ext uri="{FF2B5EF4-FFF2-40B4-BE49-F238E27FC236}">
                  <a16:creationId xmlns:a16="http://schemas.microsoft.com/office/drawing/2014/main" id="{5ED9CDD2-8805-83A4-A777-3D42174C9DD7}"/>
                </a:ext>
              </a:extLst>
            </p:cNvPr>
            <p:cNvSpPr/>
            <p:nvPr/>
          </p:nvSpPr>
          <p:spPr bwMode="auto">
            <a:xfrm>
              <a:off x="11114088" y="2241550"/>
              <a:ext cx="1905000" cy="2354263"/>
            </a:xfrm>
            <a:custGeom>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sp>
          <p:nvSpPr>
            <p:cNvPr id="13" name="任意多边形(F) 6">
              <a:extLst>
                <a:ext uri="{FF2B5EF4-FFF2-40B4-BE49-F238E27FC236}">
                  <a16:creationId xmlns:a16="http://schemas.microsoft.com/office/drawing/2014/main" id="{27E45AA9-E9ED-22C1-8AF5-84125BD1A113}"/>
                </a:ext>
              </a:extLst>
            </p:cNvPr>
            <p:cNvSpPr/>
            <p:nvPr/>
          </p:nvSpPr>
          <p:spPr bwMode="auto">
            <a:xfrm>
              <a:off x="11412538" y="2590800"/>
              <a:ext cx="835025" cy="1673225"/>
            </a:xfrm>
            <a:custGeom>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Microsoft YaHei UI" panose="020b0503020204020204" pitchFamily="34" charset="-122"/>
                <a:ea typeface="Microsoft YaHei UI" panose="020b0503020204020204" pitchFamily="34" charset="-122"/>
              </a:endParaRPr>
            </a:p>
          </p:txBody>
        </p:sp>
      </p:grpSp>
      <p:sp>
        <p:nvSpPr>
          <p:cNvPr id="5" name="TextBox 14"/>
          <p:cNvSpPr txBox="1"/>
          <p:nvPr/>
        </p:nvSpPr>
        <p:spPr>
          <a:xfrm>
            <a:off x="6175529" y="2473818"/>
            <a:ext cx="5896398" cy="6669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34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牙周刮治术在牙周炎治疗中与传统治疗方法的对比研究</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11687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rPr>
              <a:t>数智创新 变革未来</a:t>
            </a:r>
            <a:endParaRPr lang="en-US" altLang="zh-CN" sz="2400">
              <a:ln w="0"/>
              <a:effectLst>
                <a:outerShdw blurRad="38100" dist="19050" dir="2700000" algn="tl" rotWithShape="0">
                  <a:schemeClr val="dk1">
                    <a:alpha val="40000"/>
                  </a:schemeClr>
                </a:outerShdw>
              </a:effectLst>
              <a:latin typeface="幼圆" panose="02010509060101010101" pitchFamily="49" charset="-122"/>
              <a:ea typeface="幼圆" panose="02010509060101010101" pitchFamily="49" charset="-122"/>
            </a:endParaRPr>
          </a:p>
        </p:txBody>
      </p:sp>
      <p:sp>
        <p:nvSpPr>
          <p:cNvPr id="14" name="矩形 55">
            <a:extLst>
              <a:ext uri="{FF2B5EF4-FFF2-40B4-BE49-F238E27FC236}">
                <a16:creationId xmlns:a16="http://schemas.microsoft.com/office/drawing/2014/main" id="{D4F74D5B-1881-C7AC-4A39-AFC5F3FAF5C9}"/>
              </a:ext>
            </a:extLst>
          </p:cNvPr>
          <p:cNvSpPr/>
          <p:nvPr/>
        </p:nvSpPr>
        <p:spPr>
          <a:xfrm>
            <a:off x="8515842" y="-12273"/>
            <a:ext cx="3676158" cy="4571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19" name="组合 87">
            <a:extLst>
              <a:ext uri="{FF2B5EF4-FFF2-40B4-BE49-F238E27FC236}">
                <a16:creationId xmlns:a16="http://schemas.microsoft.com/office/drawing/2014/main" id="{6EF52A2B-E17A-38B3-51B2-FD29371B2466}"/>
              </a:ext>
            </a:extLst>
          </p:cNvPr>
          <p:cNvGrpSpPr/>
          <p:nvPr/>
        </p:nvGrpSpPr>
        <p:grpSpPr>
          <a:xfrm>
            <a:off x="8731321" y="187850"/>
            <a:ext cx="263341" cy="395013"/>
            <a:chOff x="5284519" y="1508166"/>
            <a:chExt cx="213756" cy="427512"/>
          </a:xfrm>
        </p:grpSpPr>
        <p:cxnSp>
          <p:nvCxnSpPr>
            <p:cNvPr id="20" name="直接连接符 88">
              <a:extLst>
                <a:ext uri="{FF2B5EF4-FFF2-40B4-BE49-F238E27FC236}">
                  <a16:creationId xmlns:a16="http://schemas.microsoft.com/office/drawing/2014/main" id="{FD6734AC-023C-E834-40B9-FE8D594E8504}"/>
                </a:ext>
              </a:extLst>
            </p:cNvPr>
            <p:cNvCxnSpPr/>
            <p:nvPr/>
          </p:nvCxnSpPr>
          <p:spPr>
            <a:xfrm>
              <a:off x="5284519" y="1508166"/>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cxnSp>
          <p:nvCxnSpPr>
            <p:cNvPr id="21" name="直接连接符 89">
              <a:extLst>
                <a:ext uri="{FF2B5EF4-FFF2-40B4-BE49-F238E27FC236}">
                  <a16:creationId xmlns:a16="http://schemas.microsoft.com/office/drawing/2014/main" id="{8931685E-605F-1323-B1F0-123AB2204F1C}"/>
                </a:ext>
              </a:extLst>
            </p:cNvPr>
            <p:cNvCxnSpPr/>
            <p:nvPr/>
          </p:nvCxnSpPr>
          <p:spPr>
            <a:xfrm flipH="1">
              <a:off x="5284519" y="1721922"/>
              <a:ext cx="213756" cy="213756"/>
            </a:xfrm>
            <a:prstGeom prst="line">
              <a:avLst/>
            </a:prstGeom>
            <a:ln>
              <a:headEnd type="oval" w="med" len="med"/>
              <a:tailEnd type="oval" w="lg" len="lg"/>
            </a:ln>
          </p:spPr>
          <p:style>
            <a:lnRef idx="1">
              <a:schemeClr val="dk1"/>
            </a:lnRef>
            <a:fillRef idx="0">
              <a:schemeClr val="dk1"/>
            </a:fillRef>
            <a:effectRef idx="0">
              <a:schemeClr val="dk1"/>
            </a:effectRef>
            <a:fontRef idx="minor">
              <a:schemeClr val="tx1"/>
            </a:fontRef>
          </p:style>
        </p:cxnSp>
      </p:grpSp>
      <p:pic>
        <p:nvPicPr>
          <p:cNvPr id="6" name="Picture 5">
            <a:extLst>
              <a:ext uri="{FF2B5EF4-FFF2-40B4-BE49-F238E27FC236}">
                <a16:creationId xmlns:a16="http://schemas.microsoft.com/office/drawing/2014/main" id="{F93A13EF-0189-8303-40A3-4E72D95BC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175" y="741075"/>
            <a:ext cx="5306400" cy="5306400"/>
          </a:xfrm>
          <a:prstGeom prst="flowChartConnector">
            <a:avLst/>
          </a:prstGeom>
        </p:spPr>
      </p:pic>
    </p:spTree>
    <p:extLst>
      <p:ext uri="{BB962C8B-B14F-4D97-AF65-F5344CB8AC3E}">
        <p14:creationId xmlns:p14="http://schemas.microsoft.com/office/powerpoint/2010/main" val="23267564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长方形 8">
            <a:extLst>
              <a:ext uri="{FF2B5EF4-FFF2-40B4-BE49-F238E27FC236}">
                <a16:creationId xmlns:a16="http://schemas.microsoft.com/office/drawing/2014/main" id="{8ECD2EEC-9ACA-7248-23BE-77ACCD45FF65}"/>
              </a:ext>
            </a:extLst>
          </p:cNvPr>
          <p:cNvSpPr>
            <a:spLocks noChangeAspect="1"/>
          </p:cNvSpPr>
          <p:nvPr/>
        </p:nvSpPr>
        <p:spPr>
          <a:xfrm>
            <a:off x="192629" y="521261"/>
            <a:ext cx="3682723" cy="5815475"/>
          </a:xfrm>
          <a:prstGeom prst="rect">
            <a:avLst/>
          </a:prstGeom>
          <a:solidFill>
            <a:srgbClr val="465359">
              <a:alpha val="80000"/>
            </a:srgbClr>
          </a:solidFill>
          <a:ln>
            <a:noFill/>
          </a:ln>
          <a:effectLst/>
        </p:spPr>
        <p:style>
          <a:lnRef idx="1">
            <a:schemeClr val="accent1"/>
          </a:lnRef>
          <a:fillRef idx="3">
            <a:schemeClr val="accent1"/>
          </a:fillRef>
          <a:effectRef idx="2">
            <a:schemeClr val="accent1"/>
          </a:effectRef>
          <a:fontRef idx="minor">
            <a:schemeClr val="lt1"/>
          </a:fontRef>
        </p:style>
        <p:txBody>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endParaRPr lang="zh-CN" altLang="en-US"/>
          </a:p>
        </p:txBody>
      </p:sp>
      <p:sp>
        <p:nvSpPr>
          <p:cNvPr id="3" name="平行四边形 23">
            <a:extLst>
              <a:ext uri="{FF2B5EF4-FFF2-40B4-BE49-F238E27FC236}">
                <a16:creationId xmlns:a16="http://schemas.microsoft.com/office/drawing/2014/main" id="{B59CEE85-D3AC-0CBB-D316-67CCD43A136E}"/>
              </a:ext>
            </a:extLst>
          </p:cNvPr>
          <p:cNvSpPr/>
          <p:nvPr/>
        </p:nvSpPr>
        <p:spPr>
          <a:xfrm>
            <a:off x="3465979" y="-341779"/>
            <a:ext cx="1318266" cy="1335683"/>
          </a:xfrm>
          <a:prstGeom prst="parallelogram">
            <a:avLst>
              <a:gd name="adj" fmla="val 35242"/>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2553939" y="540103"/>
            <a:ext cx="788569" cy="798988"/>
          </a:xfrm>
          <a:prstGeom prst="parallelogram">
            <a:avLst>
              <a:gd name="adj" fmla="val 3524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4908683" y="3108813"/>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anose="020b0503020204020204" pitchFamily="34" charset="-122"/>
                <a:ea typeface="微软雅黑" panose="020b0503020204020204" pitchFamily="34" charset="-122"/>
                <a:cs typeface="+mn-cs"/>
              </a:rPr>
              <a:t> 引言：背景与目的
 牙周刮治术概述
 传统治疗方法概述
 实验设计：分组及治疗方案
 数据收集：临床指标与分析方法
 结果呈现：疗效比较与统计分析
 结论：牙周刮治术的优势与挑战
 展望：未来研究方向</a:t>
            </a: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587964" y="670146"/>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sp>
        <p:nvSpPr>
          <p:cNvPr id="4" name="文本框 2">
            <a:extLst>
              <a:ext uri="{FF2B5EF4-FFF2-40B4-BE49-F238E27FC236}">
                <a16:creationId xmlns:a16="http://schemas.microsoft.com/office/drawing/2014/main" id="{234AC241-2A82-13C2-E70B-FD33343B2394}"/>
              </a:ext>
            </a:extLst>
          </p:cNvPr>
          <p:cNvSpPr txBox="1">
            <a:spLocks noChangeArrowheads="1"/>
          </p:cNvSpPr>
          <p:nvPr/>
        </p:nvSpPr>
        <p:spPr bwMode="auto">
          <a:xfrm>
            <a:off x="1179529" y="2692399"/>
            <a:ext cx="1502711" cy="2154412"/>
          </a:xfrm>
          <a:prstGeom prst="rect">
            <a:avLst/>
          </a:prstGeom>
          <a:noFill/>
          <a:ln w="9525">
            <a:noFill/>
            <a:miter lim="800000"/>
          </a:ln>
        </p:spPr>
        <p:txBody>
          <a:bodyPr wrap="square" lIns="121898" tIns="60948" rIns="121898" bIns="60948">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solidFill>
                  <a:schemeClr val="bg1"/>
                </a:solidFill>
                <a:latin typeface="微软雅黑" panose="020b0503020204020204" pitchFamily="34" charset="-122"/>
                <a:ea typeface="微软雅黑" panose="020b0503020204020204" pitchFamily="34" charset="-122"/>
              </a:rPr>
              <a:t>目</a:t>
            </a:r>
            <a:endParaRPr lang="en-US" altLang="zh-CN" sz="6600" b="1">
              <a:solidFill>
                <a:schemeClr val="bg1"/>
              </a:solidFill>
              <a:latin typeface="微软雅黑" panose="020b0503020204020204" pitchFamily="34" charset="-122"/>
              <a:ea typeface="微软雅黑" panose="020b0503020204020204" pitchFamily="34" charset="-122"/>
            </a:endParaRPr>
          </a:p>
          <a:p>
            <a:pPr algn="ctr"/>
            <a:r>
              <a:rPr lang="zh-CN" altLang="en-US" sz="6600" b="1">
                <a:solidFill>
                  <a:schemeClr val="bg1"/>
                </a:solidFill>
                <a:latin typeface="微软雅黑" panose="020b0503020204020204" pitchFamily="34" charset="-122"/>
                <a:ea typeface="微软雅黑" panose="020b0503020204020204" pitchFamily="34" charset="-122"/>
              </a:rPr>
              <a:t>录</a:t>
            </a:r>
          </a:p>
        </p:txBody>
      </p:sp>
      <p:grpSp>
        <p:nvGrpSpPr>
          <p:cNvPr id="5" name="Group 4">
            <a:extLst>
              <a:ext uri="{FF2B5EF4-FFF2-40B4-BE49-F238E27FC236}">
                <a16:creationId xmlns:a16="http://schemas.microsoft.com/office/drawing/2014/main" id="{429C924C-8431-A8CC-9113-8859E828C5F1}"/>
              </a:ext>
            </a:extLst>
          </p:cNvPr>
          <p:cNvGrpSpPr/>
          <p:nvPr/>
        </p:nvGrpSpPr>
        <p:grpSpPr>
          <a:xfrm>
            <a:off x="192629" y="6644639"/>
            <a:ext cx="11877451" cy="81977"/>
            <a:chOff x="446534" y="453643"/>
            <a:chExt cx="11298933" cy="98554"/>
          </a:xfrm>
        </p:grpSpPr>
        <p:sp>
          <p:nvSpPr>
            <p:cNvPr id="9" name="矩形 8">
              <a:extLst>
                <a:ext uri="{FF2B5EF4-FFF2-40B4-BE49-F238E27FC236}">
                  <a16:creationId xmlns:a16="http://schemas.microsoft.com/office/drawing/2014/main" id="{58E920B7-73E1-50EC-3AD8-C88112A14398}"/>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长方形 9">
              <a:extLst>
                <a:ext uri="{FF2B5EF4-FFF2-40B4-BE49-F238E27FC236}">
                  <a16:creationId xmlns:a16="http://schemas.microsoft.com/office/drawing/2014/main" id="{FB693D96-21F5-EB75-D94E-E59B8987D9A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矩形 10">
              <a:extLst>
                <a:ext uri="{FF2B5EF4-FFF2-40B4-BE49-F238E27FC236}">
                  <a16:creationId xmlns:a16="http://schemas.microsoft.com/office/drawing/2014/main" id="{C4CA88E9-AFD2-27F5-022E-5D32DB145955}"/>
                </a:ext>
              </a:extLst>
            </p:cNvPr>
            <p:cNvSpPr/>
            <p:nvPr userDrawn="1"/>
          </p:nvSpPr>
          <p:spPr>
            <a:xfrm>
              <a:off x="4241830" y="457200"/>
              <a:ext cx="3703320" cy="91440"/>
            </a:xfrm>
            <a:prstGeom prst="rect">
              <a:avLst/>
            </a:prstGeom>
            <a:solidFill>
              <a:srgbClr val="0070C0"/>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引言：背景与目的</a:t>
            </a:r>
          </a:p>
        </p:txBody>
      </p:sp>
      <p:sp>
        <p:nvSpPr>
          <p:cNvPr id="3" name="Subtitle 2"/>
          <p:cNvSpPr>
            <a:spLocks noGrp="1"/>
          </p:cNvSpPr>
          <p:nvPr>
            <p:ph type="subTitle" idx="1"/>
          </p:nvPr>
        </p:nvSpPr>
        <p:spPr/>
        <p:txBody>
          <a:bodyPr/>
          <a:lstStyle/>
          <a:p>
            <a:r>
              <a:t>牙周刮治术在牙周炎治疗中与传统治疗方法的对比研究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引言：背景与目的</a:t>
            </a:r>
          </a:p>
        </p:txBody>
      </p:sp>
      <p:sp>
        <p:nvSpPr>
          <p:cNvPr id="3" name="Text Placeholder 2"/>
          <p:cNvSpPr>
            <a:spLocks noGrp="1"/>
          </p:cNvSpPr>
          <p:nvPr>
            <p:ph type="body" idx="1"/>
          </p:nvPr>
        </p:nvSpPr>
        <p:spPr/>
        <p:txBody>
          <a:bodyPr/>
          <a:lstStyle/>
          <a:p>
            <a:r>
              <a:t>牙周病全球流行现状</a:t>
            </a:r>
          </a:p>
        </p:txBody>
      </p:sp>
      <p:sp>
        <p:nvSpPr>
          <p:cNvPr id="4" name="Content Placeholder 3"/>
          <p:cNvSpPr>
            <a:spLocks noGrp="1"/>
          </p:cNvSpPr>
          <p:nvPr>
            <p:ph sz="half" idx="2"/>
          </p:nvPr>
        </p:nvSpPr>
        <p:spPr/>
        <p:txBody>
          <a:bodyPr/>
          <a:lstStyle/>
          <a:p>
            <a:r>
              <a:t>牙周病是全球最常见的口腔疾病之一，据世界卫生组织统计，全球约有10%的人口患有牙周病。牙周病的严重程度与心血管疾病、糖尿病、低出生体重等健康问题的风险增加有关。因此，寻找有效的治疗方法以控制牙周病的发展至关重要。</a:t>
            </a:r>
          </a:p>
          <a:p/>
        </p:txBody>
      </p:sp>
      <p:sp>
        <p:nvSpPr>
          <p:cNvPr id="5" name="Text Placeholder 4"/>
          <p:cNvSpPr>
            <a:spLocks noGrp="1"/>
          </p:cNvSpPr>
          <p:nvPr>
            <p:ph type="body" idx="3"/>
          </p:nvPr>
        </p:nvSpPr>
        <p:spPr/>
        <p:txBody>
          <a:bodyPr/>
          <a:lstStyle/>
          <a:p>
            <a:r>
              <a:t>传统治疗方法的局限性</a:t>
            </a:r>
          </a:p>
        </p:txBody>
      </p:sp>
      <p:sp>
        <p:nvSpPr>
          <p:cNvPr id="6" name="Content Placeholder 5"/>
          <p:cNvSpPr>
            <a:spLocks noGrp="1"/>
          </p:cNvSpPr>
          <p:nvPr>
            <p:ph sz="half" idx="4"/>
          </p:nvPr>
        </p:nvSpPr>
        <p:spPr/>
        <p:txBody>
          <a:bodyPr/>
          <a:lstStyle/>
          <a:p>
            <a:r>
              <a:t>尽管目前有许多治疗方法可用于治疗牙周病，但传统的治疗方法（如机械清洁、局部抗生素治疗和手术治疗）存在一定的局限性。例如，机械清洁效果有限，无法彻底清除牙菌斑和牙石；局部抗生素治疗虽然可以消除牙龈炎，但不能解决根本问题——牙周病的主要病因是牙菌斑中的细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引言：背景与目的</a:t>
            </a:r>
          </a:p>
        </p:txBody>
      </p:sp>
      <p:sp>
        <p:nvSpPr>
          <p:cNvPr id="3" name="Content Placeholder 2"/>
          <p:cNvSpPr>
            <a:spLocks noGrp="1"/>
          </p:cNvSpPr>
          <p:nvPr>
            <p:ph sz="half" idx="2"/>
          </p:nvPr>
        </p:nvSpPr>
        <p:spPr/>
        <p:txBody>
          <a:bodyPr/>
          <a:lstStyle/>
          <a:p>
            <a:r>
              <a:t>近年来，牙周刮治术作为一种新兴的治疗方法受到了广泛关注。牙周刮治术通过使用特殊设计的刮治器深入牙周袋，彻底清除牙菌斑、牙石和炎症组织，从而改善牙周状况。研究表明，牙周刮治术在治疗中度至重度牙周病患者方面具有显著疗效。</a:t>
            </a:r>
          </a:p>
          <a:p/>
        </p:txBody>
      </p:sp>
      <p:sp>
        <p:nvSpPr>
          <p:cNvPr id="4" name="Content Placeholder 3"/>
          <p:cNvSpPr>
            <a:spLocks noGrp="1"/>
          </p:cNvSpPr>
          <p:nvPr>
            <p:ph sz="half" idx="4"/>
          </p:nvPr>
        </p:nvSpPr>
        <p:spPr/>
        <p:txBody>
          <a:bodyPr/>
          <a:lstStyle/>
          <a:p>
            <a:r>
              <a:t>为了评估牙周刮治术在治疗牙周病方面的有效性，许多研究进行了牙周刮治术与传统治疗方法的对比研究。研究发现，牙周刮治术在治疗牙周病方面的疗效优于传统治疗方法，且复发率较低。</a:t>
            </a:r>
          </a:p>
          <a:p/>
        </p:txBody>
      </p:sp>
      <p:sp>
        <p:nvSpPr>
          <p:cNvPr id="5" name="Text Placeholder 4"/>
          <p:cNvSpPr>
            <a:spLocks noGrp="1"/>
          </p:cNvSpPr>
          <p:nvPr>
            <p:ph type="body" idx="1"/>
          </p:nvPr>
        </p:nvSpPr>
        <p:spPr/>
        <p:txBody>
          <a:bodyPr/>
          <a:lstStyle/>
          <a:p>
            <a:r>
              <a:t>牙周刮治术的研究进展</a:t>
            </a:r>
          </a:p>
        </p:txBody>
      </p:sp>
      <p:sp>
        <p:nvSpPr>
          <p:cNvPr id="6" name="Text Placeholder 5"/>
          <p:cNvSpPr>
            <a:spLocks noGrp="1"/>
          </p:cNvSpPr>
          <p:nvPr>
            <p:ph type="body" idx="3"/>
          </p:nvPr>
        </p:nvSpPr>
        <p:spPr/>
        <p:txBody>
          <a:bodyPr/>
          <a:lstStyle/>
          <a:p>
            <a:r>
              <a:t>牙周刮治术与传统治疗方法的对比研究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引言：背景与目的</a:t>
            </a:r>
          </a:p>
        </p:txBody>
      </p:sp>
      <p:sp>
        <p:nvSpPr>
          <p:cNvPr id="3" name="Content Placeholder 2"/>
          <p:cNvSpPr>
            <a:spLocks noGrp="1"/>
          </p:cNvSpPr>
          <p:nvPr>
            <p:ph sz="half" idx="2"/>
          </p:nvPr>
        </p:nvSpPr>
        <p:spPr/>
        <p:txBody>
          <a:bodyPr/>
          <a:lstStyle/>
          <a:p>
            <a:r>
              <a:t>随着对牙周病发病机制的深入了解和研究方法的进步，牙周刮治术将继续优化和改进。未来可能的发展方向包括：开发新型牙周刮治器以提高治疗效果；研究牙周刮治术与其他治疗方法的联合应用，以提高疗效并降低副作用。</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牙周刮治术的未来发展趋势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牙周刮治术概述</a:t>
            </a:r>
          </a:p>
        </p:txBody>
      </p:sp>
      <p:sp>
        <p:nvSpPr>
          <p:cNvPr id="3" name="Subtitle 2"/>
          <p:cNvSpPr>
            <a:spLocks noGrp="1"/>
          </p:cNvSpPr>
          <p:nvPr>
            <p:ph type="subTitle" idx="1"/>
          </p:nvPr>
        </p:nvSpPr>
        <p:spPr/>
        <p:txBody>
          <a:bodyPr/>
          <a:lstStyle/>
          <a:p>
            <a:r>
              <a:t>牙周刮治术在牙周炎治疗中与传统治疗方法的对比研究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牙周刮治术概述</a:t>
            </a:r>
          </a:p>
        </p:txBody>
      </p:sp>
      <p:sp>
        <p:nvSpPr>
          <p:cNvPr id="3" name="Text Placeholder 2"/>
          <p:cNvSpPr>
            <a:spLocks noGrp="1"/>
          </p:cNvSpPr>
          <p:nvPr>
            <p:ph type="body" idx="1"/>
          </p:nvPr>
        </p:nvSpPr>
        <p:spPr/>
        <p:txBody>
          <a:bodyPr/>
          <a:lstStyle/>
          <a:p>
            <a:r>
              <a:t>牙周刮治术的定义与原理</a:t>
            </a:r>
          </a:p>
        </p:txBody>
      </p:sp>
      <p:sp>
        <p:nvSpPr>
          <p:cNvPr id="4" name="Content Placeholder 3"/>
          <p:cNvSpPr>
            <a:spLocks noGrp="1"/>
          </p:cNvSpPr>
          <p:nvPr>
            <p:ph sz="half" idx="2"/>
          </p:nvPr>
        </p:nvSpPr>
        <p:spPr/>
        <p:txBody>
          <a:bodyPr/>
          <a:lstStyle/>
          <a:p>
            <a:r>
              <a:t>牙周刮治术是一种通过使用特殊设计的刮治器清除牙齿周围组织中的细菌、炎症组织和牙石的治疗方法。它的主要目的是减少牙周病的严重程度，从而保护牙齿和支持骨骼的结构完整性。牙周刮治术的原理是通过机械去除刺激物，降低牙周组织的炎症反应，从而达到治疗目的。</a:t>
            </a:r>
          </a:p>
          <a:p/>
        </p:txBody>
      </p:sp>
      <p:sp>
        <p:nvSpPr>
          <p:cNvPr id="5" name="Text Placeholder 4"/>
          <p:cNvSpPr>
            <a:spLocks noGrp="1"/>
          </p:cNvSpPr>
          <p:nvPr>
            <p:ph type="body" idx="3"/>
          </p:nvPr>
        </p:nvSpPr>
        <p:spPr/>
        <p:txBody>
          <a:bodyPr/>
          <a:lstStyle/>
          <a:p>
            <a:r>
              <a:t>牙周刮治术的历史与发展</a:t>
            </a:r>
          </a:p>
        </p:txBody>
      </p:sp>
      <p:sp>
        <p:nvSpPr>
          <p:cNvPr id="6" name="Content Placeholder 5"/>
          <p:cNvSpPr>
            <a:spLocks noGrp="1"/>
          </p:cNvSpPr>
          <p:nvPr>
            <p:ph sz="half" idx="4"/>
          </p:nvPr>
        </p:nvSpPr>
        <p:spPr/>
        <p:txBody>
          <a:bodyPr/>
          <a:lstStyle/>
          <a:p>
            <a:r>
              <a:t>牙周刮治术的历史可以追溯到19世纪末，当时牙医开始使用手工刮治器来清除牙石。随着技术的发展，牙周刮治术已经经历了多次改进和创新，如电动牙周刮治器的出现，使得操作更加高效和安全。目前，牙周刮治术已经成为牙周炎治疗的主要手段之一，并被广泛认可和应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牙周刮治术概述</a:t>
            </a:r>
          </a:p>
        </p:txBody>
      </p:sp>
      <p:sp>
        <p:nvSpPr>
          <p:cNvPr id="3" name="Text Placeholder 2"/>
          <p:cNvSpPr>
            <a:spLocks noGrp="1"/>
          </p:cNvSpPr>
          <p:nvPr>
            <p:ph type="body" idx="1"/>
          </p:nvPr>
        </p:nvSpPr>
        <p:spPr/>
        <p:txBody>
          <a:bodyPr/>
          <a:lstStyle/>
          <a:p>
            <a:r>
              <a:t>牙周刮治术的优势与挑战</a:t>
            </a:r>
          </a:p>
        </p:txBody>
      </p:sp>
      <p:sp>
        <p:nvSpPr>
          <p:cNvPr id="4" name="Content Placeholder 3"/>
          <p:cNvSpPr>
            <a:spLocks noGrp="1"/>
          </p:cNvSpPr>
          <p:nvPr>
            <p:ph sz="half" idx="2"/>
          </p:nvPr>
        </p:nvSpPr>
        <p:spPr/>
        <p:txBody>
          <a:bodyPr/>
          <a:lstStyle/>
          <a:p>
            <a:r>
              <a:t>牙周刮治术的优势在于其有效性，已被证明可以降低牙周病的发病率，改善口腔卫生状况，提高生活质量。然而，牙周刮治术也存在一定的挑战，如疼痛、出血和术后反应等问题，需要医生根据患者的具体情况制定个性化的治疗方案。</a:t>
            </a:r>
          </a:p>
          <a:p/>
        </p:txBody>
      </p:sp>
      <p:sp>
        <p:nvSpPr>
          <p:cNvPr id="5" name="Text Placeholder 4"/>
          <p:cNvSpPr>
            <a:spLocks noGrp="1"/>
          </p:cNvSpPr>
          <p:nvPr>
            <p:ph type="body" idx="3"/>
          </p:nvPr>
        </p:nvSpPr>
        <p:spPr/>
        <p:txBody>
          <a:bodyPr/>
          <a:lstStyle/>
          <a:p>
            <a:r>
              <a:t>牙周刮治术与传统治疗方法的比较</a:t>
            </a:r>
          </a:p>
        </p:txBody>
      </p:sp>
      <p:sp>
        <p:nvSpPr>
          <p:cNvPr id="6" name="Content Placeholder 5"/>
          <p:cNvSpPr>
            <a:spLocks noGrp="1"/>
          </p:cNvSpPr>
          <p:nvPr>
            <p:ph sz="half" idx="4"/>
          </p:nvPr>
        </p:nvSpPr>
        <p:spPr/>
        <p:txBody>
          <a:bodyPr/>
          <a:lstStyle/>
          <a:p>
            <a:r>
              <a:t>与传统治疗方法相比，牙周刮治术具有更高的疗效和更低的副作用风险。然而，对于某些严重的牙周炎患者，可能需要结合其他治疗方法，如药物治疗、手术治疗等，以达到最佳治疗效果。</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牙周刮治术概述</a:t>
            </a:r>
          </a:p>
        </p:txBody>
      </p:sp>
      <p:sp>
        <p:nvSpPr>
          <p:cNvPr id="3" name="Text Placeholder 2"/>
          <p:cNvSpPr>
            <a:spLocks noGrp="1"/>
          </p:cNvSpPr>
          <p:nvPr>
            <p:ph type="body" idx="1"/>
          </p:nvPr>
        </p:nvSpPr>
        <p:spPr/>
        <p:txBody>
          <a:bodyPr/>
          <a:lstStyle/>
          <a:p>
            <a:r>
              <a:t>牙周刮治术的未来发展趋势</a:t>
            </a:r>
          </a:p>
        </p:txBody>
      </p:sp>
      <p:sp>
        <p:nvSpPr>
          <p:cNvPr id="4" name="Content Placeholder 3"/>
          <p:cNvSpPr>
            <a:spLocks noGrp="1"/>
          </p:cNvSpPr>
          <p:nvPr>
            <p:ph sz="half" idx="2"/>
          </p:nvPr>
        </p:nvSpPr>
        <p:spPr/>
        <p:txBody>
          <a:bodyPr/>
          <a:lstStyle/>
          <a:p>
            <a:r>
              <a:t>随着科技的不断进步，牙周刮治术有望进一步发展和优化。例如，新型的牙周刮治器设计、高效的消毒技术和个性化治疗方案等方面都有很大的发展潜力。此外，通过对牙周病的深入研究，我们可能会发现更多有效的治疗方法，以应对日益严重的口腔健康问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传统治疗方法概述</a:t>
            </a:r>
          </a:p>
        </p:txBody>
      </p:sp>
      <p:sp>
        <p:nvSpPr>
          <p:cNvPr id="3" name="Subtitle 2"/>
          <p:cNvSpPr>
            <a:spLocks noGrp="1"/>
          </p:cNvSpPr>
          <p:nvPr>
            <p:ph type="subTitle" idx="1"/>
          </p:nvPr>
        </p:nvSpPr>
        <p:spPr/>
        <p:txBody>
          <a:bodyPr/>
          <a:lstStyle/>
          <a:p>
            <a:r>
              <a:t>牙周刮治术在牙周炎治疗中与传统治疗方法的对比研究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传统治疗方法概述</a:t>
            </a:r>
          </a:p>
        </p:txBody>
      </p:sp>
      <p:sp>
        <p:nvSpPr>
          <p:cNvPr id="3" name="Text Placeholder 2"/>
          <p:cNvSpPr>
            <a:spLocks noGrp="1"/>
          </p:cNvSpPr>
          <p:nvPr>
            <p:ph type="body" idx="1"/>
          </p:nvPr>
        </p:nvSpPr>
        <p:spPr/>
        <p:txBody>
          <a:bodyPr/>
          <a:lstStyle/>
          <a:p>
            <a:r>
              <a:t>牙周病的历史与背景</a:t>
            </a:r>
          </a:p>
        </p:txBody>
      </p:sp>
      <p:sp>
        <p:nvSpPr>
          <p:cNvPr id="4" name="Content Placeholder 3"/>
          <p:cNvSpPr>
            <a:spLocks noGrp="1"/>
          </p:cNvSpPr>
          <p:nvPr>
            <p:ph sz="half" idx="2"/>
          </p:nvPr>
        </p:nvSpPr>
        <p:spPr/>
        <p:txBody>
          <a:bodyPr/>
          <a:lstStyle/>
          <a:p>
            <a:r>
              <a:t>牙周病的起源可以追溯到古代文明时期，当时人们就已经注意到了牙齿问题的影响。随着现代医学的发展，对牙周病的认识逐渐深入，治疗方法也不断改进。牙周病的传统治疗方法主要包括药物治疗、手术治疗和生活习惯的调整。</a:t>
            </a:r>
          </a:p>
          <a:p/>
        </p:txBody>
      </p:sp>
      <p:sp>
        <p:nvSpPr>
          <p:cNvPr id="5" name="Text Placeholder 4"/>
          <p:cNvSpPr>
            <a:spLocks noGrp="1"/>
          </p:cNvSpPr>
          <p:nvPr>
            <p:ph type="body" idx="3"/>
          </p:nvPr>
        </p:nvSpPr>
        <p:spPr/>
        <p:txBody>
          <a:bodyPr/>
          <a:lstStyle/>
          <a:p>
            <a:r>
              <a:t>药物治疗</a:t>
            </a:r>
          </a:p>
        </p:txBody>
      </p:sp>
      <p:sp>
        <p:nvSpPr>
          <p:cNvPr id="6" name="Content Placeholder 5"/>
          <p:cNvSpPr>
            <a:spLocks noGrp="1"/>
          </p:cNvSpPr>
          <p:nvPr>
            <p:ph sz="half" idx="4"/>
          </p:nvPr>
        </p:nvSpPr>
        <p:spPr/>
        <p:txBody>
          <a:bodyPr/>
          <a:lstStyle/>
          <a:p>
            <a:r>
              <a:t>传统的药物治疗主要是使用抗生素来控制牙周病的细菌感染。此外，还有一些非处方药物可以用来缓解疼痛和炎症。然而，抗生素的过度使用可能导致细菌耐药性的增加，这也是近年来研究的热点之一。</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传统治疗方法概述</a:t>
            </a:r>
          </a:p>
        </p:txBody>
      </p:sp>
      <p:sp>
        <p:nvSpPr>
          <p:cNvPr id="3" name="Text Placeholder 2"/>
          <p:cNvSpPr>
            <a:spLocks noGrp="1"/>
          </p:cNvSpPr>
          <p:nvPr>
            <p:ph type="body" idx="1"/>
          </p:nvPr>
        </p:nvSpPr>
        <p:spPr/>
        <p:txBody>
          <a:bodyPr/>
          <a:lstStyle/>
          <a:p>
            <a:r>
              <a:t>手术治疗</a:t>
            </a:r>
          </a:p>
        </p:txBody>
      </p:sp>
      <p:sp>
        <p:nvSpPr>
          <p:cNvPr id="4" name="Content Placeholder 3"/>
          <p:cNvSpPr>
            <a:spLocks noGrp="1"/>
          </p:cNvSpPr>
          <p:nvPr>
            <p:ph sz="half" idx="2"/>
          </p:nvPr>
        </p:nvSpPr>
        <p:spPr/>
        <p:txBody>
          <a:bodyPr/>
          <a:lstStyle/>
          <a:p>
            <a:r>
              <a:t>手术治疗是牙周病治疗的重要手段之一，包括牙龈切除术、牙周翻瓣术等。这些手术可以帮助清除牙菌斑和牙石，改善牙周组织的血液循环，从而减缓牙周病的进展。</a:t>
            </a:r>
          </a:p>
          <a:p/>
        </p:txBody>
      </p:sp>
      <p:sp>
        <p:nvSpPr>
          <p:cNvPr id="5" name="Text Placeholder 4"/>
          <p:cNvSpPr>
            <a:spLocks noGrp="1"/>
          </p:cNvSpPr>
          <p:nvPr>
            <p:ph type="body" idx="3"/>
          </p:nvPr>
        </p:nvSpPr>
        <p:spPr/>
        <p:txBody>
          <a:bodyPr/>
          <a:lstStyle/>
          <a:p>
            <a:r>
              <a:t>生活习惯调整</a:t>
            </a:r>
          </a:p>
        </p:txBody>
      </p:sp>
      <p:sp>
        <p:nvSpPr>
          <p:cNvPr id="6" name="Content Placeholder 5"/>
          <p:cNvSpPr>
            <a:spLocks noGrp="1"/>
          </p:cNvSpPr>
          <p:nvPr>
            <p:ph sz="half" idx="4"/>
          </p:nvPr>
        </p:nvSpPr>
        <p:spPr/>
        <p:txBody>
          <a:bodyPr/>
          <a:lstStyle/>
          <a:p>
            <a:r>
              <a:t>良好的口腔卫生习惯是预防牙周病的关键。患者需要学会正确刷牙、使用牙线等方法来清洁牙齿和牙龈。此外，饮食方面的调整也有助于预防牙周病，例如减少高糖食物的摄入，多吃富含纤维的食物。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传统治疗方法概述</a:t>
            </a:r>
          </a:p>
        </p:txBody>
      </p:sp>
      <p:sp>
        <p:nvSpPr>
          <p:cNvPr id="3" name="Text Placeholder 2"/>
          <p:cNvSpPr>
            <a:spLocks noGrp="1"/>
          </p:cNvSpPr>
          <p:nvPr>
            <p:ph type="body" idx="1"/>
          </p:nvPr>
        </p:nvSpPr>
        <p:spPr/>
        <p:txBody>
          <a:bodyPr/>
          <a:lstStyle/>
          <a:p>
            <a:r>
              <a:t>传统治疗的局限性</a:t>
            </a:r>
          </a:p>
        </p:txBody>
      </p:sp>
      <p:sp>
        <p:nvSpPr>
          <p:cNvPr id="4" name="Content Placeholder 3"/>
          <p:cNvSpPr>
            <a:spLocks noGrp="1"/>
          </p:cNvSpPr>
          <p:nvPr>
            <p:ph sz="half" idx="2"/>
          </p:nvPr>
        </p:nvSpPr>
        <p:spPr/>
        <p:txBody>
          <a:bodyPr/>
          <a:lstStyle/>
          <a:p>
            <a:r>
              <a:t>尽管传统治疗方法在牙周病的治疗中取得了一定的成果，但它们仍然存在一些局限性。例如，药物治疗可能无法完全消除细菌感染，而手术治疗可能会导致患者的疼痛感增强。因此，研究人员一直在寻找更有效、更安全的治疗方法。</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实验设计：分组及治疗方案</a:t>
            </a:r>
          </a:p>
        </p:txBody>
      </p:sp>
      <p:sp>
        <p:nvSpPr>
          <p:cNvPr id="3" name="Subtitle 2"/>
          <p:cNvSpPr>
            <a:spLocks noGrp="1"/>
          </p:cNvSpPr>
          <p:nvPr>
            <p:ph type="subTitle" idx="1"/>
          </p:nvPr>
        </p:nvSpPr>
        <p:spPr/>
        <p:txBody>
          <a:bodyPr/>
          <a:lstStyle/>
          <a:p>
            <a:r>
              <a:t>牙周刮治术在牙周炎治疗中与传统治疗方法的对比研究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实验设计：分组及治疗方案</a:t>
            </a:r>
          </a:p>
        </p:txBody>
      </p:sp>
      <p:sp>
        <p:nvSpPr>
          <p:cNvPr id="3" name="Text Placeholder 2"/>
          <p:cNvSpPr>
            <a:spLocks noGrp="1"/>
          </p:cNvSpPr>
          <p:nvPr>
            <p:ph type="body" idx="1"/>
          </p:nvPr>
        </p:nvSpPr>
        <p:spPr/>
        <p:txBody>
          <a:bodyPr/>
          <a:lstStyle/>
          <a:p>
            <a:r>
              <a:t>对照组和实验组的设置</a:t>
            </a:r>
          </a:p>
        </p:txBody>
      </p:sp>
      <p:sp>
        <p:nvSpPr>
          <p:cNvPr id="4" name="Content Placeholder 3"/>
          <p:cNvSpPr>
            <a:spLocks noGrp="1"/>
          </p:cNvSpPr>
          <p:nvPr>
            <p:ph sz="half" idx="2"/>
          </p:nvPr>
        </p:nvSpPr>
        <p:spPr/>
        <p:txBody>
          <a:bodyPr/>
          <a:lstStyle/>
          <a:p>
            <a:r>
              <a:t>本研究将招募一定数量的志愿者，根据其牙周炎的严重程度和病程将其分为对照组与实验组。对照组将接受传统的牙周炎治疗方案，而实验组则将进行牙周刮治术。两组患者在接受相应治疗后，研究者将对他们的病情改善情况进行比较，以评估牙周刮治术在牙周炎治疗中的有效性。</a:t>
            </a:r>
          </a:p>
          <a:p/>
        </p:txBody>
      </p:sp>
      <p:sp>
        <p:nvSpPr>
          <p:cNvPr id="5" name="Text Placeholder 4"/>
          <p:cNvSpPr>
            <a:spLocks noGrp="1"/>
          </p:cNvSpPr>
          <p:nvPr>
            <p:ph type="body" idx="3"/>
          </p:nvPr>
        </p:nvSpPr>
        <p:spPr/>
        <p:txBody>
          <a:bodyPr/>
          <a:lstStyle/>
          <a:p>
            <a:r>
              <a:t>治疗方案的具体实施</a:t>
            </a:r>
          </a:p>
        </p:txBody>
      </p:sp>
      <p:sp>
        <p:nvSpPr>
          <p:cNvPr id="6" name="Content Placeholder 5"/>
          <p:cNvSpPr>
            <a:spLocks noGrp="1"/>
          </p:cNvSpPr>
          <p:nvPr>
            <p:ph sz="half" idx="4"/>
          </p:nvPr>
        </p:nvSpPr>
        <p:spPr/>
        <p:txBody>
          <a:bodyPr/>
          <a:lstStyle/>
          <a:p>
            <a:r>
              <a:t>对照组的治疗方案可能包括口腔卫生教育、局部药物治疗、手术治疗等方法。实验组则将在传统治疗方案的基础上增加牙周刮治术，即使用特殊的器械清除牙齿周围的菌斑和牙石。在治疗过程中，研究者将密切关注患者的反应，以确保治疗方案的安全性和有效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实验设计：分组及治疗方案</a:t>
            </a:r>
          </a:p>
        </p:txBody>
      </p:sp>
      <p:sp>
        <p:nvSpPr>
          <p:cNvPr id="3" name="Text Placeholder 2"/>
          <p:cNvSpPr>
            <a:spLocks noGrp="1"/>
          </p:cNvSpPr>
          <p:nvPr>
            <p:ph type="body" idx="1"/>
          </p:nvPr>
        </p:nvSpPr>
        <p:spPr/>
        <p:txBody>
          <a:bodyPr/>
          <a:lstStyle/>
          <a:p>
            <a:r>
              <a:t>疗效评估指标的选择</a:t>
            </a:r>
          </a:p>
        </p:txBody>
      </p:sp>
      <p:sp>
        <p:nvSpPr>
          <p:cNvPr id="4" name="Content Placeholder 3"/>
          <p:cNvSpPr>
            <a:spLocks noGrp="1"/>
          </p:cNvSpPr>
          <p:nvPr>
            <p:ph sz="half" idx="2"/>
          </p:nvPr>
        </p:nvSpPr>
        <p:spPr/>
        <p:txBody>
          <a:bodyPr/>
          <a:lstStyle/>
          <a:p>
            <a:r>
              <a:t>为了评估两种治疗方案的有效性，研究者需要选择合适的疗效评估指标。这些指标可能包括牙周探诊深度、附着丧失程度、牙龈炎指数等。此外，研究者还可以通过收集患者的口腔卫生状况、生活质量等相关数据，更全面地评估治疗效果。</a:t>
            </a:r>
          </a:p>
          <a:p/>
        </p:txBody>
      </p:sp>
      <p:sp>
        <p:nvSpPr>
          <p:cNvPr id="5" name="Text Placeholder 4"/>
          <p:cNvSpPr>
            <a:spLocks noGrp="1"/>
          </p:cNvSpPr>
          <p:nvPr>
            <p:ph type="body" idx="3"/>
          </p:nvPr>
        </p:nvSpPr>
        <p:spPr/>
        <p:txBody>
          <a:bodyPr/>
          <a:lstStyle/>
          <a:p>
            <a:r>
              <a:t>随访周期的设定</a:t>
            </a:r>
          </a:p>
        </p:txBody>
      </p:sp>
      <p:sp>
        <p:nvSpPr>
          <p:cNvPr id="6" name="Content Placeholder 5"/>
          <p:cNvSpPr>
            <a:spLocks noGrp="1"/>
          </p:cNvSpPr>
          <p:nvPr>
            <p:ph sz="half" idx="4"/>
          </p:nvPr>
        </p:nvSpPr>
        <p:spPr/>
        <p:txBody>
          <a:bodyPr/>
          <a:lstStyle/>
          <a:p>
            <a:r>
              <a:t>为了确保研究的准确性和可靠性，研究者需要设定一个合适的随访周期。这个周期可能从几个月到一年不等，具体取决于牙周炎的自然病程和治疗效果。在随访期间，研究者将对患者进行定期评估，以便及时发现并处理可能出现的问题。</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https://d.book118.com/136243241044010052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18</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18</vt:i4>
      </vt:variant>
    </vt:vector>
  </HeadingPairs>
  <TitlesOfParts>
    <vt:vector baseType="lpstr" size="31">
      <vt:lpstr>Arial</vt:lpstr>
      <vt:lpstr>Calibri</vt:lpstr>
      <vt:lpstr>黑体</vt:lpstr>
      <vt:lpstr>Microsoft YaHei UI</vt:lpstr>
      <vt:lpstr>Wingdings</vt:lpstr>
      <vt:lpstr>微软雅黑</vt:lpstr>
      <vt:lpstr>Franklin Gothic Book</vt:lpstr>
      <vt:lpstr>幼圆</vt:lpstr>
      <vt:lpstr>Impact</vt:lpstr>
      <vt:lpstr>FZHei-B01S</vt:lpstr>
      <vt:lpstr>宋体</vt:lpstr>
      <vt:lpstr>仿宋_GB2312</vt:lpstr>
      <vt:lpstr>Office Theme</vt:lpstr>
      <vt:lpstr>PowerPoint Presentation</vt:lpstr>
      <vt:lpstr>PowerPoint Presentation</vt:lpstr>
      <vt:lpstr> 引言：背景与目的</vt:lpstr>
      <vt:lpstr> 引言：背景与目的</vt:lpstr>
      <vt:lpstr> 引言：背景与目的</vt:lpstr>
      <vt:lpstr> 引言：背景与目的</vt:lpstr>
      <vt:lpstr> 牙周刮治术概述</vt:lpstr>
      <vt:lpstr> 牙周刮治术概述</vt:lpstr>
      <vt:lpstr> 牙周刮治术概述</vt:lpstr>
      <vt:lpstr> 牙周刮治术概述</vt:lpstr>
      <vt:lpstr> 传统治疗方法概述</vt:lpstr>
      <vt:lpstr> 传统治疗方法概述</vt:lpstr>
      <vt:lpstr> 传统治疗方法概述</vt:lpstr>
      <vt:lpstr> 传统治疗方法概述</vt:lpstr>
      <vt:lpstr> 实验设计：分组及治疗方案</vt:lpstr>
      <vt:lpstr> 实验设计：分组及治疗方案</vt:lpstr>
      <vt:lpstr> 实验设计：分组及治疗方案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2024-09-18T12:58:14.907</cp:lastPrinted>
  <dcterms:created xsi:type="dcterms:W3CDTF">2024-09-18T04:58:14Z</dcterms:created>
  <dcterms:modified xsi:type="dcterms:W3CDTF">2024-09-18T04:58:17Z</dcterms:modified>
</cp:coreProperties>
</file>