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DA1EFC-F1CF-4E54-8C2E-E2261B94E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1E6C49-389C-4D5B-A48C-7AE2FC2E4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CDA5A2-DA27-4104-96DF-FFE8AD415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164AFD-02D5-4FE1-A188-8F5FDFC48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308C24-324B-431F-B255-30BEE4BE4D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9A8AB6-4827-4D5D-B69B-E46B35CA3C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A1F96D-2D8F-4584-90B8-442D4BEE7C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99B545-68DF-46B7-9260-8379440B1E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BAB14A-193C-45FB-BAF3-F69B066D5E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E45EB-A727-4D3B-B43D-4C8BCEC97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31EB66-CC91-433D-AD0A-2022340469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050641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微积分之求导</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导数的基本概念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导数的基本公式与运算法则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高阶导数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隐函数及由参数方程所确定的函数的导数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微分及其应用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导数的基本概念</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设函数$y = f(x)$在点$x_0$的某个邻域内有定义，当自变量$x$在$x_0$处有增量$Delta x$，$(x_0 + Delta x)$也在该邻域内时，相应地函数取得增量$Delta y = f(x_0 + Delta x) - f(x_0)$；如果$Delta y$与$Delta x$之比当$Delta x to 0$时极限存在，则称函数$y = f(x)$在点$x_0$处可导，并称这个极限为函数$y = f(x)$在点$x_0$处的导数，记作$f'(x_0)$。</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左导数与右导数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在定义中，如果$Delta x$取正值并趋于0，则得到的极限称为函数在点$x_0$处的右导数；如果$Delta x$取负值并趋于0，则得到的极限称为函数在点$x_0$处的左导数。只有当左右导数都存在且相等时，函数在该点才可导。</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导数定义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切线斜率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函数$y = f(x)$在点$x_0$处的导数$f'(x_0)$，就是曲线$y = f(x)$在点$(x_0, f(x_0))$处的切线的斜率。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变化率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导数反映了函数值随自变量变化而变化的快慢程度，即函数的变化率。当导数大于0时，函数在该区间内单调增加；当导数小于0时，函数在该区间内单调减少；当导数等于0时，函数在该点取得极值。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导数的几何意义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如果函数在某点可导，则该函数在该点必定连续。这是因为可导的定义中已经包含了函数在该点有定义且极限存在的条件，而连续则需要函数在该点的左右极限都存在且等于函数值。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可导必连续</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虽然连续函数在其定义域内的每一点都有切线，但这并不意味着它的切线斜率（即导数）在其定义域内的每一点都存在。例如，绝对值函数在原点处连续但不可导。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连续不一定可导</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可导与连续的关系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导数的基本公式与运算法则</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常数函数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$(C)' = 0$</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幂函数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$(x^n)' = nx^{n-1}$</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指数函数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$(a^x)' = a^x ln a$</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基本初等函数的导数公式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基本初等函数的导数公式</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对数函数：$(\log_a x)' = \frac{1}{x \ln a}$</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三角函数</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$(cos x)' = -sin x$</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$(sin x)' = cos x$</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基本初等函数的导数公式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$(\tan x)' = \sec^2 x$</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基本初等函数的导数公式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852041" y="2608040"/>
            <a:ext cx="1741075" cy="174336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2474404" y="2441829"/>
            <a:ext cx="497967" cy="2077498"/>
            <a:chOff x="2474404" y="2441829"/>
            <a:chExt cx="497967" cy="2077498"/>
          </a:xfrm>
        </p:grpSpPr>
        <p:sp>
          <p:nvSpPr>
            <p:cNvPr id="4" name="Freeform 4"/>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2474404" y="2441829"/>
            <a:ext cx="497967" cy="2077498"/>
            <a:chOff x="2474404" y="2441829"/>
            <a:chExt cx="497967" cy="2077498"/>
          </a:xfrm>
        </p:grpSpPr>
        <p:sp>
          <p:nvSpPr>
            <p:cNvPr id="7" name="Freeform 7"/>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2474404" y="2441829"/>
            <a:ext cx="497967" cy="2077498"/>
            <a:chOff x="2474404" y="2441829"/>
            <a:chExt cx="497967" cy="2077498"/>
          </a:xfrm>
        </p:grpSpPr>
        <p:sp>
          <p:nvSpPr>
            <p:cNvPr id="10" name="Freeform 10"/>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2476214" y="2441829"/>
            <a:ext cx="497967" cy="2077498"/>
            <a:chOff x="2476214" y="2441829"/>
            <a:chExt cx="497967" cy="2077498"/>
          </a:xfrm>
        </p:grpSpPr>
        <p:sp>
          <p:nvSpPr>
            <p:cNvPr id="13" name="Freeform 13"/>
            <p:cNvSpPr/>
            <p:nvPr/>
          </p:nvSpPr>
          <p:spPr>
            <a:xfrm>
              <a:off x="247621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flipV="1">
              <a:off x="247621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Freeform 15"/>
          <p:cNvSpPr/>
          <p:nvPr/>
        </p:nvSpPr>
        <p:spPr>
          <a:xfrm>
            <a:off x="1852041" y="2607469"/>
            <a:ext cx="1741075" cy="174336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2474404" y="2441257"/>
            <a:ext cx="497967" cy="2077498"/>
            <a:chOff x="2474404" y="2441257"/>
            <a:chExt cx="497967" cy="2077498"/>
          </a:xfrm>
        </p:grpSpPr>
        <p:sp>
          <p:nvSpPr>
            <p:cNvPr id="17" name="Freeform 17"/>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2474404" y="2441257"/>
            <a:ext cx="497967" cy="2077498"/>
            <a:chOff x="2474404" y="2441257"/>
            <a:chExt cx="497967" cy="2077498"/>
          </a:xfrm>
        </p:grpSpPr>
        <p:sp>
          <p:nvSpPr>
            <p:cNvPr id="20" name="Freeform 20"/>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2474404" y="2441257"/>
            <a:ext cx="497967" cy="2077498"/>
            <a:chOff x="2474404" y="2441257"/>
            <a:chExt cx="497967" cy="2077498"/>
          </a:xfrm>
        </p:grpSpPr>
        <p:sp>
          <p:nvSpPr>
            <p:cNvPr id="23" name="Freeform 23"/>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2476214" y="2441257"/>
            <a:ext cx="497967" cy="2077498"/>
            <a:chOff x="2476214" y="2441257"/>
            <a:chExt cx="497967" cy="2077498"/>
          </a:xfrm>
        </p:grpSpPr>
        <p:sp>
          <p:nvSpPr>
            <p:cNvPr id="26" name="Freeform 26"/>
            <p:cNvSpPr/>
            <p:nvPr/>
          </p:nvSpPr>
          <p:spPr>
            <a:xfrm>
              <a:off x="247621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flipV="1">
              <a:off x="247621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8" name="Freeform 28"/>
          <p:cNvSpPr/>
          <p:nvPr/>
        </p:nvSpPr>
        <p:spPr>
          <a:xfrm>
            <a:off x="3653980" y="3200971"/>
            <a:ext cx="2390966" cy="2394109"/>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08754" y="2972753"/>
            <a:ext cx="683800" cy="2852928"/>
            <a:chOff x="4508754" y="2972753"/>
            <a:chExt cx="683800" cy="2852928"/>
          </a:xfrm>
        </p:grpSpPr>
        <p:sp>
          <p:nvSpPr>
            <p:cNvPr id="30" name="Freeform 30"/>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08754" y="2972753"/>
            <a:ext cx="683800" cy="2852928"/>
            <a:chOff x="4508754" y="2972753"/>
            <a:chExt cx="683800" cy="2852928"/>
          </a:xfrm>
        </p:grpSpPr>
        <p:sp>
          <p:nvSpPr>
            <p:cNvPr id="33" name="Freeform 33"/>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4508754" y="2972753"/>
            <a:ext cx="683800" cy="2852928"/>
            <a:chOff x="4508754" y="2972753"/>
            <a:chExt cx="683800" cy="2852928"/>
          </a:xfrm>
        </p:grpSpPr>
        <p:sp>
          <p:nvSpPr>
            <p:cNvPr id="36" name="Freeform 36"/>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511135" y="2972753"/>
            <a:ext cx="683800" cy="2852928"/>
            <a:chOff x="4511135" y="2972753"/>
            <a:chExt cx="683800" cy="2852928"/>
          </a:xfrm>
        </p:grpSpPr>
        <p:sp>
          <p:nvSpPr>
            <p:cNvPr id="39" name="Freeform 39"/>
            <p:cNvSpPr/>
            <p:nvPr/>
          </p:nvSpPr>
          <p:spPr>
            <a:xfrm>
              <a:off x="4511135"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flipV="1">
              <a:off x="4511135"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1" name="Freeform 41"/>
          <p:cNvSpPr/>
          <p:nvPr/>
        </p:nvSpPr>
        <p:spPr>
          <a:xfrm>
            <a:off x="3648742" y="3197923"/>
            <a:ext cx="2396966" cy="2400109"/>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2" name="Group 42"/>
          <p:cNvGrpSpPr/>
          <p:nvPr/>
        </p:nvGrpSpPr>
        <p:grpSpPr>
          <a:xfrm>
            <a:off x="4505706" y="2969133"/>
            <a:ext cx="685514" cy="2860167"/>
            <a:chOff x="4505706" y="2969133"/>
            <a:chExt cx="685514" cy="2860167"/>
          </a:xfrm>
        </p:grpSpPr>
        <p:sp>
          <p:nvSpPr>
            <p:cNvPr id="43" name="Freeform 43"/>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5" name="Group 45"/>
          <p:cNvGrpSpPr/>
          <p:nvPr/>
        </p:nvGrpSpPr>
        <p:grpSpPr>
          <a:xfrm>
            <a:off x="4505706" y="2969133"/>
            <a:ext cx="685514" cy="2860167"/>
            <a:chOff x="4505706" y="2969133"/>
            <a:chExt cx="685514" cy="2860167"/>
          </a:xfrm>
        </p:grpSpPr>
        <p:sp>
          <p:nvSpPr>
            <p:cNvPr id="46" name="Freeform 46"/>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4505706" y="2969133"/>
            <a:ext cx="685514" cy="2860167"/>
            <a:chOff x="4505706" y="2969133"/>
            <a:chExt cx="685514" cy="2860167"/>
          </a:xfrm>
        </p:grpSpPr>
        <p:sp>
          <p:nvSpPr>
            <p:cNvPr id="49" name="Freeform 49"/>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1" name="Group 51"/>
          <p:cNvGrpSpPr/>
          <p:nvPr/>
        </p:nvGrpSpPr>
        <p:grpSpPr>
          <a:xfrm>
            <a:off x="4508087" y="2969133"/>
            <a:ext cx="685514" cy="2860167"/>
            <a:chOff x="4508087" y="2969133"/>
            <a:chExt cx="685514" cy="2860167"/>
          </a:xfrm>
        </p:grpSpPr>
        <p:sp>
          <p:nvSpPr>
            <p:cNvPr id="52" name="Freeform 52"/>
            <p:cNvSpPr/>
            <p:nvPr/>
          </p:nvSpPr>
          <p:spPr>
            <a:xfrm>
              <a:off x="4508087"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flipV="1">
              <a:off x="4508087"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4" name="Freeform 54"/>
          <p:cNvSpPr/>
          <p:nvPr/>
        </p:nvSpPr>
        <p:spPr>
          <a:xfrm>
            <a:off x="6124670" y="2332768"/>
            <a:ext cx="2128075" cy="2130933"/>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5" name="Group 55"/>
          <p:cNvGrpSpPr/>
          <p:nvPr/>
        </p:nvGrpSpPr>
        <p:grpSpPr>
          <a:xfrm>
            <a:off x="6885432" y="2129600"/>
            <a:ext cx="608648" cy="2539364"/>
            <a:chOff x="6885432" y="2129600"/>
            <a:chExt cx="608648" cy="2539364"/>
          </a:xfrm>
        </p:grpSpPr>
        <p:sp>
          <p:nvSpPr>
            <p:cNvPr id="56" name="Freeform 56"/>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885432" y="2129600"/>
            <a:ext cx="608648" cy="2539364"/>
            <a:chOff x="6885432" y="2129600"/>
            <a:chExt cx="608648" cy="2539364"/>
          </a:xfrm>
        </p:grpSpPr>
        <p:sp>
          <p:nvSpPr>
            <p:cNvPr id="59" name="Freeform 59"/>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6885432" y="2129600"/>
            <a:ext cx="608648" cy="2539364"/>
            <a:chOff x="6885432" y="2129600"/>
            <a:chExt cx="608648" cy="2539364"/>
          </a:xfrm>
        </p:grpSpPr>
        <p:sp>
          <p:nvSpPr>
            <p:cNvPr id="62" name="Freeform 62"/>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6887527" y="2129600"/>
            <a:ext cx="608648" cy="2539364"/>
            <a:chOff x="6887527" y="2129600"/>
            <a:chExt cx="608648" cy="2539364"/>
          </a:xfrm>
        </p:grpSpPr>
        <p:sp>
          <p:nvSpPr>
            <p:cNvPr id="65" name="Freeform 65"/>
            <p:cNvSpPr/>
            <p:nvPr/>
          </p:nvSpPr>
          <p:spPr>
            <a:xfrm>
              <a:off x="6887527"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flipV="1">
              <a:off x="6887527"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7" name="Freeform 67"/>
          <p:cNvSpPr/>
          <p:nvPr/>
        </p:nvSpPr>
        <p:spPr>
          <a:xfrm>
            <a:off x="6128195" y="2331911"/>
            <a:ext cx="2132933" cy="2135696"/>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8" name="Group 68"/>
          <p:cNvGrpSpPr/>
          <p:nvPr/>
        </p:nvGrpSpPr>
        <p:grpSpPr>
          <a:xfrm>
            <a:off x="6890766" y="2128361"/>
            <a:ext cx="609981" cy="2545080"/>
            <a:chOff x="6890766" y="2128361"/>
            <a:chExt cx="609981" cy="2545080"/>
          </a:xfrm>
        </p:grpSpPr>
        <p:sp>
          <p:nvSpPr>
            <p:cNvPr id="69" name="Freeform 69"/>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1" name="Group 71"/>
          <p:cNvGrpSpPr/>
          <p:nvPr/>
        </p:nvGrpSpPr>
        <p:grpSpPr>
          <a:xfrm>
            <a:off x="6890766" y="2128361"/>
            <a:ext cx="609981" cy="2545080"/>
            <a:chOff x="6890766" y="2128361"/>
            <a:chExt cx="609981" cy="2545080"/>
          </a:xfrm>
        </p:grpSpPr>
        <p:sp>
          <p:nvSpPr>
            <p:cNvPr id="72" name="Freeform 72"/>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6890766" y="2128361"/>
            <a:ext cx="609981" cy="2545080"/>
            <a:chOff x="6890766" y="2128361"/>
            <a:chExt cx="609981" cy="2545080"/>
          </a:xfrm>
        </p:grpSpPr>
        <p:sp>
          <p:nvSpPr>
            <p:cNvPr id="75" name="Freeform 75"/>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92861" y="2128361"/>
            <a:ext cx="609981" cy="2545080"/>
            <a:chOff x="6892861" y="2128361"/>
            <a:chExt cx="609981" cy="2545080"/>
          </a:xfrm>
        </p:grpSpPr>
        <p:sp>
          <p:nvSpPr>
            <p:cNvPr id="78" name="Freeform 78"/>
            <p:cNvSpPr/>
            <p:nvPr/>
          </p:nvSpPr>
          <p:spPr>
            <a:xfrm>
              <a:off x="6892861"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flipV="1">
              <a:off x="6892861"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0" name="Freeform 80"/>
          <p:cNvSpPr/>
          <p:nvPr/>
        </p:nvSpPr>
        <p:spPr>
          <a:xfrm>
            <a:off x="8370475" y="3384518"/>
            <a:ext cx="1691640" cy="169383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1" name="Group 81"/>
          <p:cNvGrpSpPr/>
          <p:nvPr/>
        </p:nvGrpSpPr>
        <p:grpSpPr>
          <a:xfrm>
            <a:off x="8975217" y="3223070"/>
            <a:ext cx="483775" cy="2018442"/>
            <a:chOff x="8975217" y="3223070"/>
            <a:chExt cx="483775" cy="2018442"/>
          </a:xfrm>
        </p:grpSpPr>
        <p:sp>
          <p:nvSpPr>
            <p:cNvPr id="82" name="Freeform 82"/>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8975217" y="3223070"/>
            <a:ext cx="483775" cy="2018442"/>
            <a:chOff x="8975217" y="3223070"/>
            <a:chExt cx="483775" cy="2018442"/>
          </a:xfrm>
        </p:grpSpPr>
        <p:sp>
          <p:nvSpPr>
            <p:cNvPr id="85" name="Freeform 85"/>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7" name="Group 87"/>
          <p:cNvGrpSpPr/>
          <p:nvPr/>
        </p:nvGrpSpPr>
        <p:grpSpPr>
          <a:xfrm>
            <a:off x="8975217" y="3223070"/>
            <a:ext cx="483775" cy="2018442"/>
            <a:chOff x="8975217" y="3223070"/>
            <a:chExt cx="483775" cy="2018442"/>
          </a:xfrm>
        </p:grpSpPr>
        <p:sp>
          <p:nvSpPr>
            <p:cNvPr id="88" name="Freeform 88"/>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8976932" y="3223070"/>
            <a:ext cx="483775" cy="2018442"/>
            <a:chOff x="8976932" y="3223070"/>
            <a:chExt cx="483775" cy="2018442"/>
          </a:xfrm>
        </p:grpSpPr>
        <p:sp>
          <p:nvSpPr>
            <p:cNvPr id="91" name="Freeform 91"/>
            <p:cNvSpPr/>
            <p:nvPr/>
          </p:nvSpPr>
          <p:spPr>
            <a:xfrm>
              <a:off x="8976932"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flipV="1">
              <a:off x="8976932"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3" name="Freeform 93"/>
          <p:cNvSpPr/>
          <p:nvPr/>
        </p:nvSpPr>
        <p:spPr>
          <a:xfrm>
            <a:off x="8365141" y="3394805"/>
            <a:ext cx="1696498" cy="1698688"/>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4" name="Group 94"/>
          <p:cNvGrpSpPr/>
          <p:nvPr/>
        </p:nvGrpSpPr>
        <p:grpSpPr>
          <a:xfrm>
            <a:off x="8971692" y="3232880"/>
            <a:ext cx="485203" cy="2024254"/>
            <a:chOff x="8971692" y="3232880"/>
            <a:chExt cx="485203" cy="2024254"/>
          </a:xfrm>
        </p:grpSpPr>
        <p:sp>
          <p:nvSpPr>
            <p:cNvPr id="95" name="Freeform 95"/>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7" name="Group 97"/>
          <p:cNvGrpSpPr/>
          <p:nvPr/>
        </p:nvGrpSpPr>
        <p:grpSpPr>
          <a:xfrm>
            <a:off x="8971692" y="3232880"/>
            <a:ext cx="485203" cy="2024254"/>
            <a:chOff x="8971692" y="3232880"/>
            <a:chExt cx="485203" cy="2024254"/>
          </a:xfrm>
        </p:grpSpPr>
        <p:sp>
          <p:nvSpPr>
            <p:cNvPr id="98" name="Freeform 98"/>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8971692" y="3232880"/>
            <a:ext cx="485203" cy="2024254"/>
            <a:chOff x="8971692" y="3232880"/>
            <a:chExt cx="485203" cy="2024254"/>
          </a:xfrm>
        </p:grpSpPr>
        <p:sp>
          <p:nvSpPr>
            <p:cNvPr id="101" name="Freeform 101"/>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3" name="Group 103"/>
          <p:cNvGrpSpPr/>
          <p:nvPr/>
        </p:nvGrpSpPr>
        <p:grpSpPr>
          <a:xfrm>
            <a:off x="8973312" y="3232880"/>
            <a:ext cx="485203" cy="2024254"/>
            <a:chOff x="8973312" y="3232880"/>
            <a:chExt cx="485203" cy="2024254"/>
          </a:xfrm>
        </p:grpSpPr>
        <p:sp>
          <p:nvSpPr>
            <p:cNvPr id="104" name="Freeform 104"/>
            <p:cNvSpPr/>
            <p:nvPr/>
          </p:nvSpPr>
          <p:spPr>
            <a:xfrm>
              <a:off x="897331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flipV="1">
              <a:off x="897331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6" name="AutoShape 106"/>
          <p:cNvSpPr/>
          <p:nvPr/>
        </p:nvSpPr>
        <p:spPr>
          <a:xfrm>
            <a:off x="1881440" y="1529633"/>
            <a:ext cx="1711676" cy="926585"/>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01</a:t>
            </a:r>
            <a:endParaRPr lang="en-US" sz="1100"/>
          </a:p>
        </p:txBody>
      </p:sp>
      <p:sp>
        <p:nvSpPr>
          <p:cNvPr id="107" name="AutoShape 107"/>
          <p:cNvSpPr/>
          <p:nvPr/>
        </p:nvSpPr>
        <p:spPr>
          <a:xfrm>
            <a:off x="3930347" y="2068834"/>
            <a:ext cx="1861281" cy="801731"/>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02</a:t>
            </a:r>
            <a:endParaRPr lang="en-US" sz="1100"/>
          </a:p>
        </p:txBody>
      </p:sp>
      <p:sp>
        <p:nvSpPr>
          <p:cNvPr id="108" name="AutoShape 108"/>
          <p:cNvSpPr/>
          <p:nvPr/>
        </p:nvSpPr>
        <p:spPr>
          <a:xfrm>
            <a:off x="6291044" y="4827209"/>
            <a:ext cx="1961702" cy="676877"/>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03</a:t>
            </a:r>
            <a:endParaRPr lang="en-US" sz="1100"/>
          </a:p>
        </p:txBody>
      </p:sp>
      <p:sp>
        <p:nvSpPr>
          <p:cNvPr id="109" name="AutoShape 109"/>
          <p:cNvSpPr/>
          <p:nvPr/>
        </p:nvSpPr>
        <p:spPr>
          <a:xfrm>
            <a:off x="8259490" y="2472045"/>
            <a:ext cx="1802625" cy="598843"/>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04</a:t>
            </a:r>
            <a:endParaRPr lang="en-US" sz="1100"/>
          </a:p>
        </p:txBody>
      </p:sp>
      <p:sp>
        <p:nvSpPr>
          <p:cNvPr id="110" name="AutoShape 110"/>
          <p:cNvSpPr/>
          <p:nvPr/>
        </p:nvSpPr>
        <p:spPr>
          <a:xfrm>
            <a:off x="2048111" y="2956888"/>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反三角函数</a:t>
            </a:r>
            <a:endParaRPr lang="en-US" sz="1100"/>
          </a:p>
        </p:txBody>
      </p:sp>
      <p:sp>
        <p:nvSpPr>
          <p:cNvPr id="111" name="AutoShape 111"/>
          <p:cNvSpPr/>
          <p:nvPr/>
        </p:nvSpPr>
        <p:spPr>
          <a:xfrm>
            <a:off x="4161675" y="3892047"/>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$(arcsin x)' = frac{1}{sqrt{1-x^2}}$</a:t>
            </a:r>
            <a:endParaRPr lang="en-US" sz="1100"/>
          </a:p>
        </p:txBody>
      </p:sp>
      <p:sp>
        <p:nvSpPr>
          <p:cNvPr id="112" name="AutoShape 112"/>
          <p:cNvSpPr/>
          <p:nvPr/>
        </p:nvSpPr>
        <p:spPr>
          <a:xfrm>
            <a:off x="6500820" y="2876320"/>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$(arccos x)' = -frac{1}{sqrt{1-x^2}}$</a:t>
            </a:r>
            <a:endParaRPr lang="en-US" sz="1100"/>
          </a:p>
        </p:txBody>
      </p:sp>
      <p:sp>
        <p:nvSpPr>
          <p:cNvPr id="113" name="AutoShape 113"/>
          <p:cNvSpPr/>
          <p:nvPr/>
        </p:nvSpPr>
        <p:spPr>
          <a:xfrm>
            <a:off x="8543982" y="3710771"/>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$(arctan x)' = frac{1}{1+x^2}$</a:t>
            </a:r>
            <a:endParaRPr lang="en-US" sz="1100"/>
          </a:p>
        </p:txBody>
      </p:sp>
      <p:grpSp>
        <p:nvGrpSpPr>
          <p:cNvPr id="114" name="Group 114"/>
          <p:cNvGrpSpPr/>
          <p:nvPr/>
        </p:nvGrpSpPr>
        <p:grpSpPr>
          <a:xfrm>
            <a:off x="355440" y="80608"/>
            <a:ext cx="8413466" cy="723900"/>
            <a:chOff x="355440" y="80608"/>
            <a:chExt cx="8413466" cy="723900"/>
          </a:xfrm>
        </p:grpSpPr>
        <p:sp>
          <p:nvSpPr>
            <p:cNvPr id="115" name="TextBox 115"/>
            <p:cNvSpPr txBox="1"/>
            <p:nvPr/>
          </p:nvSpPr>
          <p:spPr>
            <a:xfrm>
              <a:off x="948881" y="80608"/>
              <a:ext cx="7820025"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alpha val="100000"/>
                    </a:schemeClr>
                  </a:solidFill>
                  <a:latin typeface="Microsoft Yahei"/>
                  <a:ea typeface="Microsoft Yahei"/>
                  <a:cs typeface="Microsoft Yahei"/>
                </a:rPr>
                <a:t>基本初等函数的导数公式</a:t>
              </a:r>
            </a:p>
          </p:txBody>
        </p:sp>
        <p:sp>
          <p:nvSpPr>
            <p:cNvPr id="116" name="AutoShape 116"/>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AutoShape 123"/>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AutoShape 125"/>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加法法则</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$(u+v)' = u' + v'$</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减法法则</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$(u-v)' = u' - v'$</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乘法法则</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$(uv)' = u'v + uv'$</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除法法则</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$left(frac{u}{v}right)' = frac{u'v - uv'}{v^2}$</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导数的四则运算法则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https://d.book118.com/137005064154006045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2024-09-20T17:06:01.342</cp:lastPrinted>
  <dcterms:created xsi:type="dcterms:W3CDTF">2024-09-20T09:06:01Z</dcterms:created>
  <dcterms:modified xsi:type="dcterms:W3CDTF">2024-09-20T09:06:03Z</dcterms:modified>
</cp:coreProperties>
</file>