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A42BC-607B-43DF-8858-8AABC77E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6857D-0972-47E8-9B6F-23AC7CEB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7BC7B-B137-4011-B7F0-0BC18DE6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54F23-8D18-4E8E-AE5B-A5D6DF29A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0CA94F-3730-4066-A1D9-487B2A09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66394-06C5-4A55-99E2-98156CE4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A641D-7071-4143-A4FA-1B343262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71E1-523F-4322-AB2A-0D758421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F5D04-D9D3-4183-A27A-8A76DCD6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F34CB-DF02-4C05-93F3-EA02A7EF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40747-8883-4A43-9787-E381D76C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31" Type="http://schemas.openxmlformats.org/officeDocument/2006/relationships/tags" Target="../tags/tag238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06005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中草药与中医药治疗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中草药的种类与作用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中医药治疗的理论基础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中草药在常见病治疗中的应用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中草药在慢性病治疗中的应用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中草药的安全与注意事项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中医药治疗的未来发展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中草药的种类与作用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中草药的分类</a:t>
            </a:r>
            <a:endParaRPr lang="zh-CN" altLang="en-US"/>
          </a:p>
        </p:txBody>
      </p:sp>
      <p:sp>
        <p:nvSpPr>
          <p:cNvPr id="10490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按照药性分类：寒、热、温、凉、平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按照功效分类：补气、补血、补阴、补阳、清热、解毒、活血、化痰、利水、通便等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按照来源分类：植物药、动物药、矿物药等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按照药用部位分类：根、茎、叶、花、果、种子、皮、肉等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中草药的特性与功效</a:t>
            </a:r>
            <a:endParaRPr lang="zh-CN" altLang="en-US"/>
          </a:p>
        </p:txBody>
      </p:sp>
      <p:sp>
        <p:nvSpPr>
          <p:cNvPr id="104917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中草药的功效：清热解毒、活血化瘀、补气养血、健脾和胃等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中草药的特性：天然、无副作用、疗效显著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中草药的种类：根据药性、功效、主治等分为多种类型，如清热药、解表药、补益药等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中草药的应用：在中医药治疗中，中草药常与其他药物配合使用，以达到更好的疗效。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中草药的配伍与使用方法</a:t>
            </a:r>
            <a:endParaRPr lang="zh-CN" altLang="en-US"/>
          </a:p>
        </p:txBody>
      </p:sp>
      <p:sp>
        <p:nvSpPr>
          <p:cNvPr id="10492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配伍原则：君臣佐使，合理搭配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配伍方法：根据病情和药性，选择合适的药物搭配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使用方法：煎煮、熬汤、泡酒、外敷等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注意事项：药物剂量、煎煮时间、服用时间等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2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中医药治疗的理论基础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中医的基本理论</a:t>
            </a:r>
            <a:endParaRPr lang="zh-CN" altLang="en-US"/>
          </a:p>
        </p:txBody>
      </p:sp>
      <p:sp>
        <p:nvSpPr>
          <p:cNvPr id="1049402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阴阳五行：中医的基本理论框架，认为人体和自然界都是由阴阳五行组成的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8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气血津液：中医认为人体内有气血津液三种基本物质，它们相互转化，维持人体生命活动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4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脏腑经络：中医认为人体内有五脏六腑、十二经脉、奇经八脉等脏腑经络系统，它们相互联系，共同维持人体生理功能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0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辨证论治：中医治疗疾病的基本原则，根据患者的症状、体征、舌象、脉象等综合分析，确定病因病机，制定治疗方案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中药的治疗原则</a:t>
            </a:r>
            <a:endParaRPr lang="zh-CN" altLang="en-US"/>
          </a:p>
        </p:txBody>
      </p:sp>
      <p:sp>
        <p:nvSpPr>
          <p:cNvPr id="104948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355" y="218154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23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4"/>
          <p:cNvSpPr/>
          <p:nvPr>
            <p:custDataLst>
              <p:tags r:id="rId4"/>
            </p:custDataLst>
          </p:nvPr>
        </p:nvSpPr>
        <p:spPr>
          <a:xfrm>
            <a:off x="69913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30473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135" y="3207703"/>
            <a:ext cx="1589729" cy="15542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整体观念：注重人体内外环境的整体平衡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2985" y="2180908"/>
            <a:ext cx="608693" cy="17714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59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8"/>
          <p:cNvSpPr/>
          <p:nvPr>
            <p:custDataLst>
              <p:tags r:id="rId9"/>
            </p:custDataLst>
          </p:nvPr>
        </p:nvSpPr>
        <p:spPr>
          <a:xfrm>
            <a:off x="434276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9"/>
          <p:cNvSpPr/>
          <p:nvPr>
            <p:custDataLst>
              <p:tags r:id="rId10"/>
            </p:custDataLst>
          </p:nvPr>
        </p:nvSpPr>
        <p:spPr>
          <a:xfrm flipV="1">
            <a:off x="4251325" y="2304733"/>
            <a:ext cx="1771446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130" y="3200718"/>
            <a:ext cx="1590322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因人而异：根据患者的年龄、性别、体质等因素制定个性化的治疗方案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16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4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5"/>
          <p:cNvSpPr/>
          <p:nvPr>
            <p:custDataLst>
              <p:tags r:id="rId14"/>
            </p:custDataLst>
          </p:nvPr>
        </p:nvSpPr>
        <p:spPr>
          <a:xfrm>
            <a:off x="61633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6"/>
          <p:cNvSpPr/>
          <p:nvPr>
            <p:custDataLst>
              <p:tags r:id="rId15"/>
            </p:custDataLst>
          </p:nvPr>
        </p:nvSpPr>
        <p:spPr>
          <a:xfrm flipV="1">
            <a:off x="60731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3945" y="3226753"/>
            <a:ext cx="1589729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扶正祛邪：通过扶助正气、祛除邪气来达到治疗目的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410" y="416337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535" y="219043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1"/>
          <p:cNvSpPr/>
          <p:nvPr>
            <p:custDataLst>
              <p:tags r:id="rId19"/>
            </p:custDataLst>
          </p:nvPr>
        </p:nvSpPr>
        <p:spPr>
          <a:xfrm>
            <a:off x="2520950" y="276828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2"/>
          <p:cNvSpPr/>
          <p:nvPr>
            <p:custDataLst>
              <p:tags r:id="rId20"/>
            </p:custDataLst>
          </p:nvPr>
        </p:nvSpPr>
        <p:spPr>
          <a:xfrm flipV="1">
            <a:off x="2430145" y="2313623"/>
            <a:ext cx="1770258" cy="85157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0950" y="3203893"/>
            <a:ext cx="1589729" cy="1577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辨证论治：根据患者的症状、体征、舌象、脉象等综合判断病情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34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58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25"/>
          <p:cNvSpPr/>
          <p:nvPr>
            <p:custDataLst>
              <p:tags r:id="rId24"/>
            </p:custDataLst>
          </p:nvPr>
        </p:nvSpPr>
        <p:spPr>
          <a:xfrm>
            <a:off x="7985125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26"/>
          <p:cNvSpPr/>
          <p:nvPr>
            <p:custDataLst>
              <p:tags r:id="rId25"/>
            </p:custDataLst>
          </p:nvPr>
        </p:nvSpPr>
        <p:spPr>
          <a:xfrm flipV="1">
            <a:off x="789432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125" y="3219133"/>
            <a:ext cx="1589729" cy="15822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调理阴阳：调整阴阳平衡，使身体恢复健康状态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330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2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5"/>
          <p:cNvSpPr/>
          <p:nvPr>
            <p:custDataLst>
              <p:tags r:id="rId29"/>
            </p:custDataLst>
          </p:nvPr>
        </p:nvSpPr>
        <p:spPr>
          <a:xfrm>
            <a:off x="98971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26"/>
          <p:cNvSpPr/>
          <p:nvPr>
            <p:custDataLst>
              <p:tags r:id="rId30"/>
            </p:custDataLst>
          </p:nvPr>
        </p:nvSpPr>
        <p:spPr>
          <a:xfrm flipV="1">
            <a:off x="98069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745" y="3224848"/>
            <a:ext cx="1589729" cy="15707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气血调和：调理气血，使气血运行通畅，达到治疗目的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中药的治疗方法</a:t>
            </a:r>
            <a:endParaRPr lang="zh-CN" altLang="en-US"/>
          </a:p>
        </p:txBody>
      </p:sp>
      <p:sp>
        <p:nvSpPr>
          <p:cNvPr id="1049602" name="矩形 15"/>
          <p:cNvSpPr/>
          <p:nvPr>
            <p:custDataLst>
              <p:tags r:id="rId2"/>
            </p:custDataLst>
          </p:nvPr>
        </p:nvSpPr>
        <p:spPr>
          <a:xfrm>
            <a:off x="2569393" y="1390061"/>
            <a:ext cx="7049999" cy="51723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辨证论治：根据患者的症状、体征、舌象、脉象等，进行综合分析，确定治疗方案。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任意多边形 17"/>
          <p:cNvSpPr/>
          <p:nvPr>
            <p:custDataLst>
              <p:tags r:id="rId3"/>
            </p:custDataLst>
          </p:nvPr>
        </p:nvSpPr>
        <p:spPr>
          <a:xfrm flipV="1">
            <a:off x="2494160" y="1319530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任意多边形 18"/>
          <p:cNvSpPr/>
          <p:nvPr>
            <p:custDataLst>
              <p:tags r:id="rId4"/>
            </p:custDataLst>
          </p:nvPr>
        </p:nvSpPr>
        <p:spPr>
          <a:xfrm flipH="1">
            <a:off x="8431331" y="1740367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27"/>
          <p:cNvSpPr/>
          <p:nvPr>
            <p:custDataLst>
              <p:tags r:id="rId5"/>
            </p:custDataLst>
          </p:nvPr>
        </p:nvSpPr>
        <p:spPr>
          <a:xfrm>
            <a:off x="2569393" y="2458219"/>
            <a:ext cx="7049999" cy="51723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整体观念：注重人体内部的整体联系，强调脏腑、气血、阴阳的协调平衡。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任意多边形 29"/>
          <p:cNvSpPr/>
          <p:nvPr>
            <p:custDataLst>
              <p:tags r:id="rId6"/>
            </p:custDataLst>
          </p:nvPr>
        </p:nvSpPr>
        <p:spPr>
          <a:xfrm flipV="1">
            <a:off x="2494160" y="2387688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任意多边形 30"/>
          <p:cNvSpPr/>
          <p:nvPr>
            <p:custDataLst>
              <p:tags r:id="rId7"/>
            </p:custDataLst>
          </p:nvPr>
        </p:nvSpPr>
        <p:spPr>
          <a:xfrm flipH="1">
            <a:off x="8431331" y="2808525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5"/>
          <p:cNvSpPr/>
          <p:nvPr>
            <p:custDataLst>
              <p:tags r:id="rId8"/>
            </p:custDataLst>
          </p:nvPr>
        </p:nvSpPr>
        <p:spPr>
          <a:xfrm>
            <a:off x="2569393" y="3526377"/>
            <a:ext cx="7049999" cy="51723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因人制宜：根据患者的年龄、性别、体质等因素，制定个性化的治疗方案。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任意多边形 7"/>
          <p:cNvSpPr/>
          <p:nvPr>
            <p:custDataLst>
              <p:tags r:id="rId9"/>
            </p:custDataLst>
          </p:nvPr>
        </p:nvSpPr>
        <p:spPr>
          <a:xfrm flipV="1">
            <a:off x="2494160" y="3455846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任意多边形 8"/>
          <p:cNvSpPr/>
          <p:nvPr>
            <p:custDataLst>
              <p:tags r:id="rId10"/>
            </p:custDataLst>
          </p:nvPr>
        </p:nvSpPr>
        <p:spPr>
          <a:xfrm flipH="1">
            <a:off x="8431331" y="3876683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10"/>
          <p:cNvSpPr/>
          <p:nvPr>
            <p:custDataLst>
              <p:tags r:id="rId11"/>
            </p:custDataLst>
          </p:nvPr>
        </p:nvSpPr>
        <p:spPr>
          <a:xfrm>
            <a:off x="2569393" y="4594535"/>
            <a:ext cx="7049999" cy="51723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同病异治：同一种疾病，由于患者的体质、病情等因素不同，治疗方法也不同。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任意多边形 12"/>
          <p:cNvSpPr/>
          <p:nvPr>
            <p:custDataLst>
              <p:tags r:id="rId12"/>
            </p:custDataLst>
          </p:nvPr>
        </p:nvSpPr>
        <p:spPr>
          <a:xfrm flipV="1">
            <a:off x="2494160" y="4524004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任意多边形 13"/>
          <p:cNvSpPr/>
          <p:nvPr>
            <p:custDataLst>
              <p:tags r:id="rId13"/>
            </p:custDataLst>
          </p:nvPr>
        </p:nvSpPr>
        <p:spPr>
          <a:xfrm flipH="1">
            <a:off x="8431331" y="4944841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9"/>
          <p:cNvSpPr/>
          <p:nvPr>
            <p:custDataLst>
              <p:tags r:id="rId14"/>
            </p:custDataLst>
          </p:nvPr>
        </p:nvSpPr>
        <p:spPr>
          <a:xfrm>
            <a:off x="2569393" y="5662693"/>
            <a:ext cx="7049999" cy="51723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异病同治：不同的疾病，由于病因、病机相同，可以采用相同的治疗方法。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任意多边形 21"/>
          <p:cNvSpPr/>
          <p:nvPr>
            <p:custDataLst>
              <p:tags r:id="rId15"/>
            </p:custDataLst>
          </p:nvPr>
        </p:nvSpPr>
        <p:spPr>
          <a:xfrm flipV="1">
            <a:off x="2494160" y="5592161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任意多边形 22"/>
          <p:cNvSpPr/>
          <p:nvPr>
            <p:custDataLst>
              <p:tags r:id="rId16"/>
            </p:custDataLst>
          </p:nvPr>
        </p:nvSpPr>
        <p:spPr>
          <a:xfrm flipH="1">
            <a:off x="8431331" y="6012998"/>
            <a:ext cx="1260943" cy="23745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9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中草药在常见病治疗中的应用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感冒的治疗</a:t>
            </a:r>
            <a:endParaRPr lang="zh-CN" altLang="en-US"/>
          </a:p>
        </p:txBody>
      </p:sp>
      <p:sp>
        <p:nvSpPr>
          <p:cNvPr id="1049766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中草药：金银花、连翘、板蓝根等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72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治疗方法：煎煮、泡水、熬汤等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78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14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疗效：清热解毒、解表散寒、止咳化痰等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84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注意事项：不宜长期使用，需在医生指导下使用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咳嗽的治疗</a:t>
            </a:r>
            <a:endParaRPr lang="zh-CN" altLang="en-US"/>
          </a:p>
        </p:txBody>
      </p:sp>
      <p:sp>
        <p:nvSpPr>
          <p:cNvPr id="10498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中草药：川贝母、枇杷叶、杏仁、桔梗等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治疗方法：煎煮、熬汤、泡茶等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功效：清热解毒、润肺止咳、化痰平喘等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注意事项：根据病情和体质选择合适的中草药，避免自行用药，遵循医嘱。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消化不良的治疗</a:t>
            </a:r>
            <a:endParaRPr lang="zh-CN" altLang="en-US"/>
          </a:p>
        </p:txBody>
      </p:sp>
      <p:sp>
        <p:nvSpPr>
          <p:cNvPr id="104993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中医药治疗原则：辨证施治，根据患者的体质和病情，选择合适的中草药和治疗方法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中草药：如陈皮、山楂、麦芽等，具有健脾和胃、消食化积的作用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治疗方法：内服、外敷、针灸等，根据病情选择合适的治疗方法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注意事项：在医生的指导下使用中草药，避免自行购买和使用，以免产生不良反应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https://d.book118.com/137006005002006041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中草药与中医药治疗</vt:lpstr>
      <vt:lpstr>目录</vt:lpstr>
      <vt:lpstr>中草药的种类与作用</vt:lpstr>
      <vt:lpstr>中草药的分类</vt:lpstr>
      <vt:lpstr>中草药的特性与功效</vt:lpstr>
      <vt:lpstr>中草药的配伍与使用方法</vt:lpstr>
      <vt:lpstr>中医药治疗的理论基础</vt:lpstr>
      <vt:lpstr>中医的基本理论</vt:lpstr>
      <vt:lpstr>中药的治疗原则</vt:lpstr>
      <vt:lpstr>中药的治疗方法</vt:lpstr>
      <vt:lpstr>中草药在常见病治疗中的应用</vt:lpstr>
      <vt:lpstr>感冒的治疗</vt:lpstr>
      <vt:lpstr>咳嗽的治疗</vt:lpstr>
      <vt:lpstr>消化不良的治疗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2024-09-13T15:23:46.041</cp:lastPrinted>
  <dcterms:created xsi:type="dcterms:W3CDTF">2024-09-13T07:23:46Z</dcterms:created>
  <dcterms:modified xsi:type="dcterms:W3CDTF">2024-09-13T07:23:48Z</dcterms:modified>
</cp:coreProperties>
</file>