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DF4B25-C9B0-4CDD-8D2E-8AB6C9E82E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C51CB2-1D10-4005-A32A-495CA9CBBD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A4774E-BEB4-49AE-A422-89F6B0C7C2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670348-CBF4-4A2A-BA9F-478617B00D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B6D9B3-22B2-4EB7-9D11-932716F7A7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D83B41-E821-4968-9CDA-324581E9CF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48A670-375A-4E0D-A8AB-B38D0A0111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994555-BF36-4427-8AD7-A5C44DC0C6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9ECCC0-43C7-4C0C-A8EB-B624A3DE76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5E95E8-44F1-49DA-BCC8-5F4C4A49D4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A03015-A321-4FC6-AE4C-36AC01A885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7020114141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从自主识字验的推广到小学语文整体改革的展开李虎老师主持的小学语文教改验的产生和发展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小学语文自主识字验的推广</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小学语文整体改革的展开</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李虎老师主持的小学语文教改验的产生和发展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小学语文教改的反思与展望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教育改革背景</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随着教育改革的深入推进，小学语文教育逐渐暴露出一些问题，如学生识字量不足、阅读能力欠缺等。为了解决这些问题，李虎老师主持了小学语文教改实验。</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自主识字经验推广</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自主识字经验是一种有效的识字教学方法，它强调学生在教师的引导下，通过自主阅读、探究和实践，提高识字能力和阅读水平。李虎老师将这种经验引入到小学语文教学中，并进行了一系列的实验和探索。</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小学语文整体改革</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在自主识字经验推广的基础上，李虎老师进一步提出了小学语文整体改革的思路，旨在通过全面、系统的改革，提高小学语文教学的质量和效率，为学生的全面发展奠定基础。</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680677">
            <a:off x="-103598" y="1325485"/>
            <a:ext cx="9608125" cy="3565980"/>
          </a:xfrm>
          <a:custGeom>
            <a:rect l="l" t="t" r="r" b="b"/>
            <a:pathLst>
              <a:path w="2907" h="1077">
                <a:moveTo>
                  <a:pt x="966" y="697"/>
                </a:moveTo>
                <a:cubicBezTo>
                  <a:pt x="1108" y="727"/>
                  <a:pt x="1497" y="786"/>
                  <a:pt x="1623" y="694"/>
                </a:cubicBezTo>
                <a:cubicBezTo>
                  <a:pt x="1667" y="661"/>
                  <a:pt x="1708" y="623"/>
                  <a:pt x="1752" y="588"/>
                </a:cubicBezTo>
                <a:cubicBezTo>
                  <a:pt x="2134" y="287"/>
                  <a:pt x="2404" y="399"/>
                  <a:pt x="2401" y="402"/>
                </a:cubicBezTo>
                <a:cubicBezTo>
                  <a:pt x="2518" y="510"/>
                  <a:pt x="2782" y="511"/>
                  <a:pt x="2907" y="415"/>
                </a:cubicBezTo>
                <a:cubicBezTo>
                  <a:pt x="2901" y="418"/>
                  <a:pt x="2896" y="421"/>
                  <a:pt x="2890" y="424"/>
                </a:cubicBezTo>
                <a:cubicBezTo>
                  <a:pt x="2776" y="484"/>
                  <a:pt x="2556" y="468"/>
                  <a:pt x="2461" y="382"/>
                </a:cubicBezTo>
                <a:cubicBezTo>
                  <a:pt x="2594" y="342"/>
                  <a:pt x="2774" y="142"/>
                  <a:pt x="2813" y="0"/>
                </a:cubicBezTo>
                <a:cubicBezTo>
                  <a:pt x="2769" y="128"/>
                  <a:pt x="2609" y="309"/>
                  <a:pt x="2486" y="344"/>
                </a:cubicBezTo>
                <a:cubicBezTo>
                  <a:pt x="2412" y="366"/>
                  <a:pt x="2258" y="334"/>
                  <a:pt x="2149" y="312"/>
                </a:cubicBezTo>
                <a:cubicBezTo>
                  <a:pt x="2096" y="307"/>
                  <a:pt x="1767" y="523"/>
                  <a:pt x="1723" y="545"/>
                </a:cubicBezTo>
                <a:cubicBezTo>
                  <a:pt x="1685" y="564"/>
                  <a:pt x="1653" y="593"/>
                  <a:pt x="1621" y="619"/>
                </a:cubicBezTo>
                <a:cubicBezTo>
                  <a:pt x="1544" y="679"/>
                  <a:pt x="1459" y="684"/>
                  <a:pt x="1365" y="675"/>
                </a:cubicBezTo>
                <a:cubicBezTo>
                  <a:pt x="1283" y="668"/>
                  <a:pt x="1017" y="609"/>
                  <a:pt x="905" y="585"/>
                </a:cubicBezTo>
                <a:cubicBezTo>
                  <a:pt x="892" y="585"/>
                  <a:pt x="333" y="356"/>
                  <a:pt x="40" y="603"/>
                </a:cubicBezTo>
                <a:cubicBezTo>
                  <a:pt x="38" y="604"/>
                  <a:pt x="2" y="577"/>
                  <a:pt x="0" y="579"/>
                </a:cubicBezTo>
                <a:cubicBezTo>
                  <a:pt x="35" y="711"/>
                  <a:pt x="81" y="945"/>
                  <a:pt x="116" y="1077"/>
                </a:cubicBezTo>
                <a:cubicBezTo>
                  <a:pt x="134" y="1022"/>
                  <a:pt x="114" y="942"/>
                  <a:pt x="135" y="890"/>
                </a:cubicBezTo>
                <a:cubicBezTo>
                  <a:pt x="183" y="773"/>
                  <a:pt x="185" y="695"/>
                  <a:pt x="337" y="673"/>
                </a:cubicBezTo>
                <a:cubicBezTo>
                  <a:pt x="561" y="641"/>
                  <a:pt x="765" y="673"/>
                  <a:pt x="985" y="702"/>
                </a:cubicBezTo>
              </a:path>
            </a:pathLst>
          </a:custGeom>
          <a:solidFill>
            <a:srgbClr val="BFBFB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90431" y="2766027"/>
            <a:ext cx="201706" cy="201706"/>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5795" y="2404762"/>
            <a:ext cx="201706" cy="201706"/>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057465" y="3115249"/>
            <a:ext cx="200200" cy="200200"/>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770460" y="3563819"/>
            <a:ext cx="200200" cy="200200"/>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0559" y="3042996"/>
            <a:ext cx="100853" cy="100852"/>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793038" y="3115249"/>
            <a:ext cx="100852" cy="100852"/>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990249" y="1573891"/>
            <a:ext cx="2372296" cy="1026604"/>
            <a:chOff x="1990249" y="1573891"/>
            <a:chExt cx="2372296" cy="1026604"/>
          </a:xfrm>
        </p:grpSpPr>
        <p:sp>
          <p:nvSpPr>
            <p:cNvPr id="10" name="Freeform 10"/>
            <p:cNvSpPr/>
            <p:nvPr/>
          </p:nvSpPr>
          <p:spPr>
            <a:xfrm rot="8375884">
              <a:off x="1990249" y="1573891"/>
              <a:ext cx="2372296" cy="1026604"/>
            </a:xfrm>
            <a:custGeom>
              <a:rect l="l" t="t" r="r" b="b"/>
              <a:pathLst>
                <a:path w="641" h="277">
                  <a:moveTo>
                    <a:pt x="325" y="0"/>
                  </a:moveTo>
                  <a:cubicBezTo>
                    <a:pt x="132" y="0"/>
                    <a:pt x="0" y="143"/>
                    <a:pt x="0" y="143"/>
                  </a:cubicBezTo>
                  <a:cubicBezTo>
                    <a:pt x="119" y="243"/>
                    <a:pt x="229" y="277"/>
                    <a:pt x="323" y="277"/>
                  </a:cubicBezTo>
                  <a:cubicBezTo>
                    <a:pt x="517" y="277"/>
                    <a:pt x="641" y="132"/>
                    <a:pt x="641" y="132"/>
                  </a:cubicBezTo>
                  <a:cubicBezTo>
                    <a:pt x="527" y="33"/>
                    <a:pt x="419" y="0"/>
                    <a:pt x="325" y="0"/>
                  </a:cubicBezTo>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401979" y="2345892"/>
            <a:ext cx="2094833" cy="906399"/>
            <a:chOff x="4401979" y="2345892"/>
            <a:chExt cx="2094833" cy="906399"/>
          </a:xfrm>
        </p:grpSpPr>
        <p:sp>
          <p:nvSpPr>
            <p:cNvPr id="12" name="Freeform 12"/>
            <p:cNvSpPr/>
            <p:nvPr/>
          </p:nvSpPr>
          <p:spPr>
            <a:xfrm rot="7494101">
              <a:off x="4401979" y="2345892"/>
              <a:ext cx="2094833" cy="906399"/>
            </a:xfrm>
            <a:custGeom>
              <a:rect l="l" t="t" r="r" b="b"/>
              <a:pathLst>
                <a:path w="641" h="277">
                  <a:moveTo>
                    <a:pt x="325" y="0"/>
                  </a:moveTo>
                  <a:cubicBezTo>
                    <a:pt x="132" y="0"/>
                    <a:pt x="0" y="143"/>
                    <a:pt x="0" y="143"/>
                  </a:cubicBezTo>
                  <a:cubicBezTo>
                    <a:pt x="119" y="243"/>
                    <a:pt x="229" y="277"/>
                    <a:pt x="323" y="277"/>
                  </a:cubicBezTo>
                  <a:cubicBezTo>
                    <a:pt x="517" y="277"/>
                    <a:pt x="641" y="132"/>
                    <a:pt x="641" y="132"/>
                  </a:cubicBezTo>
                  <a:cubicBezTo>
                    <a:pt x="527" y="33"/>
                    <a:pt x="419" y="0"/>
                    <a:pt x="325" y="0"/>
                  </a:cubicBezTo>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362539" y="1859831"/>
            <a:ext cx="2032159" cy="879062"/>
            <a:chOff x="7362539" y="1859831"/>
            <a:chExt cx="2032159" cy="879062"/>
          </a:xfrm>
        </p:grpSpPr>
        <p:sp>
          <p:nvSpPr>
            <p:cNvPr id="14" name="Freeform 14"/>
            <p:cNvSpPr/>
            <p:nvPr/>
          </p:nvSpPr>
          <p:spPr>
            <a:xfrm rot="7358619">
              <a:off x="7362539" y="1859831"/>
              <a:ext cx="2032159" cy="879062"/>
            </a:xfrm>
            <a:custGeom>
              <a:rect l="l" t="t" r="r" b="b"/>
              <a:pathLst>
                <a:path w="641" h="277">
                  <a:moveTo>
                    <a:pt x="325" y="0"/>
                  </a:moveTo>
                  <a:cubicBezTo>
                    <a:pt x="132" y="0"/>
                    <a:pt x="0" y="143"/>
                    <a:pt x="0" y="143"/>
                  </a:cubicBezTo>
                  <a:cubicBezTo>
                    <a:pt x="119" y="243"/>
                    <a:pt x="229" y="277"/>
                    <a:pt x="323" y="277"/>
                  </a:cubicBezTo>
                  <a:cubicBezTo>
                    <a:pt x="517" y="277"/>
                    <a:pt x="641" y="132"/>
                    <a:pt x="641" y="132"/>
                  </a:cubicBezTo>
                  <a:cubicBezTo>
                    <a:pt x="527" y="33"/>
                    <a:pt x="419" y="0"/>
                    <a:pt x="325" y="0"/>
                  </a:cubicBezTo>
                </a:path>
              </a:pathLst>
            </a:custGeom>
            <a:solidFill>
              <a:schemeClr val="accent6">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43389" y="2966446"/>
            <a:ext cx="2369725" cy="1026223"/>
            <a:chOff x="443389" y="2966446"/>
            <a:chExt cx="2369725" cy="1026223"/>
          </a:xfrm>
        </p:grpSpPr>
        <p:sp>
          <p:nvSpPr>
            <p:cNvPr id="16" name="Freeform 16"/>
            <p:cNvSpPr/>
            <p:nvPr/>
          </p:nvSpPr>
          <p:spPr>
            <a:xfrm rot="3380677">
              <a:off x="443389" y="2966446"/>
              <a:ext cx="2369725" cy="1026223"/>
            </a:xfrm>
            <a:custGeom>
              <a:rect l="l" t="t" r="r" b="b"/>
              <a:pathLst>
                <a:path w="641" h="277">
                  <a:moveTo>
                    <a:pt x="325" y="0"/>
                  </a:moveTo>
                  <a:cubicBezTo>
                    <a:pt x="132" y="0"/>
                    <a:pt x="0" y="143"/>
                    <a:pt x="0" y="143"/>
                  </a:cubicBezTo>
                  <a:cubicBezTo>
                    <a:pt x="119" y="243"/>
                    <a:pt x="229" y="277"/>
                    <a:pt x="323" y="277"/>
                  </a:cubicBezTo>
                  <a:cubicBezTo>
                    <a:pt x="517" y="277"/>
                    <a:pt x="641" y="132"/>
                    <a:pt x="641" y="132"/>
                  </a:cubicBezTo>
                  <a:cubicBezTo>
                    <a:pt x="527" y="33"/>
                    <a:pt x="419" y="0"/>
                    <a:pt x="325" y="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2573360" y="3655102"/>
            <a:ext cx="2094738" cy="906399"/>
            <a:chOff x="2573360" y="3655102"/>
            <a:chExt cx="2094738" cy="906399"/>
          </a:xfrm>
        </p:grpSpPr>
        <p:sp>
          <p:nvSpPr>
            <p:cNvPr id="18" name="Freeform 18"/>
            <p:cNvSpPr/>
            <p:nvPr/>
          </p:nvSpPr>
          <p:spPr>
            <a:xfrm rot="3880404">
              <a:off x="2573360" y="3655102"/>
              <a:ext cx="2094738" cy="906399"/>
            </a:xfrm>
            <a:custGeom>
              <a:rect l="l" t="t" r="r" b="b"/>
              <a:pathLst>
                <a:path w="641" h="277">
                  <a:moveTo>
                    <a:pt x="325" y="0"/>
                  </a:moveTo>
                  <a:cubicBezTo>
                    <a:pt x="132" y="0"/>
                    <a:pt x="0" y="143"/>
                    <a:pt x="0" y="143"/>
                  </a:cubicBezTo>
                  <a:cubicBezTo>
                    <a:pt x="119" y="243"/>
                    <a:pt x="229" y="277"/>
                    <a:pt x="323" y="277"/>
                  </a:cubicBezTo>
                  <a:cubicBezTo>
                    <a:pt x="517" y="277"/>
                    <a:pt x="641" y="132"/>
                    <a:pt x="641" y="132"/>
                  </a:cubicBezTo>
                  <a:cubicBezTo>
                    <a:pt x="527" y="33"/>
                    <a:pt x="419" y="0"/>
                    <a:pt x="325" y="0"/>
                  </a:cubicBezTo>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6217063" y="3265816"/>
            <a:ext cx="2032159" cy="879062"/>
            <a:chOff x="6217063" y="3265816"/>
            <a:chExt cx="2032159" cy="879062"/>
          </a:xfrm>
        </p:grpSpPr>
        <p:sp>
          <p:nvSpPr>
            <p:cNvPr id="20" name="Freeform 20"/>
            <p:cNvSpPr/>
            <p:nvPr/>
          </p:nvSpPr>
          <p:spPr>
            <a:xfrm rot="2257082">
              <a:off x="6217063" y="3265816"/>
              <a:ext cx="2032159" cy="879062"/>
            </a:xfrm>
            <a:custGeom>
              <a:rect l="l" t="t" r="r" b="b"/>
              <a:pathLst>
                <a:path w="641" h="277">
                  <a:moveTo>
                    <a:pt x="325" y="0"/>
                  </a:moveTo>
                  <a:cubicBezTo>
                    <a:pt x="132" y="0"/>
                    <a:pt x="0" y="143"/>
                    <a:pt x="0" y="143"/>
                  </a:cubicBezTo>
                  <a:cubicBezTo>
                    <a:pt x="119" y="243"/>
                    <a:pt x="229" y="277"/>
                    <a:pt x="323" y="277"/>
                  </a:cubicBezTo>
                  <a:cubicBezTo>
                    <a:pt x="517" y="277"/>
                    <a:pt x="641" y="132"/>
                    <a:pt x="641" y="132"/>
                  </a:cubicBezTo>
                  <a:cubicBezTo>
                    <a:pt x="527" y="33"/>
                    <a:pt x="419" y="0"/>
                    <a:pt x="325" y="0"/>
                  </a:cubicBezTo>
                </a:path>
              </a:pathLst>
            </a:cu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
        <p:nvSpPr>
          <p:cNvPr id="43" name="TextBox 43"/>
          <p:cNvSpPr txBox="1"/>
          <p:nvPr/>
        </p:nvSpPr>
        <p:spPr>
          <a:xfrm>
            <a:off x="1038225" y="5349091"/>
            <a:ext cx="10115550" cy="12573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研究目的：本研究旨在探究李虎老师主持的小学语文教改实验的产生和发展过程，分析其实验设计、实施效果及存在的问题，为小学语文教育的改革和发展提供借鉴和参考。</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601169"/>
            <a:ext cx="492347" cy="492347"/>
            <a:chOff x="1474591" y="3601169"/>
            <a:chExt cx="492347" cy="492347"/>
          </a:xfrm>
        </p:grpSpPr>
        <p:sp>
          <p:nvSpPr>
            <p:cNvPr id="6" name="AutoShape 6"/>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75003"/>
            <a:ext cx="2139982" cy="2139982"/>
            <a:chOff x="2372036" y="2275003"/>
            <a:chExt cx="2139982" cy="2139982"/>
          </a:xfrm>
        </p:grpSpPr>
        <p:sp>
          <p:nvSpPr>
            <p:cNvPr id="8" name="Freeform 8"/>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123014"/>
            <a:ext cx="330613" cy="588550"/>
            <a:chOff x="3274244" y="3123014"/>
            <a:chExt cx="330613" cy="588550"/>
          </a:xfrm>
        </p:grpSpPr>
        <p:sp>
          <p:nvSpPr>
            <p:cNvPr id="10" name="Freeform 10"/>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3021001"/>
            <a:ext cx="145256" cy="300799"/>
            <a:chOff x="3370066" y="3021001"/>
            <a:chExt cx="145256" cy="300799"/>
          </a:xfrm>
        </p:grpSpPr>
        <p:sp>
          <p:nvSpPr>
            <p:cNvPr id="12" name="Freeform 12"/>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92028"/>
            <a:ext cx="492347" cy="492347"/>
            <a:chOff x="3195854" y="2092028"/>
            <a:chExt cx="492347" cy="492347"/>
          </a:xfrm>
        </p:grpSpPr>
        <p:sp>
          <p:nvSpPr>
            <p:cNvPr id="63" name="AutoShape 63"/>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414098"/>
            <a:ext cx="2139982" cy="2139982"/>
            <a:chOff x="3543612" y="3414098"/>
            <a:chExt cx="2139982" cy="2139982"/>
          </a:xfrm>
        </p:grpSpPr>
        <p:sp>
          <p:nvSpPr>
            <p:cNvPr id="65" name="Freeform 65"/>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611741"/>
            <a:ext cx="492347" cy="492347"/>
            <a:chOff x="4948930" y="3611741"/>
            <a:chExt cx="492347" cy="492347"/>
          </a:xfrm>
        </p:grpSpPr>
        <p:sp>
          <p:nvSpPr>
            <p:cNvPr id="68" name="AutoShape 68"/>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72826"/>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155516"/>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81858"/>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grpSp>
        <p:nvGrpSpPr>
          <p:cNvPr id="72" name="Group 72"/>
          <p:cNvGrpSpPr/>
          <p:nvPr/>
        </p:nvGrpSpPr>
        <p:grpSpPr>
          <a:xfrm>
            <a:off x="6649402" y="2138986"/>
            <a:ext cx="587026" cy="585597"/>
            <a:chOff x="6649402" y="2138986"/>
            <a:chExt cx="587026" cy="585597"/>
          </a:xfrm>
        </p:grpSpPr>
        <p:sp>
          <p:nvSpPr>
            <p:cNvPr id="73" name="AutoShape 73"/>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5" name="Group 75"/>
          <p:cNvGrpSpPr/>
          <p:nvPr/>
        </p:nvGrpSpPr>
        <p:grpSpPr>
          <a:xfrm>
            <a:off x="6649402" y="3402766"/>
            <a:ext cx="587026" cy="585597"/>
            <a:chOff x="6649402" y="3402766"/>
            <a:chExt cx="587026" cy="585597"/>
          </a:xfrm>
        </p:grpSpPr>
        <p:sp>
          <p:nvSpPr>
            <p:cNvPr id="76" name="AutoShape 76"/>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7" name="Group 77"/>
          <p:cNvGrpSpPr/>
          <p:nvPr/>
        </p:nvGrpSpPr>
        <p:grpSpPr>
          <a:xfrm>
            <a:off x="6833234" y="3535589"/>
            <a:ext cx="224504" cy="467677"/>
            <a:chOff x="6833234" y="3535589"/>
            <a:chExt cx="224504" cy="467677"/>
          </a:xfrm>
        </p:grpSpPr>
        <p:sp>
          <p:nvSpPr>
            <p:cNvPr id="78" name="Freeform 78"/>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Freeform 97"/>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AutoShape 124"/>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9" name="Group 129"/>
          <p:cNvGrpSpPr/>
          <p:nvPr/>
        </p:nvGrpSpPr>
        <p:grpSpPr>
          <a:xfrm>
            <a:off x="6649402" y="4666547"/>
            <a:ext cx="587026" cy="585502"/>
            <a:chOff x="6649402" y="4666547"/>
            <a:chExt cx="587026" cy="585502"/>
          </a:xfrm>
        </p:grpSpPr>
        <p:sp>
          <p:nvSpPr>
            <p:cNvPr id="130" name="AutoShape 130"/>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2" name="TextBox 132"/>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研究问题：本研究主要关注以下几个问题</a:t>
            </a:r>
          </a:p>
        </p:txBody>
      </p:sp>
      <p:sp>
        <p:nvSpPr>
          <p:cNvPr id="133" name="TextBox 133"/>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1. 李虎老师主持的小学语文教改实验是如何产生的？其背景和意义是什么？</a:t>
            </a:r>
          </a:p>
        </p:txBody>
      </p:sp>
      <p:sp>
        <p:nvSpPr>
          <p:cNvPr id="134" name="TextBox 134"/>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2. 该实验的设计和实施过程是怎样的？采用了哪些教学方法和手段？</a:t>
            </a:r>
          </a:p>
        </p:txBody>
      </p:sp>
      <p:grpSp>
        <p:nvGrpSpPr>
          <p:cNvPr id="135" name="Group 135"/>
          <p:cNvGrpSpPr/>
          <p:nvPr/>
        </p:nvGrpSpPr>
        <p:grpSpPr>
          <a:xfrm>
            <a:off x="454963" y="93878"/>
            <a:ext cx="10641129" cy="914400"/>
            <a:chOff x="454963" y="93878"/>
            <a:chExt cx="10641129" cy="914400"/>
          </a:xfrm>
        </p:grpSpPr>
        <p:sp>
          <p:nvSpPr>
            <p:cNvPr id="136" name="AutoShape 13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AutoShape 15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AutoShape 15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TextBox 15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3. 实验的效果如何？对学生的识字量、阅读能力和语文素养等方面产生了哪些影响？</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4. 在实验过程中存在哪些问题？如何解决这些问题？</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5. 该实验对小学语文教育的改革和发展有何启示和借鉴意义？</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小学语文自主识字验的推广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433" r="5433"/>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学生主体</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方法多样</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语境创设</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自主识字验强调学生在识字过程中的主体地位，注重培养学生的自主学习能力和兴趣。</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自主识字验采用多种识字方法，如韵语识字、字理识字、情境识字等，以满足不同学生的学习需求。</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自主识字验注重在语境中识字，通过创设丰富的语境，帮助学生理解字义、记忆字形。</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自主识字验的理念与特点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政策引领</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培训指导</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校本研修</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家校合作</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推广策略与实施路径</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学校根据自身实际情况，开展校本研修活动，探索适合本校的自主识字验推广策略和实施路径。</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组织专家和教师进行培训和指导，提高教师的专业素养和教学能力，确保自主识字验的有效实施。</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教育行政部门通过制定相关政策，鼓励和支持学校开展自主识字验的推广。</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加强家校合作，引导家长积极参与孩子的识字教育，形成良好的家庭学习氛围。</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学生方面</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通过自主识字验的推广，学生的识字量明显增加，阅读能力和写作能力得到提高。同时，学生的自主学习能力和兴趣得到培养，为后续的语文学习打下了坚实的基础。</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教师方面</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自主识字验的推广促进了教师的专业成长，提高了教师的教育教学能力。同时，教师在实践中不断探索和创新，积累了丰富的教育教学经验。</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学校方面</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自主识字验的推广提升了学校的整体教育水平和社会声誉。学校通过开展各种形式的识字活动，营造了浓厚的文化氛围，为学生的全面发展提供了有力保障。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推广效果与影响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小学语文整体改革的展开</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https://d.book118.com/137020114141006041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2024-09-14T16:29:36.219</cp:lastPrinted>
  <dcterms:created xsi:type="dcterms:W3CDTF">2024-09-14T08:29:36Z</dcterms:created>
  <dcterms:modified xsi:type="dcterms:W3CDTF">2024-09-14T08:29:38Z</dcterms:modified>
</cp:coreProperties>
</file>