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9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8" r:id="rId23"/>
  </p:sldIdLst>
  <p:sldSz cx="12192000" cy="6858000"/>
  <p:notesSz cx="6858000" cy="9144000"/>
  <p:embeddedFontLst>
    <p:embeddedFont>
      <p:font typeface="楷体" panose="02010609060101010101" charset="-122"/>
      <p:regular r:id="rId25"/>
    </p:embeddedFont>
    <p:embeddedFont>
      <p:font typeface="楷体_GB2312" panose="02010609030101010101" charset="-122"/>
      <p:regular r:id="rId26"/>
    </p:embeddedFont>
    <p:embeddedFont>
      <p:font typeface="Arial Unicode MS" panose="020B0604020202020204" charset="-122"/>
      <p:regular r:id="rId27"/>
    </p:embeddedFont>
    <p:embeddedFont>
      <p:font typeface="微软雅黑" panose="020B0503020204020204" charset="-122"/>
      <p:regular r:id="rId28"/>
    </p:embeddedFont>
    <p:embeddedFont>
      <p:font typeface="Calibri" panose="020F0502020204030204" charset="0"/>
      <p:regular r:id="rId29"/>
      <p:bold r:id="rId30"/>
      <p:italic r:id="rId31"/>
      <p:boldItalic r:id="rId32"/>
    </p:embeddedFont>
    <p:embeddedFont>
      <p:font typeface="黑体" panose="02010609060101010101" charset="-122"/>
      <p:regular r:id="rId33"/>
    </p:embeddedFont>
  </p:embeddedFontLst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940675A-B579-460E-94D1-54222C63F5DA}" styleName="No Style, Table Grid">
    <a:wholeTbl>
      <a:tcTxStyle>
        <a:fontRef idx="minor"/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tags" Target="tags/tag14.xml" /><Relationship Id="rId25" Type="http://schemas.openxmlformats.org/officeDocument/2006/relationships/font" Target="fonts/font1.fntdata" /><Relationship Id="rId26" Type="http://schemas.openxmlformats.org/officeDocument/2006/relationships/font" Target="fonts/font2.fntdata" /><Relationship Id="rId27" Type="http://schemas.openxmlformats.org/officeDocument/2006/relationships/font" Target="fonts/font3.fntdata" /><Relationship Id="rId28" Type="http://schemas.openxmlformats.org/officeDocument/2006/relationships/font" Target="fonts/font4.fntdata" /><Relationship Id="rId29" Type="http://schemas.openxmlformats.org/officeDocument/2006/relationships/font" Target="fonts/font5.fntdata" /><Relationship Id="rId3" Type="http://schemas.openxmlformats.org/officeDocument/2006/relationships/slide" Target="slides/slide1.xml" /><Relationship Id="rId30" Type="http://schemas.openxmlformats.org/officeDocument/2006/relationships/font" Target="fonts/font6.fntdata" /><Relationship Id="rId31" Type="http://schemas.openxmlformats.org/officeDocument/2006/relationships/font" Target="fonts/font7.fntdata" /><Relationship Id="rId32" Type="http://schemas.openxmlformats.org/officeDocument/2006/relationships/font" Target="fonts/font8.fntdata" /><Relationship Id="rId33" Type="http://schemas.openxmlformats.org/officeDocument/2006/relationships/font" Target="fonts/font9.fntdata" /><Relationship Id="rId34" Type="http://schemas.openxmlformats.org/officeDocument/2006/relationships/presProps" Target="presProps.xml" /><Relationship Id="rId35" Type="http://schemas.openxmlformats.org/officeDocument/2006/relationships/viewProps" Target="viewProps.xml" /><Relationship Id="rId36" Type="http://schemas.openxmlformats.org/officeDocument/2006/relationships/theme" Target="theme/theme1.xml" /><Relationship Id="rId37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4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4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4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9C34BA-AAAB-41F6-8D24-CBEDADF163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ADE0EE-ADE4-4214-9246-E78CD1E77C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B49AFA-23B6-455C-9931-ADE5C26724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709C92-5A1E-45DD-B24A-EFA8B1AB4C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2746CA-C25E-4B58-AC19-C455396D5E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7A41F9-6D2D-46E8-94CE-A5C35F5BE2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7F6AAB-F292-44E8-A27C-69CAB185B7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D9E57F-3151-418E-8B15-4D4D632509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A0469A-DDE5-4F11-B629-533F2E4C09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46082A-4EF0-46FA-AA13-D93ACD3ECC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CBF533-D00E-4089-BF02-81CFC4EBE1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69882" y="432000"/>
            <a:ext cx="10852237" cy="648000"/>
          </a:xfrm>
        </p:spPr>
        <p:txBody>
          <a:bodyPr vert="horz" lIns="101600" tIns="38100" rIns="76200" bIns="38100" rtlCol="0" anchor="ctr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8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+mj-lt"/>
                <a:ea typeface="+mj-ea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669882" y="1296000"/>
            <a:ext cx="10852237" cy="5041355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0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1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3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5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6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7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8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9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0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1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2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3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4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5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6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7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8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 noProof="1" smtClean="0"/>
              <a:t>单击此处编辑母版副标题样式</a:t>
            </a:r>
            <a:endParaRPr lang="zh-CN" altLang="en-US" noProof="1"/>
          </a:p>
        </p:txBody>
      </p:sp>
      <p:sp>
        <p:nvSpPr>
          <p:cNvPr id="4" name="日期占位符 10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5" name="页脚占位符 10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/>
          </a:p>
        </p:txBody>
      </p:sp>
      <p:sp>
        <p:nvSpPr>
          <p:cNvPr id="6" name="灯片编号占位符 102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A7FF58C-EAA1-4182-8848-12A158763214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slideLayout" Target="../slideLayouts/slideLayout30.xml" /><Relationship Id="rId2" Type="http://schemas.openxmlformats.org/officeDocument/2006/relationships/slideLayout" Target="../slideLayouts/slideLayout13.xml" /><Relationship Id="rId20" Type="http://schemas.openxmlformats.org/officeDocument/2006/relationships/slideLayout" Target="../slideLayouts/slideLayout31.xml" /><Relationship Id="rId21" Type="http://schemas.openxmlformats.org/officeDocument/2006/relationships/slideLayout" Target="../slideLayouts/slideLayout32.xml" /><Relationship Id="rId22" Type="http://schemas.openxmlformats.org/officeDocument/2006/relationships/slideLayout" Target="../slideLayouts/slideLayout33.xml" /><Relationship Id="rId23" Type="http://schemas.openxmlformats.org/officeDocument/2006/relationships/slideLayout" Target="../slideLayouts/slideLayout34.xml" /><Relationship Id="rId24" Type="http://schemas.openxmlformats.org/officeDocument/2006/relationships/slideLayout" Target="../slideLayouts/slideLayout35.xml" /><Relationship Id="rId25" Type="http://schemas.openxmlformats.org/officeDocument/2006/relationships/slideLayout" Target="../slideLayouts/slideLayout36.xml" /><Relationship Id="rId26" Type="http://schemas.openxmlformats.org/officeDocument/2006/relationships/slideLayout" Target="../slideLayouts/slideLayout37.xml" /><Relationship Id="rId27" Type="http://schemas.openxmlformats.org/officeDocument/2006/relationships/slideLayout" Target="../slideLayouts/slideLayout38.xml" /><Relationship Id="rId28" Type="http://schemas.openxmlformats.org/officeDocument/2006/relationships/slideLayout" Target="../slideLayouts/slideLayout39.xml" /><Relationship Id="rId29" Type="http://schemas.openxmlformats.org/officeDocument/2006/relationships/slideLayout" Target="../slideLayouts/slideLayout40.xml" /><Relationship Id="rId3" Type="http://schemas.openxmlformats.org/officeDocument/2006/relationships/slideLayout" Target="../slideLayouts/slideLayout14.xml" /><Relationship Id="rId30" Type="http://schemas.openxmlformats.org/officeDocument/2006/relationships/slideLayout" Target="../slideLayouts/slideLayout41.xml" /><Relationship Id="rId31" Type="http://schemas.openxmlformats.org/officeDocument/2006/relationships/slideLayout" Target="../slideLayouts/slideLayout42.xml" /><Relationship Id="rId32" Type="http://schemas.openxmlformats.org/officeDocument/2006/relationships/slideLayout" Target="../slideLayouts/slideLayout43.xml" /><Relationship Id="rId33" Type="http://schemas.openxmlformats.org/officeDocument/2006/relationships/tags" Target="../tags/tag6.xml" /><Relationship Id="rId34" Type="http://schemas.openxmlformats.org/officeDocument/2006/relationships/tags" Target="../tags/tag7.xml" /><Relationship Id="rId35" Type="http://schemas.openxmlformats.org/officeDocument/2006/relationships/tags" Target="../tags/tag8.xml" /><Relationship Id="rId36" Type="http://schemas.openxmlformats.org/officeDocument/2006/relationships/tags" Target="../tags/tag9.xml" /><Relationship Id="rId37" Type="http://schemas.openxmlformats.org/officeDocument/2006/relationships/tags" Target="../tags/tag10.xml" /><Relationship Id="rId38" Type="http://schemas.openxmlformats.org/officeDocument/2006/relationships/tags" Target="../tags/tag11.xml" /><Relationship Id="rId39" Type="http://schemas.openxmlformats.org/officeDocument/2006/relationships/image" Target="../media/image1.png" /><Relationship Id="rId4" Type="http://schemas.openxmlformats.org/officeDocument/2006/relationships/slideLayout" Target="../slideLayouts/slideLayout15.xml" /><Relationship Id="rId40" Type="http://schemas.openxmlformats.org/officeDocument/2006/relationships/theme" Target="../theme/theme2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dpi="0" rotWithShape="1">
          <a:blip r:embed="rId39">
            <a:lum/>
          </a:blip>
          <a:stretch>
            <a:fillRect t="-22000" b="-2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33"/>
            </p:custDataLst>
          </p:nvPr>
        </p:nvSpPr>
        <p:spPr>
          <a:xfrm>
            <a:off x="669882" y="432000"/>
            <a:ext cx="10852237" cy="648000"/>
          </a:xfrm>
          <a:prstGeom prst="rect">
            <a:avLst/>
          </a:prstGeom>
        </p:spPr>
        <p:txBody>
          <a:bodyPr vert="horz" lIns="101600" tIns="38100" rIns="76200" bIns="38100" rtlCol="0" anchor="ctr" anchorCtr="0">
            <a:no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4"/>
            </p:custDataLst>
          </p:nvPr>
        </p:nvSpPr>
        <p:spPr>
          <a:xfrm>
            <a:off x="669882" y="1296000"/>
            <a:ext cx="10852237" cy="5040000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35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GB Pinyinok-B"/>
                <a:ea typeface="楷体" panose="02010609060101010101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36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GB Pinyinok-B"/>
                <a:ea typeface="楷体" panose="02010609060101010101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37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GB Pinyinok-B"/>
                <a:ea typeface="楷体" panose="02010609060101010101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3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  <p:sldLayoutId id="2147483678" r:id="rId19"/>
    <p:sldLayoutId id="2147483679" r:id="rId20"/>
    <p:sldLayoutId id="2147483680" r:id="rId21"/>
    <p:sldLayoutId id="2147483681" r:id="rId22"/>
    <p:sldLayoutId id="2147483682" r:id="rId23"/>
    <p:sldLayoutId id="2147483683" r:id="rId24"/>
    <p:sldLayoutId id="2147483684" r:id="rId25"/>
    <p:sldLayoutId id="2147483685" r:id="rId26"/>
    <p:sldLayoutId id="2147483686" r:id="rId27"/>
    <p:sldLayoutId id="2147483687" r:id="rId28"/>
    <p:sldLayoutId id="2147483688" r:id="rId29"/>
    <p:sldLayoutId id="2147483689" r:id="rId30"/>
    <p:sldLayoutId id="2147483690" r:id="rId31"/>
    <p:sldLayoutId id="2147483691" r:id="rId32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800" b="1" u="none" strike="noStrike" kern="1200" cap="none" spc="200" normalizeH="0">
          <a:solidFill>
            <a:schemeClr val="tx1"/>
          </a:solidFill>
          <a:uFillTx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+mn-lt"/>
          <a:ea typeface="+mn-ea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/>
          </a:solidFill>
          <a:uFillTx/>
          <a:latin typeface="+mn-lt"/>
          <a:ea typeface="+mn-ea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+mn-lt"/>
          <a:ea typeface="+mn-ea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+mn-lt"/>
          <a:ea typeface="+mn-ea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2.xml" /><Relationship Id="rId2" Type="http://schemas.openxmlformats.org/officeDocument/2006/relationships/image" Target="../media/image3.jpeg" /><Relationship Id="rId3" Type="http://schemas.openxmlformats.org/officeDocument/2006/relationships/image" Target="../media/image4.png" /><Relationship Id="rId4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2.xml" /><Relationship Id="rId2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2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12.xml" /><Relationship Id="rId3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13.xml" /><Relationship Id="rId3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image" Target="../media/image6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703306501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2">
            <a:alphaModFix amt="67000"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椭圆 7"/>
          <p:cNvSpPr/>
          <p:nvPr/>
        </p:nvSpPr>
        <p:spPr>
          <a:xfrm>
            <a:off x="3235095" y="2232348"/>
            <a:ext cx="1596789" cy="1501254"/>
          </a:xfrm>
          <a:prstGeom prst="ellipse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楷体" panose="02010609060101010101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楷体" panose="02010609060101010101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楷体" panose="02010609060101010101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楷体" panose="02010609060101010101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楷体" panose="02010609060101010101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楷体" panose="02010609060101010101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楷体" panose="02010609060101010101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楷体" panose="02010609060101010101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楷体" panose="02010609060101010101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文本框 4"/>
          <p:cNvSpPr txBox="1"/>
          <p:nvPr/>
        </p:nvSpPr>
        <p:spPr>
          <a:xfrm>
            <a:off x="3314181" y="2169616"/>
            <a:ext cx="5344765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9pPr>
          </a:lstStyle>
          <a:p>
            <a:pPr marL="1371600" indent="-1371600">
              <a:buAutoNum type="arabicPlain" startAt="14"/>
            </a:pPr>
            <a:r>
              <a:rPr lang="en-US" altLang="zh-CN" sz="88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cs typeface="楷体" panose="02010609060101010101" charset="-122"/>
              </a:rPr>
              <a:t> </a:t>
            </a:r>
            <a:r>
              <a:rPr lang="zh-CN" altLang="zh-CN" sz="88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cs typeface="楷体" panose="02010609060101010101" charset="-122"/>
              </a:rPr>
              <a:t>母 鸡</a:t>
            </a:r>
            <a:endParaRPr lang="en-US" altLang="zh-CN" sz="8800" b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楷体" panose="02010609060101010101" charset="-122"/>
              <a:cs typeface="楷体" panose="02010609060101010101" charset="-122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335559" y="629175"/>
            <a:ext cx="684541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9pPr>
          </a:lstStyle>
          <a:p>
            <a:r>
              <a:rPr lang="zh-CN" altLang="en-US" sz="32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部编版 义务教育教科书 四年级 下册</a:t>
            </a:r>
            <a:endParaRPr lang="zh-CN" altLang="en-US" sz="3200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 amt="97000"/>
            <a:lum/>
          </a:blip>
          <a:stretch>
            <a:fillRect t="-22000" b="-2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28" name="Picture 4" descr="åç§é£æ ¼çpptèæ¯å¾çç´ æå¤§å¨ 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0" y="0"/>
            <a:ext cx="12192000" cy="6858001"/>
          </a:xfrm>
          <a:prstGeom prst="rect">
            <a:avLst/>
          </a:prstGeom>
          <a:noFill/>
        </p:spPr>
      </p:pic>
      <p:pic>
        <p:nvPicPr>
          <p:cNvPr id="3" name="图片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69665" y="635"/>
            <a:ext cx="5609590" cy="6857365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</p:cSld>
  <p:clrMapOvr>
    <a:masterClrMapping/>
  </p:clrMapOvr>
  <p:transition>
    <p:split orient="vert" dir="in"/>
  </p:transition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0" name="文本框 99"/>
          <p:cNvSpPr txBox="1"/>
          <p:nvPr/>
        </p:nvSpPr>
        <p:spPr>
          <a:xfrm>
            <a:off x="882650" y="1416050"/>
            <a:ext cx="9575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9pPr>
          </a:lstStyle>
          <a:p>
            <a:pPr marL="228600" indent="-228600"/>
            <a:r>
              <a:rPr lang="en-US" altLang="zh-CN" sz="40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cs typeface="楷体" panose="02010609060101010101" charset="-122"/>
              </a:rPr>
              <a:t>1</a:t>
            </a:r>
            <a:r>
              <a:rPr lang="en-US" sz="40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cs typeface="楷体" panose="02010609060101010101" charset="-122"/>
              </a:rPr>
              <a:t>.</a:t>
            </a:r>
            <a:r>
              <a:rPr lang="zh-CN" sz="40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cs typeface="楷体" panose="02010609060101010101" charset="-122"/>
              </a:rPr>
              <a:t>借助拼音读好下面的词语。</a:t>
            </a:r>
            <a:endParaRPr lang="zh-CN" altLang="en-US" sz="4000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楷体" panose="02010609060101010101" charset="-122"/>
              <a:cs typeface="楷体" panose="02010609060101010101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882650" y="2353945"/>
            <a:ext cx="10841990" cy="39382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9pPr>
          </a:lstStyle>
          <a:p>
            <a:pPr indent="262255">
              <a:lnSpc>
                <a:spcPts val="10000"/>
              </a:lnSpc>
            </a:pPr>
            <a:r>
              <a:rPr lang="zh-CN" sz="5400" b="1">
                <a:latin typeface="楷体" panose="02010609060101010101" charset="-122"/>
                <a:cs typeface="楷体" panose="02010609060101010101" charset="-122"/>
              </a:rPr>
              <a:t>讨厌</a:t>
            </a:r>
            <a:r>
              <a:rPr lang="en-US" sz="5400" b="1">
                <a:latin typeface="楷体" panose="02010609060101010101" charset="-122"/>
                <a:cs typeface="楷体" panose="02010609060101010101" charset="-122"/>
              </a:rPr>
              <a:t>   </a:t>
            </a:r>
            <a:r>
              <a:rPr lang="zh-CN" sz="5400" b="1">
                <a:latin typeface="楷体" panose="02010609060101010101" charset="-122"/>
                <a:cs typeface="楷体" panose="02010609060101010101" charset="-122"/>
              </a:rPr>
              <a:t>疙瘩</a:t>
            </a:r>
            <a:r>
              <a:rPr lang="en-US" sz="5400" b="1">
                <a:latin typeface="楷体" panose="02010609060101010101" charset="-122"/>
                <a:cs typeface="楷体" panose="02010609060101010101" charset="-122"/>
              </a:rPr>
              <a:t>   </a:t>
            </a:r>
            <a:r>
              <a:rPr lang="zh-CN" sz="5400" b="1">
                <a:latin typeface="楷体" panose="02010609060101010101" charset="-122"/>
                <a:cs typeface="楷体" panose="02010609060101010101" charset="-122"/>
              </a:rPr>
              <a:t>欺侮</a:t>
            </a:r>
            <a:r>
              <a:rPr lang="en-US" sz="5400" b="1">
                <a:latin typeface="楷体" panose="02010609060101010101" charset="-122"/>
                <a:cs typeface="楷体" panose="02010609060101010101" charset="-122"/>
              </a:rPr>
              <a:t>   </a:t>
            </a:r>
            <a:r>
              <a:rPr lang="zh-CN" sz="5400" b="1">
                <a:latin typeface="楷体" panose="02010609060101010101" charset="-122"/>
                <a:cs typeface="楷体" panose="02010609060101010101" charset="-122"/>
              </a:rPr>
              <a:t>可恶</a:t>
            </a:r>
            <a:r>
              <a:rPr lang="en-US" sz="5400" b="1">
                <a:latin typeface="楷体" panose="02010609060101010101" charset="-122"/>
                <a:cs typeface="楷体" panose="02010609060101010101" charset="-122"/>
              </a:rPr>
              <a:t>   </a:t>
            </a:r>
            <a:endParaRPr lang="en-US" sz="5400" b="1">
              <a:latin typeface="楷体" panose="02010609060101010101" charset="-122"/>
              <a:cs typeface="楷体" panose="02010609060101010101" charset="-122"/>
            </a:endParaRPr>
          </a:p>
          <a:p>
            <a:pPr indent="262255">
              <a:lnSpc>
                <a:spcPts val="10000"/>
              </a:lnSpc>
            </a:pPr>
            <a:r>
              <a:rPr lang="zh-CN" sz="5400" b="1">
                <a:latin typeface="楷体" panose="02010609060101010101" charset="-122"/>
                <a:cs typeface="楷体" panose="02010609060101010101" charset="-122"/>
              </a:rPr>
              <a:t>慈爱</a:t>
            </a:r>
            <a:r>
              <a:rPr lang="en-US" sz="5400" b="1">
                <a:latin typeface="楷体" panose="02010609060101010101" charset="-122"/>
                <a:cs typeface="楷体" panose="02010609060101010101" charset="-122"/>
              </a:rPr>
              <a:t>   </a:t>
            </a:r>
            <a:r>
              <a:rPr lang="zh-CN" sz="5400" b="1">
                <a:latin typeface="楷体" panose="02010609060101010101" charset="-122"/>
                <a:cs typeface="楷体" panose="02010609060101010101" charset="-122"/>
              </a:rPr>
              <a:t>啄食</a:t>
            </a:r>
            <a:r>
              <a:rPr lang="en-US" sz="5400" b="1">
                <a:latin typeface="楷体" panose="02010609060101010101" charset="-122"/>
                <a:cs typeface="楷体" panose="02010609060101010101" charset="-122"/>
              </a:rPr>
              <a:t>   </a:t>
            </a:r>
            <a:r>
              <a:rPr lang="zh-CN" sz="5400" b="1">
                <a:latin typeface="楷体" panose="02010609060101010101" charset="-122"/>
                <a:cs typeface="楷体" panose="02010609060101010101" charset="-122"/>
              </a:rPr>
              <a:t>毒手</a:t>
            </a:r>
            <a:r>
              <a:rPr lang="en-US" sz="5400" b="1">
                <a:latin typeface="楷体" panose="02010609060101010101" charset="-122"/>
                <a:cs typeface="楷体" panose="02010609060101010101" charset="-122"/>
              </a:rPr>
              <a:t>   </a:t>
            </a:r>
            <a:r>
              <a:rPr lang="zh-CN" sz="5400" b="1">
                <a:latin typeface="楷体" panose="02010609060101010101" charset="-122"/>
                <a:cs typeface="楷体" panose="02010609060101010101" charset="-122"/>
              </a:rPr>
              <a:t>警戒</a:t>
            </a:r>
            <a:r>
              <a:rPr lang="en-US" sz="5400" b="1">
                <a:latin typeface="楷体" panose="02010609060101010101" charset="-122"/>
                <a:cs typeface="楷体" panose="02010609060101010101" charset="-122"/>
              </a:rPr>
              <a:t>  </a:t>
            </a:r>
            <a:endParaRPr lang="en-US" sz="5400" b="1">
              <a:latin typeface="楷体" panose="02010609060101010101" charset="-122"/>
              <a:cs typeface="楷体" panose="02010609060101010101" charset="-122"/>
            </a:endParaRPr>
          </a:p>
          <a:p>
            <a:pPr indent="262255">
              <a:lnSpc>
                <a:spcPts val="10000"/>
              </a:lnSpc>
            </a:pPr>
            <a:r>
              <a:rPr lang="zh-CN" sz="5400" b="1">
                <a:latin typeface="楷体" panose="02010609060101010101" charset="-122"/>
                <a:cs typeface="楷体" panose="02010609060101010101" charset="-122"/>
              </a:rPr>
              <a:t>消瘦</a:t>
            </a:r>
            <a:r>
              <a:rPr lang="en-US" sz="5400" b="1">
                <a:latin typeface="楷体" panose="02010609060101010101" charset="-122"/>
                <a:cs typeface="楷体" panose="02010609060101010101" charset="-122"/>
              </a:rPr>
              <a:t>   </a:t>
            </a:r>
            <a:r>
              <a:rPr lang="zh-CN" sz="5400" b="1">
                <a:latin typeface="楷体" panose="02010609060101010101" charset="-122"/>
                <a:cs typeface="楷体" panose="02010609060101010101" charset="-122"/>
              </a:rPr>
              <a:t>啼叫</a:t>
            </a:r>
            <a:r>
              <a:rPr lang="en-US" sz="5400" b="1">
                <a:latin typeface="楷体" panose="02010609060101010101" charset="-122"/>
                <a:cs typeface="楷体" panose="02010609060101010101" charset="-122"/>
              </a:rPr>
              <a:t>   </a:t>
            </a:r>
            <a:r>
              <a:rPr lang="zh-CN" sz="5400" b="1">
                <a:latin typeface="楷体" panose="02010609060101010101" charset="-122"/>
                <a:cs typeface="楷体" panose="02010609060101010101" charset="-122"/>
              </a:rPr>
              <a:t>顶凄惨</a:t>
            </a:r>
            <a:r>
              <a:rPr lang="en-US" sz="5400" b="1">
                <a:latin typeface="楷体" panose="02010609060101010101" charset="-122"/>
                <a:cs typeface="楷体" panose="02010609060101010101" charset="-122"/>
              </a:rPr>
              <a:t>  </a:t>
            </a:r>
            <a:r>
              <a:rPr lang="zh-CN" sz="5400" b="1">
                <a:latin typeface="楷体" panose="02010609060101010101" charset="-122"/>
                <a:cs typeface="楷体" panose="02010609060101010101" charset="-122"/>
              </a:rPr>
              <a:t>受不了</a:t>
            </a:r>
            <a:endParaRPr lang="zh-CN" altLang="en-US" sz="5400">
              <a:latin typeface="楷体" panose="02010609060101010101" charset="-122"/>
              <a:cs typeface="楷体" panose="02010609060101010101" charset="-122"/>
            </a:endParaRPr>
          </a:p>
        </p:txBody>
      </p:sp>
      <p:pic>
        <p:nvPicPr>
          <p:cNvPr id="3103" name="图片 61" descr="200724144521816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072515" y="151448"/>
            <a:ext cx="1071563" cy="950912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104" name="Rectangle 14"/>
          <p:cNvSpPr/>
          <p:nvPr/>
        </p:nvSpPr>
        <p:spPr>
          <a:xfrm>
            <a:off x="4713446" y="334169"/>
            <a:ext cx="2490470" cy="768350"/>
          </a:xfrm>
          <a:prstGeom prst="rect">
            <a:avLst/>
          </a:prstGeom>
          <a:noFill/>
          <a:ln w="9525">
            <a:noFill/>
          </a:ln>
        </p:spPr>
        <p:txBody>
          <a:bodyPr wrap="none" anchor="ctr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9pPr>
          </a:lstStyle>
          <a:p>
            <a:pPr algn="ctr" eaLnBrk="0" hangingPunct="0"/>
            <a:r>
              <a:rPr lang="en-US" altLang="zh-CN" sz="4400" b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_GB2312" panose="02010609030101010101" charset="-122"/>
                <a:cs typeface="Times New Roman" panose="02020603050405020304" charset="0"/>
              </a:rPr>
              <a:t>14 </a:t>
            </a:r>
            <a:r>
              <a:rPr lang="zh-CN" altLang="zh-CN" sz="4400" b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_GB2312" panose="02010609030101010101" charset="-122"/>
                <a:cs typeface="Times New Roman" panose="02020603050405020304" charset="0"/>
              </a:rPr>
              <a:t>母 鸡</a:t>
            </a:r>
            <a:endParaRPr lang="zh-CN" altLang="en-US" sz="440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楷体_GB2312" panose="02010609030101010101" charset="-122"/>
              <a:ea typeface="Times New Roman" panose="02020603050405020304" charset="0"/>
            </a:endParaRPr>
          </a:p>
        </p:txBody>
      </p:sp>
      <p:sp>
        <p:nvSpPr>
          <p:cNvPr id="55315" name="Text Box 19"/>
          <p:cNvSpPr txBox="1"/>
          <p:nvPr/>
        </p:nvSpPr>
        <p:spPr>
          <a:xfrm>
            <a:off x="3661093" y="2184400"/>
            <a:ext cx="716280" cy="64516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9pPr>
          </a:lstStyle>
          <a:p>
            <a:pPr algn="l"/>
            <a:r>
              <a:rPr lang="en-US" altLang="zh-CN" sz="3600" b="1">
                <a:solidFill>
                  <a:srgbClr val="FF0000"/>
                </a:solidFill>
                <a:latin typeface="Arial" pitchFamily="34" charset="0"/>
              </a:rPr>
              <a:t>gē</a:t>
            </a:r>
            <a:endParaRPr lang="en-US" altLang="zh-CN" sz="3600" b="1">
              <a:solidFill>
                <a:srgbClr val="FF0000"/>
              </a:solidFill>
              <a:latin typeface="Arial" pitchFamily="34" charset="0"/>
            </a:endParaRPr>
          </a:p>
        </p:txBody>
      </p:sp>
      <p:sp>
        <p:nvSpPr>
          <p:cNvPr id="2" name="Text Box 19"/>
          <p:cNvSpPr txBox="1"/>
          <p:nvPr/>
        </p:nvSpPr>
        <p:spPr>
          <a:xfrm>
            <a:off x="4351973" y="2184400"/>
            <a:ext cx="741680" cy="64516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9pPr>
          </a:lstStyle>
          <a:p>
            <a:pPr algn="l"/>
            <a:r>
              <a:rPr lang="en-US" altLang="zh-CN" sz="3600" b="1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Arial" pitchFamily="34" charset="0"/>
              </a:rPr>
              <a:t>dɑ</a:t>
            </a:r>
            <a:endParaRPr lang="en-US" altLang="zh-CN" sz="3600" b="1">
              <a:solidFill>
                <a:srgbClr val="FF0000"/>
              </a:solidFill>
              <a:latin typeface="Arial" pitchFamily="34" charset="0"/>
              <a:ea typeface="宋体" panose="02010600030101010101" pitchFamily="2" charset="-122"/>
              <a:cs typeface="Arial" pitchFamily="34" charset="0"/>
            </a:endParaRPr>
          </a:p>
        </p:txBody>
      </p:sp>
      <p:sp>
        <p:nvSpPr>
          <p:cNvPr id="4" name="Text Box 17"/>
          <p:cNvSpPr txBox="1"/>
          <p:nvPr/>
        </p:nvSpPr>
        <p:spPr>
          <a:xfrm>
            <a:off x="6720523" y="2184400"/>
            <a:ext cx="768350" cy="64516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9pPr>
          </a:lstStyle>
          <a:p>
            <a:pPr algn="l"/>
            <a:r>
              <a:rPr lang="en-US" altLang="zh-CN" sz="3600" b="1">
                <a:solidFill>
                  <a:srgbClr val="FF0000"/>
                </a:solidFill>
                <a:latin typeface="Arial Unicode MS" panose="020b0604020202020204" charset="-122"/>
                <a:ea typeface="Arial Unicode MS" panose="020b0604020202020204" charset="-122"/>
              </a:rPr>
              <a:t>wǔ</a:t>
            </a:r>
            <a:endParaRPr lang="en-US" altLang="zh-CN" sz="3600" b="1">
              <a:solidFill>
                <a:srgbClr val="FF0000"/>
              </a:solidFill>
              <a:latin typeface="Arial Unicode MS" panose="020b0604020202020204" charset="-122"/>
              <a:ea typeface="Arial Unicode MS" panose="020b0604020202020204" charset="-122"/>
            </a:endParaRPr>
          </a:p>
        </p:txBody>
      </p:sp>
      <p:sp>
        <p:nvSpPr>
          <p:cNvPr id="5" name="Text Box 17"/>
          <p:cNvSpPr txBox="1"/>
          <p:nvPr/>
        </p:nvSpPr>
        <p:spPr>
          <a:xfrm>
            <a:off x="9115743" y="2184400"/>
            <a:ext cx="768350" cy="64516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9pPr>
          </a:lstStyle>
          <a:p>
            <a:pPr algn="l"/>
            <a:r>
              <a:rPr lang="en-US" altLang="zh-CN" sz="3600" b="1">
                <a:solidFill>
                  <a:srgbClr val="FF0000"/>
                </a:solidFill>
                <a:latin typeface="Arial Unicode MS" panose="020b0604020202020204" charset="-122"/>
                <a:ea typeface="Arial Unicode MS" panose="020b0604020202020204" charset="-122"/>
              </a:rPr>
              <a:t>wù</a:t>
            </a:r>
            <a:endParaRPr lang="en-US" altLang="zh-CN" sz="3600" b="1">
              <a:solidFill>
                <a:srgbClr val="FF0000"/>
              </a:solidFill>
              <a:latin typeface="Arial Unicode MS" panose="020b0604020202020204" charset="-122"/>
              <a:ea typeface="Arial Unicode MS" panose="020b0604020202020204" charset="-122"/>
            </a:endParaRPr>
          </a:p>
        </p:txBody>
      </p:sp>
      <p:sp>
        <p:nvSpPr>
          <p:cNvPr id="6" name="Text Box 17"/>
          <p:cNvSpPr txBox="1"/>
          <p:nvPr/>
        </p:nvSpPr>
        <p:spPr>
          <a:xfrm>
            <a:off x="3602673" y="3474085"/>
            <a:ext cx="1176020" cy="64516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9pPr>
          </a:lstStyle>
          <a:p>
            <a:pPr algn="l"/>
            <a:r>
              <a:rPr lang="en-US" altLang="zh-CN" sz="3600" b="1">
                <a:solidFill>
                  <a:srgbClr val="FF0000"/>
                </a:solidFill>
                <a:latin typeface="Arial Unicode MS" panose="020b0604020202020204" charset="-122"/>
                <a:ea typeface="Arial Unicode MS" panose="020b0604020202020204" charset="-122"/>
              </a:rPr>
              <a:t>zhuó</a:t>
            </a:r>
            <a:endParaRPr lang="en-US" altLang="zh-CN" sz="3600" b="1">
              <a:solidFill>
                <a:srgbClr val="FF0000"/>
              </a:solidFill>
              <a:latin typeface="Arial Unicode MS" panose="020b0604020202020204" charset="-122"/>
              <a:ea typeface="Arial Unicode MS" panose="020b0604020202020204" charset="-122"/>
            </a:endParaRPr>
          </a:p>
        </p:txBody>
      </p:sp>
      <p:sp>
        <p:nvSpPr>
          <p:cNvPr id="8" name="Text Box 17"/>
          <p:cNvSpPr txBox="1"/>
          <p:nvPr/>
        </p:nvSpPr>
        <p:spPr>
          <a:xfrm>
            <a:off x="3788093" y="4763770"/>
            <a:ext cx="462280" cy="64516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9pPr>
          </a:lstStyle>
          <a:p>
            <a:pPr algn="l"/>
            <a:r>
              <a:rPr lang="en-US" altLang="zh-CN" sz="3600" b="1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Arial" pitchFamily="34" charset="0"/>
              </a:rPr>
              <a:t>tí</a:t>
            </a:r>
            <a:endParaRPr lang="en-US" altLang="zh-CN" sz="3600" b="1">
              <a:solidFill>
                <a:srgbClr val="FF0000"/>
              </a:solidFill>
              <a:latin typeface="Arial" pitchFamily="34" charset="0"/>
              <a:ea typeface="宋体" panose="02010600030101010101" pitchFamily="2" charset="-122"/>
              <a:cs typeface="Arial" pitchFamily="34" charset="0"/>
            </a:endParaRPr>
          </a:p>
        </p:txBody>
      </p:sp>
      <p:sp>
        <p:nvSpPr>
          <p:cNvPr id="9" name="Text Box 17"/>
          <p:cNvSpPr txBox="1"/>
          <p:nvPr/>
        </p:nvSpPr>
        <p:spPr>
          <a:xfrm>
            <a:off x="6810058" y="4763770"/>
            <a:ext cx="589280" cy="64516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9pPr>
          </a:lstStyle>
          <a:p>
            <a:pPr algn="l"/>
            <a:r>
              <a:rPr lang="en-US" altLang="zh-CN" sz="3600" b="1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Arial" pitchFamily="34" charset="0"/>
              </a:rPr>
              <a:t>qī</a:t>
            </a:r>
            <a:endParaRPr lang="en-US" altLang="zh-CN" sz="3600" b="1">
              <a:solidFill>
                <a:srgbClr val="FF0000"/>
              </a:solidFill>
              <a:latin typeface="Arial" pitchFamily="34" charset="0"/>
              <a:ea typeface="宋体" panose="02010600030101010101" pitchFamily="2" charset="-122"/>
              <a:cs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315" grpId="0"/>
      <p:bldP spid="2" grpId="0"/>
      <p:bldP spid="4" grpId="0"/>
      <p:bldP spid="5" grpId="0"/>
      <p:bldP spid="6" grpId="0"/>
      <p:bldP spid="8" grpId="0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0" name="文本框 99"/>
          <p:cNvSpPr txBox="1"/>
          <p:nvPr/>
        </p:nvSpPr>
        <p:spPr>
          <a:xfrm>
            <a:off x="882650" y="1416050"/>
            <a:ext cx="9575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9pPr>
          </a:lstStyle>
          <a:p>
            <a:pPr marL="228600" indent="-228600"/>
            <a:r>
              <a:rPr lang="en-US" altLang="zh-CN" sz="40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cs typeface="楷体" panose="02010609060101010101" charset="-122"/>
              </a:rPr>
              <a:t>1</a:t>
            </a:r>
            <a:r>
              <a:rPr lang="en-US" sz="40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cs typeface="楷体" panose="02010609060101010101" charset="-122"/>
              </a:rPr>
              <a:t>.</a:t>
            </a:r>
            <a:r>
              <a:rPr lang="zh-CN" sz="40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cs typeface="楷体" panose="02010609060101010101" charset="-122"/>
              </a:rPr>
              <a:t>借助拼音读好下面的词语。</a:t>
            </a:r>
            <a:endParaRPr lang="zh-CN" altLang="en-US" sz="4000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楷体" panose="02010609060101010101" charset="-122"/>
              <a:cs typeface="楷体" panose="02010609060101010101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882650" y="2353945"/>
            <a:ext cx="10841990" cy="39382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9pPr>
          </a:lstStyle>
          <a:p>
            <a:pPr indent="262255">
              <a:lnSpc>
                <a:spcPts val="10000"/>
              </a:lnSpc>
            </a:pPr>
            <a:r>
              <a:rPr lang="zh-CN" sz="5400" b="1">
                <a:latin typeface="楷体" panose="02010609060101010101" charset="-122"/>
                <a:cs typeface="楷体" panose="02010609060101010101" charset="-122"/>
              </a:rPr>
              <a:t>讨厌</a:t>
            </a:r>
            <a:r>
              <a:rPr lang="en-US" sz="5400" b="1">
                <a:latin typeface="楷体" panose="02010609060101010101" charset="-122"/>
                <a:cs typeface="楷体" panose="02010609060101010101" charset="-122"/>
              </a:rPr>
              <a:t>   </a:t>
            </a:r>
            <a:r>
              <a:rPr lang="zh-CN" sz="5400" b="1">
                <a:latin typeface="楷体" panose="02010609060101010101" charset="-122"/>
                <a:cs typeface="楷体" panose="02010609060101010101" charset="-122"/>
              </a:rPr>
              <a:t>疙瘩</a:t>
            </a:r>
            <a:r>
              <a:rPr lang="en-US" sz="5400" b="1">
                <a:latin typeface="楷体" panose="02010609060101010101" charset="-122"/>
                <a:cs typeface="楷体" panose="02010609060101010101" charset="-122"/>
              </a:rPr>
              <a:t>   </a:t>
            </a:r>
            <a:r>
              <a:rPr lang="zh-CN" sz="5400" b="1">
                <a:latin typeface="楷体" panose="02010609060101010101" charset="-122"/>
                <a:cs typeface="楷体" panose="02010609060101010101" charset="-122"/>
              </a:rPr>
              <a:t>欺侮</a:t>
            </a:r>
            <a:r>
              <a:rPr lang="en-US" sz="5400" b="1">
                <a:latin typeface="楷体" panose="02010609060101010101" charset="-122"/>
                <a:cs typeface="楷体" panose="02010609060101010101" charset="-122"/>
              </a:rPr>
              <a:t>   </a:t>
            </a:r>
            <a:r>
              <a:rPr lang="zh-CN" sz="5400" b="1">
                <a:latin typeface="楷体" panose="02010609060101010101" charset="-122"/>
                <a:cs typeface="楷体" panose="02010609060101010101" charset="-122"/>
              </a:rPr>
              <a:t>可</a:t>
            </a:r>
            <a:r>
              <a:rPr lang="zh-CN" sz="8800" b="1">
                <a:solidFill>
                  <a:schemeClr val="accent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cs typeface="楷体" panose="02010609060101010101" charset="-122"/>
              </a:rPr>
              <a:t>恶</a:t>
            </a:r>
            <a:r>
              <a:rPr lang="en-US" sz="5400" b="1">
                <a:latin typeface="楷体" panose="02010609060101010101" charset="-122"/>
                <a:cs typeface="楷体" panose="02010609060101010101" charset="-122"/>
              </a:rPr>
              <a:t>   </a:t>
            </a:r>
            <a:endParaRPr lang="en-US" sz="5400" b="1">
              <a:latin typeface="楷体" panose="02010609060101010101" charset="-122"/>
              <a:cs typeface="楷体" panose="02010609060101010101" charset="-122"/>
            </a:endParaRPr>
          </a:p>
          <a:p>
            <a:pPr indent="262255">
              <a:lnSpc>
                <a:spcPts val="10000"/>
              </a:lnSpc>
            </a:pPr>
            <a:r>
              <a:rPr lang="zh-CN" sz="5400" b="1">
                <a:latin typeface="楷体" panose="02010609060101010101" charset="-122"/>
                <a:cs typeface="楷体" panose="02010609060101010101" charset="-122"/>
              </a:rPr>
              <a:t>慈爱</a:t>
            </a:r>
            <a:r>
              <a:rPr lang="en-US" sz="5400" b="1">
                <a:latin typeface="楷体" panose="02010609060101010101" charset="-122"/>
                <a:cs typeface="楷体" panose="02010609060101010101" charset="-122"/>
              </a:rPr>
              <a:t>   </a:t>
            </a:r>
            <a:r>
              <a:rPr lang="zh-CN" sz="5400" b="1">
                <a:latin typeface="楷体" panose="02010609060101010101" charset="-122"/>
                <a:cs typeface="楷体" panose="02010609060101010101" charset="-122"/>
              </a:rPr>
              <a:t>啄食</a:t>
            </a:r>
            <a:r>
              <a:rPr lang="en-US" sz="5400" b="1">
                <a:latin typeface="楷体" panose="02010609060101010101" charset="-122"/>
                <a:cs typeface="楷体" panose="02010609060101010101" charset="-122"/>
              </a:rPr>
              <a:t>   </a:t>
            </a:r>
            <a:r>
              <a:rPr lang="zh-CN" sz="5400" b="1">
                <a:latin typeface="楷体" panose="02010609060101010101" charset="-122"/>
                <a:cs typeface="楷体" panose="02010609060101010101" charset="-122"/>
              </a:rPr>
              <a:t>毒手</a:t>
            </a:r>
            <a:r>
              <a:rPr lang="en-US" sz="5400" b="1">
                <a:latin typeface="楷体" panose="02010609060101010101" charset="-122"/>
                <a:cs typeface="楷体" panose="02010609060101010101" charset="-122"/>
              </a:rPr>
              <a:t>   </a:t>
            </a:r>
            <a:r>
              <a:rPr lang="zh-CN" sz="5400" b="1">
                <a:latin typeface="楷体" panose="02010609060101010101" charset="-122"/>
                <a:cs typeface="楷体" panose="02010609060101010101" charset="-122"/>
              </a:rPr>
              <a:t>警戒</a:t>
            </a:r>
            <a:r>
              <a:rPr lang="en-US" sz="5400" b="1">
                <a:latin typeface="楷体" panose="02010609060101010101" charset="-122"/>
                <a:cs typeface="楷体" panose="02010609060101010101" charset="-122"/>
              </a:rPr>
              <a:t>  </a:t>
            </a:r>
            <a:endParaRPr lang="en-US" sz="5400" b="1">
              <a:latin typeface="楷体" panose="02010609060101010101" charset="-122"/>
              <a:cs typeface="楷体" panose="02010609060101010101" charset="-122"/>
            </a:endParaRPr>
          </a:p>
          <a:p>
            <a:pPr indent="262255">
              <a:lnSpc>
                <a:spcPts val="10000"/>
              </a:lnSpc>
            </a:pPr>
            <a:r>
              <a:rPr lang="zh-CN" sz="5400" b="1">
                <a:latin typeface="楷体" panose="02010609060101010101" charset="-122"/>
                <a:cs typeface="楷体" panose="02010609060101010101" charset="-122"/>
              </a:rPr>
              <a:t>消瘦</a:t>
            </a:r>
            <a:r>
              <a:rPr lang="en-US" sz="5400" b="1">
                <a:latin typeface="楷体" panose="02010609060101010101" charset="-122"/>
                <a:cs typeface="楷体" panose="02010609060101010101" charset="-122"/>
              </a:rPr>
              <a:t>   </a:t>
            </a:r>
            <a:r>
              <a:rPr lang="zh-CN" sz="5400" b="1">
                <a:latin typeface="楷体" panose="02010609060101010101" charset="-122"/>
                <a:cs typeface="楷体" panose="02010609060101010101" charset="-122"/>
              </a:rPr>
              <a:t>啼叫</a:t>
            </a:r>
            <a:r>
              <a:rPr lang="en-US" sz="5400" b="1">
                <a:latin typeface="楷体" panose="02010609060101010101" charset="-122"/>
                <a:cs typeface="楷体" panose="02010609060101010101" charset="-122"/>
              </a:rPr>
              <a:t>   </a:t>
            </a:r>
            <a:r>
              <a:rPr lang="zh-CN" sz="5400" b="1">
                <a:latin typeface="楷体" panose="02010609060101010101" charset="-122"/>
                <a:cs typeface="楷体" panose="02010609060101010101" charset="-122"/>
              </a:rPr>
              <a:t>顶凄惨</a:t>
            </a:r>
            <a:r>
              <a:rPr lang="en-US" sz="5400" b="1">
                <a:latin typeface="楷体" panose="02010609060101010101" charset="-122"/>
                <a:cs typeface="楷体" panose="02010609060101010101" charset="-122"/>
              </a:rPr>
              <a:t>  </a:t>
            </a:r>
            <a:r>
              <a:rPr lang="zh-CN" sz="5400" b="1">
                <a:latin typeface="楷体" panose="02010609060101010101" charset="-122"/>
                <a:cs typeface="楷体" panose="02010609060101010101" charset="-122"/>
              </a:rPr>
              <a:t>受不了</a:t>
            </a:r>
            <a:endParaRPr lang="zh-CN" altLang="en-US" sz="5400">
              <a:latin typeface="楷体" panose="02010609060101010101" charset="-122"/>
              <a:cs typeface="楷体" panose="02010609060101010101" charset="-122"/>
            </a:endParaRPr>
          </a:p>
        </p:txBody>
      </p:sp>
      <p:pic>
        <p:nvPicPr>
          <p:cNvPr id="3103" name="图片 61" descr="200724144521816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072515" y="151448"/>
            <a:ext cx="1071563" cy="950912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55315" name="Text Box 19"/>
          <p:cNvSpPr txBox="1"/>
          <p:nvPr/>
        </p:nvSpPr>
        <p:spPr>
          <a:xfrm>
            <a:off x="3661093" y="2184400"/>
            <a:ext cx="716280" cy="64516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9pPr>
          </a:lstStyle>
          <a:p>
            <a:pPr algn="l"/>
            <a:r>
              <a:rPr lang="en-US" altLang="zh-CN" sz="3600" b="1">
                <a:solidFill>
                  <a:srgbClr val="FF0000"/>
                </a:solidFill>
                <a:latin typeface="Arial" pitchFamily="34" charset="0"/>
              </a:rPr>
              <a:t>gē</a:t>
            </a:r>
            <a:endParaRPr lang="en-US" altLang="zh-CN" sz="3600" b="1">
              <a:solidFill>
                <a:srgbClr val="FF0000"/>
              </a:solidFill>
              <a:latin typeface="Arial" pitchFamily="34" charset="0"/>
            </a:endParaRPr>
          </a:p>
        </p:txBody>
      </p:sp>
      <p:sp>
        <p:nvSpPr>
          <p:cNvPr id="2" name="Text Box 19"/>
          <p:cNvSpPr txBox="1"/>
          <p:nvPr/>
        </p:nvSpPr>
        <p:spPr>
          <a:xfrm>
            <a:off x="4351973" y="2184400"/>
            <a:ext cx="741680" cy="64516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9pPr>
          </a:lstStyle>
          <a:p>
            <a:pPr algn="l"/>
            <a:r>
              <a:rPr lang="en-US" altLang="zh-CN" sz="3600" b="1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Arial" pitchFamily="34" charset="0"/>
              </a:rPr>
              <a:t>dɑ</a:t>
            </a:r>
            <a:endParaRPr lang="en-US" altLang="zh-CN" sz="3600" b="1">
              <a:solidFill>
                <a:srgbClr val="FF0000"/>
              </a:solidFill>
              <a:latin typeface="Arial" pitchFamily="34" charset="0"/>
              <a:ea typeface="宋体" panose="02010600030101010101" pitchFamily="2" charset="-122"/>
              <a:cs typeface="Arial" pitchFamily="34" charset="0"/>
            </a:endParaRPr>
          </a:p>
        </p:txBody>
      </p:sp>
      <p:sp>
        <p:nvSpPr>
          <p:cNvPr id="4" name="Text Box 17"/>
          <p:cNvSpPr txBox="1"/>
          <p:nvPr/>
        </p:nvSpPr>
        <p:spPr>
          <a:xfrm>
            <a:off x="6720523" y="2184400"/>
            <a:ext cx="768350" cy="64516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9pPr>
          </a:lstStyle>
          <a:p>
            <a:pPr algn="l"/>
            <a:r>
              <a:rPr lang="en-US" altLang="zh-CN" sz="3600" b="1">
                <a:solidFill>
                  <a:srgbClr val="FF0000"/>
                </a:solidFill>
                <a:latin typeface="Arial Unicode MS" panose="020b0604020202020204" charset="-122"/>
                <a:ea typeface="Arial Unicode MS" panose="020b0604020202020204" charset="-122"/>
              </a:rPr>
              <a:t>wǔ</a:t>
            </a:r>
            <a:endParaRPr lang="en-US" altLang="zh-CN" sz="3600" b="1">
              <a:solidFill>
                <a:srgbClr val="FF0000"/>
              </a:solidFill>
              <a:latin typeface="Arial Unicode MS" panose="020b0604020202020204" charset="-122"/>
              <a:ea typeface="Arial Unicode MS" panose="020b0604020202020204" charset="-122"/>
            </a:endParaRPr>
          </a:p>
        </p:txBody>
      </p:sp>
      <p:sp>
        <p:nvSpPr>
          <p:cNvPr id="5" name="Text Box 17"/>
          <p:cNvSpPr txBox="1"/>
          <p:nvPr/>
        </p:nvSpPr>
        <p:spPr>
          <a:xfrm>
            <a:off x="9315133" y="1813560"/>
            <a:ext cx="768350" cy="64516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9pPr>
          </a:lstStyle>
          <a:p>
            <a:pPr algn="l"/>
            <a:r>
              <a:rPr lang="en-US" altLang="zh-CN" sz="3600" b="1">
                <a:solidFill>
                  <a:srgbClr val="FF0000"/>
                </a:solidFill>
                <a:latin typeface="Arial Unicode MS" panose="020b0604020202020204" charset="-122"/>
                <a:ea typeface="Arial Unicode MS" panose="020b0604020202020204" charset="-122"/>
              </a:rPr>
              <a:t>wù</a:t>
            </a:r>
            <a:endParaRPr lang="en-US" altLang="zh-CN" sz="3600" b="1">
              <a:solidFill>
                <a:srgbClr val="FF0000"/>
              </a:solidFill>
              <a:latin typeface="Arial Unicode MS" panose="020b0604020202020204" charset="-122"/>
              <a:ea typeface="Arial Unicode MS" panose="020b0604020202020204" charset="-122"/>
            </a:endParaRPr>
          </a:p>
        </p:txBody>
      </p:sp>
      <p:sp>
        <p:nvSpPr>
          <p:cNvPr id="6" name="Text Box 17"/>
          <p:cNvSpPr txBox="1"/>
          <p:nvPr/>
        </p:nvSpPr>
        <p:spPr>
          <a:xfrm>
            <a:off x="3602673" y="3474085"/>
            <a:ext cx="1176020" cy="64516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9pPr>
          </a:lstStyle>
          <a:p>
            <a:pPr algn="l"/>
            <a:r>
              <a:rPr lang="en-US" altLang="zh-CN" sz="3600" b="1">
                <a:solidFill>
                  <a:srgbClr val="FF0000"/>
                </a:solidFill>
                <a:latin typeface="Arial Unicode MS" panose="020b0604020202020204" charset="-122"/>
                <a:ea typeface="Arial Unicode MS" panose="020b0604020202020204" charset="-122"/>
              </a:rPr>
              <a:t>zhuó</a:t>
            </a:r>
            <a:endParaRPr lang="en-US" altLang="zh-CN" sz="3600" b="1">
              <a:solidFill>
                <a:srgbClr val="FF0000"/>
              </a:solidFill>
              <a:latin typeface="Arial Unicode MS" panose="020b0604020202020204" charset="-122"/>
              <a:ea typeface="Arial Unicode MS" panose="020b0604020202020204" charset="-122"/>
            </a:endParaRPr>
          </a:p>
        </p:txBody>
      </p:sp>
      <p:sp>
        <p:nvSpPr>
          <p:cNvPr id="8" name="Text Box 17"/>
          <p:cNvSpPr txBox="1"/>
          <p:nvPr/>
        </p:nvSpPr>
        <p:spPr>
          <a:xfrm>
            <a:off x="3788093" y="4763770"/>
            <a:ext cx="462280" cy="64516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9pPr>
          </a:lstStyle>
          <a:p>
            <a:pPr algn="l"/>
            <a:r>
              <a:rPr lang="en-US" altLang="zh-CN" sz="3600" b="1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Arial" pitchFamily="34" charset="0"/>
              </a:rPr>
              <a:t>tí</a:t>
            </a:r>
            <a:endParaRPr lang="en-US" altLang="zh-CN" sz="3600" b="1">
              <a:solidFill>
                <a:srgbClr val="FF0000"/>
              </a:solidFill>
              <a:latin typeface="Arial" pitchFamily="34" charset="0"/>
              <a:ea typeface="宋体" panose="02010600030101010101" pitchFamily="2" charset="-122"/>
              <a:cs typeface="Arial" pitchFamily="34" charset="0"/>
            </a:endParaRPr>
          </a:p>
        </p:txBody>
      </p:sp>
      <p:sp>
        <p:nvSpPr>
          <p:cNvPr id="9" name="Text Box 17"/>
          <p:cNvSpPr txBox="1"/>
          <p:nvPr/>
        </p:nvSpPr>
        <p:spPr>
          <a:xfrm>
            <a:off x="6810058" y="4763770"/>
            <a:ext cx="589280" cy="64516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9pPr>
          </a:lstStyle>
          <a:p>
            <a:pPr algn="l"/>
            <a:r>
              <a:rPr lang="en-US" altLang="zh-CN" sz="3600" b="1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Arial" pitchFamily="34" charset="0"/>
              </a:rPr>
              <a:t>qī</a:t>
            </a:r>
            <a:endParaRPr lang="en-US" altLang="zh-CN" sz="3600" b="1">
              <a:solidFill>
                <a:srgbClr val="FF0000"/>
              </a:solidFill>
              <a:latin typeface="Arial" pitchFamily="34" charset="0"/>
              <a:ea typeface="宋体" panose="02010600030101010101" pitchFamily="2" charset="-122"/>
              <a:cs typeface="Arial" pitchFamily="34" charset="0"/>
            </a:endParaRPr>
          </a:p>
        </p:txBody>
      </p:sp>
      <p:sp>
        <p:nvSpPr>
          <p:cNvPr id="7" name="Rectangle 14"/>
          <p:cNvSpPr/>
          <p:nvPr/>
        </p:nvSpPr>
        <p:spPr>
          <a:xfrm>
            <a:off x="4713446" y="334169"/>
            <a:ext cx="2490470" cy="768350"/>
          </a:xfrm>
          <a:prstGeom prst="rect">
            <a:avLst/>
          </a:prstGeom>
          <a:noFill/>
          <a:ln w="9525">
            <a:noFill/>
          </a:ln>
        </p:spPr>
        <p:txBody>
          <a:bodyPr wrap="none" anchor="ctr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9pPr>
          </a:lstStyle>
          <a:p>
            <a:pPr algn="ctr" eaLnBrk="0" hangingPunct="0"/>
            <a:r>
              <a:rPr lang="en-US" altLang="zh-CN" sz="4400" b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_GB2312" panose="02010609030101010101" charset="-122"/>
                <a:cs typeface="Times New Roman" panose="02020603050405020304" charset="0"/>
              </a:rPr>
              <a:t>14 </a:t>
            </a:r>
            <a:r>
              <a:rPr lang="zh-CN" altLang="zh-CN" sz="4400" b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_GB2312" panose="02010609030101010101" charset="-122"/>
                <a:cs typeface="Times New Roman" panose="02020603050405020304" charset="0"/>
              </a:rPr>
              <a:t>母 鸡</a:t>
            </a:r>
            <a:endParaRPr lang="zh-CN" altLang="en-US" sz="440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楷体_GB2312" panose="02010609030101010101" charset="-122"/>
              <a:ea typeface="Times New Roman" panose="0202060305040502030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315" grpId="0"/>
      <p:bldP spid="2" grpId="0"/>
      <p:bldP spid="4" grpId="0"/>
      <p:bldP spid="5" grpId="0"/>
      <p:bldP spid="6" grpId="0"/>
      <p:bldP spid="8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2394585" y="2372360"/>
            <a:ext cx="1304925" cy="1445260"/>
          </a:xfrm>
          <a:prstGeom prst="rect">
            <a:avLst/>
          </a:prstGeom>
          <a:noFill/>
          <a:ln w="1050925"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9pPr>
          </a:lstStyle>
          <a:p>
            <a:r>
              <a:rPr lang="zh-CN" sz="88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cs typeface="楷体" panose="02010609060101010101" charset="-122"/>
                <a:sym typeface="+mn-ea"/>
              </a:rPr>
              <a:t>恶</a:t>
            </a:r>
            <a:endParaRPr lang="zh-CN" altLang="en-US" sz="88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楷体" panose="02010609060101010101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2394585" y="2364105"/>
            <a:ext cx="1304925" cy="1445260"/>
          </a:xfrm>
          <a:prstGeom prst="rect">
            <a:avLst/>
          </a:prstGeom>
          <a:noFill/>
          <a:ln w="1050925"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9pPr>
          </a:lstStyle>
          <a:p>
            <a:r>
              <a:rPr lang="zh-CN" sz="8800" b="1">
                <a:solidFill>
                  <a:schemeClr val="accent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cs typeface="楷体" panose="02010609060101010101" charset="-122"/>
                <a:sym typeface="+mn-ea"/>
              </a:rPr>
              <a:t>恶</a:t>
            </a:r>
            <a:endParaRPr lang="zh-CN" altLang="en-US" sz="8800" b="1">
              <a:solidFill>
                <a:schemeClr val="accent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楷体" panose="02010609060101010101" charset="-122"/>
              <a:cs typeface="楷体" panose="02010609060101010101" charset="-122"/>
              <a:sym typeface="+mn-ea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7366000" y="663575"/>
            <a:ext cx="1652905" cy="922020"/>
          </a:xfrm>
          <a:prstGeom prst="rect">
            <a:avLst/>
          </a:prstGeom>
          <a:noFill/>
          <a:ln w="628650"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9pPr>
          </a:lstStyle>
          <a:p>
            <a:r>
              <a:rPr lang="zh-CN" altLang="zh-CN" sz="5400" b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可恶</a:t>
            </a:r>
            <a:endParaRPr lang="zh-CN" altLang="zh-CN" sz="5400" b="1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7412355" y="2625725"/>
            <a:ext cx="1652905" cy="922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9pPr>
          </a:lstStyle>
          <a:p>
            <a:r>
              <a:rPr lang="zh-CN" altLang="zh-CN" sz="5400" b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恶心</a:t>
            </a:r>
            <a:endParaRPr lang="zh-CN" altLang="zh-CN" sz="5400" b="1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文本框 10"/>
          <p:cNvSpPr txBox="1"/>
          <p:nvPr/>
        </p:nvSpPr>
        <p:spPr>
          <a:xfrm>
            <a:off x="7366000" y="4325620"/>
            <a:ext cx="1652905" cy="922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9pPr>
          </a:lstStyle>
          <a:p>
            <a:r>
              <a:rPr lang="zh-CN" altLang="zh-CN" sz="5400" b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凶恶</a:t>
            </a:r>
            <a:endParaRPr lang="zh-CN" altLang="zh-CN" sz="5400" b="1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ext Box 8"/>
          <p:cNvSpPr txBox="1"/>
          <p:nvPr/>
        </p:nvSpPr>
        <p:spPr>
          <a:xfrm>
            <a:off x="5144135" y="663258"/>
            <a:ext cx="1285875" cy="92202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9pPr>
          </a:lstStyle>
          <a:p>
            <a:r>
              <a:rPr lang="en-US" altLang="zh-CN" sz="5400" b="1">
                <a:solidFill>
                  <a:srgbClr val="FF0000"/>
                </a:solidFill>
                <a:latin typeface="Arial" pitchFamily="34" charset="0"/>
              </a:rPr>
              <a:t>wù</a:t>
            </a:r>
            <a:endParaRPr lang="en-US" altLang="zh-CN" sz="5400" b="1">
              <a:solidFill>
                <a:srgbClr val="FF0000"/>
              </a:solidFill>
              <a:latin typeface="Arial" pitchFamily="34" charset="0"/>
            </a:endParaRPr>
          </a:p>
        </p:txBody>
      </p:sp>
      <p:sp>
        <p:nvSpPr>
          <p:cNvPr id="13" name="TextBox 7"/>
          <p:cNvSpPr txBox="1"/>
          <p:nvPr/>
        </p:nvSpPr>
        <p:spPr>
          <a:xfrm>
            <a:off x="5375275" y="2651125"/>
            <a:ext cx="564515" cy="92202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9pPr>
          </a:lstStyle>
          <a:p>
            <a:r>
              <a:rPr lang="en-US" altLang="zh-CN" sz="5400" b="1">
                <a:solidFill>
                  <a:srgbClr val="FF0000"/>
                </a:solidFill>
                <a:latin typeface="Arial" pitchFamily="34" charset="0"/>
              </a:rPr>
              <a:t>ě</a:t>
            </a:r>
            <a:endParaRPr lang="en-US" altLang="zh-CN" sz="5400" b="1">
              <a:solidFill>
                <a:srgbClr val="FF0000"/>
              </a:solidFill>
              <a:latin typeface="Arial" pitchFamily="34" charset="0"/>
            </a:endParaRPr>
          </a:p>
        </p:txBody>
      </p:sp>
      <p:sp>
        <p:nvSpPr>
          <p:cNvPr id="14" name="Text Box 8"/>
          <p:cNvSpPr txBox="1"/>
          <p:nvPr/>
        </p:nvSpPr>
        <p:spPr>
          <a:xfrm>
            <a:off x="5342255" y="4325620"/>
            <a:ext cx="795655" cy="92202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9pPr>
          </a:lstStyle>
          <a:p>
            <a:r>
              <a:rPr lang="en-US" altLang="zh-CN" sz="5400" b="1">
                <a:solidFill>
                  <a:srgbClr val="FF0000"/>
                </a:solidFill>
                <a:latin typeface="Arial" pitchFamily="34" charset="0"/>
              </a:rPr>
              <a:t>è</a:t>
            </a:r>
            <a:endParaRPr lang="en-US" altLang="zh-CN" sz="5400" b="1">
              <a:solidFill>
                <a:srgbClr val="FF0000"/>
              </a:solidFill>
              <a:latin typeface="Arial" pitchFamily="34" charset="0"/>
            </a:endParaRPr>
          </a:p>
        </p:txBody>
      </p:sp>
      <p:sp>
        <p:nvSpPr>
          <p:cNvPr id="7" name="左大括号 6"/>
          <p:cNvSpPr/>
          <p:nvPr/>
        </p:nvSpPr>
        <p:spPr>
          <a:xfrm>
            <a:off x="3874770" y="1226820"/>
            <a:ext cx="1223645" cy="3769995"/>
          </a:xfrm>
          <a:prstGeom prst="leftBrace">
            <a:avLst/>
          </a:prstGeom>
          <a:ln>
            <a:solidFill>
              <a:schemeClr val="tx1"/>
            </a:solidFill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000000"/>
                </a:solidFill>
                <a:latin typeface="Arial"/>
                <a:ea typeface="楷体" panose="02010609060101010101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000000"/>
                </a:solidFill>
                <a:latin typeface="Arial"/>
                <a:ea typeface="楷体" panose="02010609060101010101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000000"/>
                </a:solidFill>
                <a:latin typeface="Arial"/>
                <a:ea typeface="楷体" panose="02010609060101010101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000000"/>
                </a:solidFill>
                <a:latin typeface="Arial"/>
                <a:ea typeface="楷体" panose="02010609060101010101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000000"/>
                </a:solidFill>
                <a:latin typeface="Arial"/>
                <a:ea typeface="楷体" panose="02010609060101010101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000000"/>
                </a:solidFill>
                <a:latin typeface="Arial"/>
                <a:ea typeface="楷体" panose="02010609060101010101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000000"/>
                </a:solidFill>
                <a:latin typeface="Arial"/>
                <a:ea typeface="楷体" panose="02010609060101010101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000000"/>
                </a:solidFill>
                <a:latin typeface="Arial"/>
                <a:ea typeface="楷体" panose="02010609060101010101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000000"/>
                </a:solidFill>
                <a:latin typeface="Arial"/>
                <a:ea typeface="楷体" panose="02010609060101010101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" name="图文框 21"/>
          <p:cNvSpPr/>
          <p:nvPr/>
        </p:nvSpPr>
        <p:spPr>
          <a:xfrm>
            <a:off x="777875" y="444500"/>
            <a:ext cx="10104120" cy="2843530"/>
          </a:xfrm>
          <a:prstGeom prst="frame">
            <a:avLst>
              <a:gd name="adj1" fmla="val 5261"/>
            </a:avLst>
          </a:prstGeom>
          <a:solidFill>
            <a:srgbClr val="FF0000"/>
          </a:solidFill>
          <a:ln w="12700" cmpd="sng">
            <a:solidFill>
              <a:schemeClr val="accent1">
                <a:shade val="5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楷体" panose="02010609060101010101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楷体" panose="02010609060101010101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楷体" panose="02010609060101010101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楷体" panose="02010609060101010101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楷体" panose="02010609060101010101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楷体" panose="02010609060101010101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楷体" panose="02010609060101010101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楷体" panose="02010609060101010101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楷体" panose="02010609060101010101" charset="-122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00"/>
              </a:solidFill>
            </a:endParaRPr>
          </a:p>
        </p:txBody>
      </p:sp>
      <p:sp>
        <p:nvSpPr>
          <p:cNvPr id="23" name="图文框 22"/>
          <p:cNvSpPr/>
          <p:nvPr/>
        </p:nvSpPr>
        <p:spPr>
          <a:xfrm>
            <a:off x="793115" y="3916045"/>
            <a:ext cx="10103485" cy="2585085"/>
          </a:xfrm>
          <a:prstGeom prst="frame">
            <a:avLst>
              <a:gd name="adj1" fmla="val 5261"/>
            </a:avLst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楷体" panose="02010609060101010101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楷体" panose="02010609060101010101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楷体" panose="02010609060101010101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楷体" panose="02010609060101010101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楷体" panose="02010609060101010101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楷体" panose="02010609060101010101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楷体" panose="02010609060101010101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楷体" panose="02010609060101010101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楷体" panose="02010609060101010101" charset="-122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00"/>
              </a:solidFill>
            </a:endParaRPr>
          </a:p>
        </p:txBody>
      </p:sp>
      <p:sp>
        <p:nvSpPr>
          <p:cNvPr id="3" name="矩形 2"/>
          <p:cNvSpPr/>
          <p:nvPr/>
        </p:nvSpPr>
        <p:spPr>
          <a:xfrm>
            <a:off x="2734417" y="1138698"/>
            <a:ext cx="1576072" cy="92333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9pPr>
          </a:lstStyle>
          <a:p>
            <a:r>
              <a:rPr lang="zh-CN" altLang="en-US" sz="5400" b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cs typeface="楷体" panose="02010609060101010101" charset="-122"/>
                <a:sym typeface="+mn-ea"/>
              </a:rPr>
              <a:t>疙瘩</a:t>
            </a:r>
            <a:endParaRPr lang="zh-CN" altLang="en-US" sz="5400" b="1" smtClean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楷体" panose="02010609060101010101" charset="-122"/>
              <a:cs typeface="楷体" panose="02010609060101010101" charset="-122"/>
              <a:sym typeface="+mn-ea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4806497" y="1138698"/>
            <a:ext cx="1576072" cy="92333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9pPr>
          </a:lstStyle>
          <a:p>
            <a:r>
              <a:rPr lang="zh-CN" altLang="en-US" sz="5400" b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cs typeface="楷体" panose="02010609060101010101" charset="-122"/>
              </a:rPr>
              <a:t>欺侮</a:t>
            </a:r>
            <a:endParaRPr lang="zh-CN" altLang="en-US" sz="5400" b="1" smtClean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楷体" panose="02010609060101010101" charset="-122"/>
              <a:cs typeface="楷体" panose="02010609060101010101" charset="-122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6878578" y="1130309"/>
            <a:ext cx="1576072" cy="92333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9pPr>
          </a:lstStyle>
          <a:p>
            <a:r>
              <a:rPr lang="zh-CN" altLang="en-US" sz="5400" b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cs typeface="楷体" panose="02010609060101010101" charset="-122"/>
              </a:rPr>
              <a:t>可恶</a:t>
            </a:r>
            <a:endParaRPr lang="zh-CN" altLang="en-US" sz="5400" b="1" smtClean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楷体" panose="02010609060101010101" charset="-122"/>
              <a:cs typeface="楷体" panose="02010609060101010101" charset="-122"/>
            </a:endParaRPr>
          </a:p>
        </p:txBody>
      </p:sp>
      <p:sp>
        <p:nvSpPr>
          <p:cNvPr id="6" name="矩形 5"/>
          <p:cNvSpPr/>
          <p:nvPr/>
        </p:nvSpPr>
        <p:spPr>
          <a:xfrm>
            <a:off x="8943498" y="1138698"/>
            <a:ext cx="2271776" cy="92333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9pPr>
          </a:lstStyle>
          <a:p>
            <a:r>
              <a:rPr lang="zh-CN" altLang="zh-CN" sz="54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cs typeface="楷体" panose="02010609060101010101" charset="-122"/>
                <a:sym typeface="+mn-ea"/>
              </a:rPr>
              <a:t>受不了</a:t>
            </a:r>
            <a:endParaRPr lang="zh-CN" altLang="en-US" sz="5400"/>
          </a:p>
        </p:txBody>
      </p:sp>
      <p:sp>
        <p:nvSpPr>
          <p:cNvPr id="7" name="矩形 6"/>
          <p:cNvSpPr/>
          <p:nvPr/>
        </p:nvSpPr>
        <p:spPr>
          <a:xfrm>
            <a:off x="662335" y="1138698"/>
            <a:ext cx="1576072" cy="92333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9pPr>
          </a:lstStyle>
          <a:p>
            <a:r>
              <a:rPr lang="zh-CN" altLang="en-US" sz="5400" b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cs typeface="楷体" panose="02010609060101010101" charset="-122"/>
              </a:rPr>
              <a:t>讨厌</a:t>
            </a:r>
            <a:endParaRPr lang="zh-CN" altLang="en-US" sz="5400" b="1" smtClean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楷体" panose="02010609060101010101" charset="-122"/>
              <a:cs typeface="楷体" panose="02010609060101010101" charset="-122"/>
            </a:endParaRPr>
          </a:p>
        </p:txBody>
      </p:sp>
      <p:sp>
        <p:nvSpPr>
          <p:cNvPr id="8" name="矩形 7"/>
          <p:cNvSpPr/>
          <p:nvPr/>
        </p:nvSpPr>
        <p:spPr>
          <a:xfrm>
            <a:off x="662336" y="2388656"/>
            <a:ext cx="1576072" cy="92333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9pPr>
          </a:lstStyle>
          <a:p>
            <a:r>
              <a:rPr lang="zh-CN" altLang="zh-CN" sz="5400" b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cs typeface="楷体" panose="02010609060101010101" charset="-122"/>
              </a:rPr>
              <a:t>啄食</a:t>
            </a:r>
            <a:endParaRPr lang="zh-CN" altLang="zh-CN" sz="5400" b="1" smtClean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楷体" panose="02010609060101010101" charset="-122"/>
              <a:cs typeface="楷体" panose="02010609060101010101" charset="-122"/>
            </a:endParaRPr>
          </a:p>
        </p:txBody>
      </p:sp>
      <p:sp>
        <p:nvSpPr>
          <p:cNvPr id="9" name="矩形 8"/>
          <p:cNvSpPr/>
          <p:nvPr/>
        </p:nvSpPr>
        <p:spPr>
          <a:xfrm>
            <a:off x="2734416" y="2380267"/>
            <a:ext cx="1576072" cy="92333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9pPr>
          </a:lstStyle>
          <a:p>
            <a:r>
              <a:rPr lang="zh-CN" altLang="en-US" sz="5400" b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cs typeface="楷体" panose="02010609060101010101" charset="-122"/>
              </a:rPr>
              <a:t>毒手</a:t>
            </a:r>
            <a:endParaRPr lang="zh-CN" altLang="en-US" sz="5400" b="1" smtClean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楷体" panose="02010609060101010101" charset="-122"/>
              <a:cs typeface="楷体" panose="02010609060101010101" charset="-122"/>
            </a:endParaRPr>
          </a:p>
        </p:txBody>
      </p:sp>
      <p:sp>
        <p:nvSpPr>
          <p:cNvPr id="10" name="矩形 9"/>
          <p:cNvSpPr/>
          <p:nvPr/>
        </p:nvSpPr>
        <p:spPr>
          <a:xfrm>
            <a:off x="4806496" y="2380267"/>
            <a:ext cx="1576072" cy="92333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9pPr>
          </a:lstStyle>
          <a:p>
            <a:r>
              <a:rPr lang="zh-CN" altLang="en-US" sz="5400" b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cs typeface="楷体" panose="02010609060101010101" charset="-122"/>
                <a:sym typeface="+mn-ea"/>
              </a:rPr>
              <a:t>警戒</a:t>
            </a:r>
            <a:endParaRPr lang="zh-CN" altLang="en-US" sz="5400" b="1" smtClean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楷体" panose="02010609060101010101" charset="-122"/>
              <a:cs typeface="楷体" panose="02010609060101010101" charset="-122"/>
              <a:sym typeface="+mn-ea"/>
            </a:endParaRPr>
          </a:p>
        </p:txBody>
      </p:sp>
      <p:sp>
        <p:nvSpPr>
          <p:cNvPr id="11" name="矩形 10"/>
          <p:cNvSpPr/>
          <p:nvPr/>
        </p:nvSpPr>
        <p:spPr>
          <a:xfrm>
            <a:off x="7225197" y="2380267"/>
            <a:ext cx="2967479" cy="92333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9pPr>
          </a:lstStyle>
          <a:p>
            <a:r>
              <a:rPr lang="zh-CN" altLang="en-US" sz="5400" b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cs typeface="楷体" panose="02010609060101010101" charset="-122"/>
                <a:sym typeface="+mn-ea"/>
              </a:rPr>
              <a:t>一声不哼</a:t>
            </a:r>
            <a:endParaRPr lang="zh-CN" altLang="en-US" sz="5400" b="1" smtClean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楷体" panose="02010609060101010101" charset="-122"/>
              <a:cs typeface="楷体" panose="02010609060101010101" charset="-122"/>
              <a:sym typeface="+mn-ea"/>
            </a:endParaRPr>
          </a:p>
        </p:txBody>
      </p:sp>
      <p:sp>
        <p:nvSpPr>
          <p:cNvPr id="12" name="矩形 11"/>
          <p:cNvSpPr/>
          <p:nvPr/>
        </p:nvSpPr>
        <p:spPr>
          <a:xfrm>
            <a:off x="662336" y="3613449"/>
            <a:ext cx="1576072" cy="92333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9pPr>
          </a:lstStyle>
          <a:p>
            <a:r>
              <a:rPr lang="zh-CN" altLang="en-US" sz="5400" b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cs typeface="楷体" panose="02010609060101010101" charset="-122"/>
                <a:sym typeface="+mn-ea"/>
              </a:rPr>
              <a:t>消瘦</a:t>
            </a:r>
            <a:endParaRPr lang="zh-CN" altLang="en-US" sz="5400" b="1" smtClean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楷体" panose="02010609060101010101" charset="-122"/>
              <a:cs typeface="楷体" panose="02010609060101010101" charset="-122"/>
              <a:sym typeface="+mn-ea"/>
            </a:endParaRPr>
          </a:p>
        </p:txBody>
      </p:sp>
      <p:sp>
        <p:nvSpPr>
          <p:cNvPr id="13" name="矩形 12"/>
          <p:cNvSpPr/>
          <p:nvPr/>
        </p:nvSpPr>
        <p:spPr>
          <a:xfrm>
            <a:off x="2751193" y="3613450"/>
            <a:ext cx="1576072" cy="92333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9pPr>
          </a:lstStyle>
          <a:p>
            <a:r>
              <a:rPr lang="zh-CN" altLang="en-US" sz="5400" b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cs typeface="楷体" panose="02010609060101010101" charset="-122"/>
                <a:sym typeface="+mn-ea"/>
              </a:rPr>
              <a:t>啼叫</a:t>
            </a:r>
            <a:endParaRPr lang="zh-CN" altLang="en-US" sz="5400" b="1" smtClean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楷体" panose="02010609060101010101" charset="-122"/>
              <a:cs typeface="楷体" panose="02010609060101010101" charset="-122"/>
              <a:sym typeface="+mn-ea"/>
            </a:endParaRPr>
          </a:p>
        </p:txBody>
      </p:sp>
      <p:sp>
        <p:nvSpPr>
          <p:cNvPr id="14" name="矩形 13"/>
          <p:cNvSpPr/>
          <p:nvPr/>
        </p:nvSpPr>
        <p:spPr>
          <a:xfrm>
            <a:off x="4807938" y="3613450"/>
            <a:ext cx="2621230" cy="92333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9pPr>
          </a:lstStyle>
          <a:p>
            <a:r>
              <a:rPr lang="zh-CN" altLang="zh-CN" sz="5400" b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cs typeface="楷体" panose="02010609060101010101" charset="-122"/>
                <a:sym typeface="+mn-ea"/>
              </a:rPr>
              <a:t>顶凄惨 </a:t>
            </a:r>
            <a:endParaRPr lang="zh-CN" altLang="zh-CN" sz="5400" b="1" smtClean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楷体" panose="02010609060101010101" charset="-122"/>
              <a:cs typeface="楷体" panose="02010609060101010101" charset="-122"/>
              <a:sym typeface="+mn-ea"/>
            </a:endParaRPr>
          </a:p>
        </p:txBody>
      </p:sp>
      <p:sp>
        <p:nvSpPr>
          <p:cNvPr id="15" name="矩形 14"/>
          <p:cNvSpPr/>
          <p:nvPr/>
        </p:nvSpPr>
        <p:spPr>
          <a:xfrm>
            <a:off x="7566475" y="3613450"/>
            <a:ext cx="1576072" cy="92333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9pPr>
          </a:lstStyle>
          <a:p>
            <a:r>
              <a:rPr lang="zh-CN" altLang="zh-CN" sz="5400" b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cs typeface="楷体" panose="02010609060101010101" charset="-122"/>
                <a:sym typeface="+mn-ea"/>
              </a:rPr>
              <a:t>慈爱</a:t>
            </a:r>
            <a:endParaRPr lang="zh-CN" altLang="zh-CN" sz="5400" b="1" smtClean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楷体" panose="02010609060101010101" charset="-122"/>
              <a:cs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dur="200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29018E-06 2.55378E-06 L 0.03217 -0.03886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00" y="-1900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0" presetClass="path" presetSubtype="0" dur="200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6882E-06 -1.40874E-06 L 0.45936 -0.03655" pathEditMode="relative" rAng="0" ptsTypes="AA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3000" y="-1800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0" presetClass="path" presetSubtype="0" dur="200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9107E-06 -1.40874E-06 L -0.10849 -0.03493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400" y="-1800"/>
                                    </p:animMotion>
                                  </p:childTnLst>
                                </p:cTn>
                              </p:par>
                              <p:par>
                                <p:cTn id="11" presetID="0" presetClass="path" presetSubtype="0" dur="200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39 0.00093 L -0.07893 -0.03678" pathEditMode="relative" rAng="0" ptsTypes="AA">
                                      <p:cBhvr>
                                        <p:cTn id="1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900" y="-1900"/>
                                    </p:animMotion>
                                  </p:childTnLst>
                                </p:cTn>
                              </p:par>
                              <p:par>
                                <p:cTn id="13" presetID="0" presetClass="path" presetSubtype="0" dur="200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7479E-06 -9.11404E-07 L 0.03204 -0.04025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00" y="-2000"/>
                                    </p:animMotion>
                                  </p:childTnLst>
                                </p:cTn>
                              </p:par>
                              <p:par>
                                <p:cTn id="15" presetID="0" presetClass="path" presetSubtype="0" dur="200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6882E-06 -4.30719E-06 L 0.06421 -0.03608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200" y="-1800"/>
                                    </p:animMotion>
                                  </p:childTnLst>
                                </p:cTn>
                              </p:par>
                              <p:par>
                                <p:cTn id="17" presetID="0" presetClass="path" presetSubtype="0" dur="200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9107E-06 -4.30719E-06 L -0.11865 0.26255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900" y="13100"/>
                                    </p:animMotion>
                                  </p:childTnLst>
                                </p:cTn>
                              </p:par>
                              <p:par>
                                <p:cTn id="19" presetID="0" presetClass="path" presetSubtype="0" dur="200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01328E-06 -4.30719E-06 L -0.20396 0.44483" pathEditMode="relative" rAng="0" ptsTypes="AA">
                                      <p:cBhvr>
                                        <p:cTn id="2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200" y="22200"/>
                                    </p:animMotion>
                                  </p:childTnLst>
                                </p:cTn>
                              </p:par>
                              <p:par>
                                <p:cTn id="21" presetID="0" presetClass="path" presetSubtype="0" dur="200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14926E-06 -6.01434E-07 L 0.41886 0.08281" pathEditMode="relative" ptsTypes="AA">
                                      <p:cBhvr>
                                        <p:cTn id="2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23" presetID="0" presetClass="path" presetSubtype="0" dur="200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34436E-08 -6.01434E-07 L 0.44647 0.08166" pathEditMode="relative" rAng="0" ptsTypes="AA">
                                      <p:cBhvr>
                                        <p:cTn id="2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300" y="4100"/>
                                    </p:animMotion>
                                  </p:childTnLst>
                                </p:cTn>
                              </p:par>
                              <p:par>
                                <p:cTn id="25" presetID="0" presetClass="path" presetSubtype="0" dur="200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80255E-06 4.52926E-06 L -0.2907 0.26255" pathEditMode="relative" ptsTypes="AA">
                                      <p:cBhvr>
                                        <p:cTn id="2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27" presetID="0" presetClass="path" presetSubtype="0" dur="200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58E-06 -6.01434E-07 L -0.51562 0.08281" pathEditMode="relative" rAng="0" ptsTypes="AA">
                                      <p:cBhvr>
                                        <p:cTn id="2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800" y="4100"/>
                                    </p:animMotion>
                                  </p:childTnLst>
                                </p:cTn>
                              </p:par>
                              <p:par>
                                <p:cTn id="29" presetID="0" presetClass="path" presetSubtype="0" dur="200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78 -0.00254 L -0.24994 0.1425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500" y="72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32" presetID="21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1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  <p:bldP spid="23" grpId="0"/>
      <p:bldP spid="3" grpId="0"/>
      <p:bldP spid="4" grpId="0"/>
      <p:bldP spid="5" grpId="0"/>
      <p:bldP spid="6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8" name="表格 7"/>
          <p:cNvGraphicFramePr>
            <a:graphicFrameLocks noGrp="1"/>
          </p:cNvGraphicFramePr>
          <p:nvPr>
            <p:custDataLst>
              <p:tags r:id="rId2"/>
            </p:custDataLst>
          </p:nvPr>
        </p:nvGraphicFramePr>
        <p:xfrm>
          <a:off x="501650" y="2981325"/>
          <a:ext cx="11188065" cy="348932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570220"/>
                <a:gridCol w="5617845"/>
              </a:tblGrid>
              <a:tr h="859790"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3200" b="1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（1—3）老舍对母鸡的态度是</a:t>
                      </a:r>
                      <a:endParaRPr lang="en-US" altLang="en-US" sz="3200" b="1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3600" b="1">
                          <a:gradFill>
                            <a:gsLst>
                              <a:gs pos="0">
                                <a:srgbClr val="FE4444"/>
                              </a:gs>
                              <a:gs pos="100000">
                                <a:srgbClr val="832B2B"/>
                              </a:gs>
                            </a:gsLst>
                            <a:lin scaled="0"/>
                          </a:gradFill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3600" b="1">
                        <a:gradFill>
                          <a:gsLst>
                            <a:gs pos="0">
                              <a:srgbClr val="FE4444"/>
                            </a:gs>
                            <a:gs pos="100000">
                              <a:srgbClr val="832B2B"/>
                            </a:gs>
                          </a:gsLst>
                          <a:lin scaled="0"/>
                        </a:gradFill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01040"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sz="3200" b="1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  <a:p>
                      <a:pPr indent="0">
                        <a:buNone/>
                      </a:pPr>
                      <a:r>
                        <a:rPr lang="en-US" sz="3200" b="1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（   </a:t>
                      </a:r>
                      <a:r>
                        <a:rPr lang="en-US" sz="3600" b="1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r>
                        <a:rPr lang="en-US" sz="3200" b="1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）过渡段</a:t>
                      </a:r>
                      <a:endParaRPr lang="en-US" sz="3200" b="1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  <a:p>
                      <a:pPr indent="0">
                        <a:buNone/>
                      </a:pPr>
                      <a:endParaRPr lang="en-US" sz="3200" b="1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3600" b="1" u="sng">
                          <a:gradFill>
                            <a:gsLst>
                              <a:gs pos="0">
                                <a:srgbClr val="FE4444"/>
                              </a:gs>
                              <a:gs pos="100000">
                                <a:srgbClr val="832B2B"/>
                              </a:gs>
                            </a:gsLst>
                            <a:lin scaled="0"/>
                          </a:gradFill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 </a:t>
                      </a:r>
                      <a:endParaRPr lang="en-US" sz="3600" b="1" u="sng">
                        <a:gradFill>
                          <a:gsLst>
                            <a:gs pos="0">
                              <a:srgbClr val="FE4444"/>
                            </a:gs>
                            <a:gs pos="100000">
                              <a:srgbClr val="832B2B"/>
                            </a:gs>
                          </a:gsLst>
                          <a:lin scaled="0"/>
                        </a:gradFill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  <a:p>
                      <a:pPr indent="0">
                        <a:buNone/>
                      </a:pPr>
                      <a:endParaRPr lang="en-US" sz="3600" b="1" u="sng">
                        <a:gradFill>
                          <a:gsLst>
                            <a:gs pos="0">
                              <a:srgbClr val="FE4444"/>
                            </a:gs>
                            <a:gs pos="100000">
                              <a:srgbClr val="832B2B"/>
                            </a:gs>
                          </a:gsLst>
                          <a:lin scaled="0"/>
                        </a:gradFill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  <a:p>
                      <a:pPr indent="0">
                        <a:buNone/>
                      </a:pPr>
                      <a:endParaRPr lang="en-US" altLang="en-US" sz="3600" b="1" u="sng">
                        <a:gradFill>
                          <a:gsLst>
                            <a:gs pos="0">
                              <a:srgbClr val="FE4444"/>
                            </a:gs>
                            <a:gs pos="100000">
                              <a:srgbClr val="832B2B"/>
                            </a:gs>
                          </a:gsLst>
                          <a:lin scaled="0"/>
                        </a:gradFill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83615"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3200" b="1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（5--8）老舍对母鸡的态度是</a:t>
                      </a:r>
                      <a:endParaRPr lang="en-US" sz="3200" b="1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3600" b="1">
                          <a:gradFill>
                            <a:gsLst>
                              <a:gs pos="0">
                                <a:srgbClr val="FE4444"/>
                              </a:gs>
                              <a:gs pos="100000">
                                <a:srgbClr val="832B2B"/>
                              </a:gs>
                            </a:gsLst>
                            <a:lin scaled="0"/>
                          </a:gradFill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3600" b="1">
                        <a:gradFill>
                          <a:gsLst>
                            <a:gs pos="0">
                              <a:srgbClr val="FE4444"/>
                            </a:gs>
                            <a:gs pos="100000">
                              <a:srgbClr val="832B2B"/>
                            </a:gs>
                          </a:gsLst>
                          <a:lin scaled="0"/>
                        </a:gradFill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3103" name="图片 61" descr="200724144521816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072515" y="151448"/>
            <a:ext cx="1071563" cy="950912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" name="文本框 1"/>
          <p:cNvSpPr txBox="1"/>
          <p:nvPr/>
        </p:nvSpPr>
        <p:spPr>
          <a:xfrm>
            <a:off x="840740" y="1298575"/>
            <a:ext cx="10463530" cy="119888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9pPr>
          </a:lstStyle>
          <a:p>
            <a:r>
              <a:rPr lang="en-US" altLang="zh-CN" sz="36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cs typeface="宋体" panose="02010600030101010101" pitchFamily="2" charset="-122"/>
              </a:rPr>
              <a:t>2.</a:t>
            </a:r>
            <a:r>
              <a:rPr lang="zh-CN" sz="36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cs typeface="宋体" panose="02010600030101010101" pitchFamily="2" charset="-122"/>
              </a:rPr>
              <a:t>课文中有一个过渡段，请根据过渡段填写下面的表格。</a:t>
            </a:r>
            <a:endParaRPr lang="zh-CN" altLang="en-US" sz="3600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楷体" panose="02010609060101010101" charset="-122"/>
              <a:cs typeface="宋体" panose="02010600030101010101" pitchFamily="2" charset="-122"/>
            </a:endParaRPr>
          </a:p>
        </p:txBody>
      </p:sp>
      <p:sp>
        <p:nvSpPr>
          <p:cNvPr id="3" name="Rectangle 14"/>
          <p:cNvSpPr/>
          <p:nvPr/>
        </p:nvSpPr>
        <p:spPr>
          <a:xfrm>
            <a:off x="4713446" y="334169"/>
            <a:ext cx="2490470" cy="768350"/>
          </a:xfrm>
          <a:prstGeom prst="rect">
            <a:avLst/>
          </a:prstGeom>
          <a:noFill/>
          <a:ln w="9525">
            <a:noFill/>
          </a:ln>
        </p:spPr>
        <p:txBody>
          <a:bodyPr wrap="none" anchor="ctr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9pPr>
          </a:lstStyle>
          <a:p>
            <a:pPr algn="ctr" eaLnBrk="0" hangingPunct="0"/>
            <a:r>
              <a:rPr lang="en-US" altLang="zh-CN" sz="4400" b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_GB2312" panose="02010609030101010101" charset="-122"/>
                <a:cs typeface="Times New Roman" panose="02020603050405020304" charset="0"/>
              </a:rPr>
              <a:t>14 </a:t>
            </a:r>
            <a:r>
              <a:rPr lang="zh-CN" altLang="zh-CN" sz="4400" b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_GB2312" panose="02010609030101010101" charset="-122"/>
                <a:cs typeface="Times New Roman" panose="02020603050405020304" charset="0"/>
              </a:rPr>
              <a:t>母 鸡</a:t>
            </a:r>
            <a:endParaRPr lang="zh-CN" altLang="en-US" sz="440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楷体_GB2312" panose="02010609030101010101" charset="-122"/>
              <a:ea typeface="Times New Roman" panose="0202060305040502030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0" name="文本框 99"/>
          <p:cNvSpPr txBox="1"/>
          <p:nvPr/>
        </p:nvSpPr>
        <p:spPr>
          <a:xfrm>
            <a:off x="840740" y="1298575"/>
            <a:ext cx="10463530" cy="119888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9pPr>
          </a:lstStyle>
          <a:p>
            <a:r>
              <a:rPr lang="en-US" altLang="zh-CN" sz="36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cs typeface="宋体" panose="02010600030101010101" pitchFamily="2" charset="-122"/>
              </a:rPr>
              <a:t>2.</a:t>
            </a:r>
            <a:r>
              <a:rPr lang="zh-CN" sz="36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cs typeface="宋体" panose="02010600030101010101" pitchFamily="2" charset="-122"/>
              </a:rPr>
              <a:t>课文中有一个过渡段，请根据过渡段填写下面的表格。</a:t>
            </a:r>
            <a:endParaRPr lang="zh-CN" altLang="en-US" sz="3600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楷体" panose="02010609060101010101" charset="-122"/>
              <a:cs typeface="宋体" panose="02010600030101010101" pitchFamily="2" charset="-122"/>
            </a:endParaRPr>
          </a:p>
        </p:txBody>
      </p:sp>
      <p:graphicFrame>
        <p:nvGraphicFramePr>
          <p:cNvPr id="8" name="表格 7"/>
          <p:cNvGraphicFramePr>
            <a:graphicFrameLocks noGrp="1"/>
          </p:cNvGraphicFramePr>
          <p:nvPr>
            <p:custDataLst>
              <p:tags r:id="rId2"/>
            </p:custDataLst>
          </p:nvPr>
        </p:nvGraphicFramePr>
        <p:xfrm>
          <a:off x="501650" y="2981325"/>
          <a:ext cx="11188065" cy="348932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570220"/>
                <a:gridCol w="5617845"/>
              </a:tblGrid>
              <a:tr h="859790"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3200" b="1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（1—3）老舍对母鸡的态度是</a:t>
                      </a:r>
                      <a:endParaRPr lang="en-US" altLang="en-US" sz="3200" b="1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3600" b="1">
                          <a:gradFill>
                            <a:gsLst>
                              <a:gs pos="0">
                                <a:srgbClr val="FE4444"/>
                              </a:gs>
                              <a:gs pos="100000">
                                <a:srgbClr val="832B2B"/>
                              </a:gs>
                            </a:gsLst>
                            <a:lin scaled="0"/>
                          </a:gradFill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3600" b="1">
                        <a:gradFill>
                          <a:gsLst>
                            <a:gs pos="0">
                              <a:srgbClr val="FE4444"/>
                            </a:gs>
                            <a:gs pos="100000">
                              <a:srgbClr val="832B2B"/>
                            </a:gs>
                          </a:gsLst>
                          <a:lin scaled="0"/>
                        </a:gradFill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01040"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sz="3200" b="1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  <a:p>
                      <a:pPr indent="0">
                        <a:buNone/>
                      </a:pPr>
                      <a:r>
                        <a:rPr lang="en-US" sz="3200" b="1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（ </a:t>
                      </a:r>
                      <a:r>
                        <a:rPr lang="en-US" sz="3200" b="1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4</a:t>
                      </a:r>
                      <a:r>
                        <a:rPr lang="en-US" sz="3200" b="1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r>
                        <a:rPr lang="en-US" sz="3600" b="1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r>
                        <a:rPr lang="en-US" sz="3200" b="1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）过渡段</a:t>
                      </a:r>
                      <a:endParaRPr lang="en-US" sz="3200" b="1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  <a:p>
                      <a:pPr indent="0">
                        <a:buNone/>
                      </a:pPr>
                      <a:endParaRPr lang="en-US" sz="3200" b="1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3600" b="1" u="sng">
                          <a:gradFill>
                            <a:gsLst>
                              <a:gs pos="0">
                                <a:srgbClr val="FE4444"/>
                              </a:gs>
                              <a:gs pos="100000">
                                <a:srgbClr val="832B2B"/>
                              </a:gs>
                            </a:gsLst>
                            <a:lin scaled="0"/>
                          </a:gradFill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 </a:t>
                      </a:r>
                      <a:endParaRPr lang="en-US" sz="3600" b="1" u="sng">
                        <a:gradFill>
                          <a:gsLst>
                            <a:gs pos="0">
                              <a:srgbClr val="FE4444"/>
                            </a:gs>
                            <a:gs pos="100000">
                              <a:srgbClr val="832B2B"/>
                            </a:gs>
                          </a:gsLst>
                          <a:lin scaled="0"/>
                        </a:gradFill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  <a:p>
                      <a:pPr indent="0">
                        <a:buNone/>
                      </a:pPr>
                      <a:endParaRPr lang="en-US" sz="3600" b="1" u="sng">
                        <a:gradFill>
                          <a:gsLst>
                            <a:gs pos="0">
                              <a:srgbClr val="FE4444"/>
                            </a:gs>
                            <a:gs pos="100000">
                              <a:srgbClr val="832B2B"/>
                            </a:gs>
                          </a:gsLst>
                          <a:lin scaled="0"/>
                        </a:gradFill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  <a:p>
                      <a:pPr indent="0">
                        <a:buNone/>
                      </a:pPr>
                      <a:endParaRPr lang="en-US" altLang="en-US" sz="3600" b="1" u="sng">
                        <a:gradFill>
                          <a:gsLst>
                            <a:gs pos="0">
                              <a:srgbClr val="FE4444"/>
                            </a:gs>
                            <a:gs pos="100000">
                              <a:srgbClr val="832B2B"/>
                            </a:gs>
                          </a:gsLst>
                          <a:lin scaled="0"/>
                        </a:gradFill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83615"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3200" b="1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（5--8）老舍对母鸡的态度是</a:t>
                      </a:r>
                      <a:endParaRPr lang="en-US" sz="3200" b="1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3600" b="1">
                          <a:gradFill>
                            <a:gsLst>
                              <a:gs pos="0">
                                <a:srgbClr val="FE4444"/>
                              </a:gs>
                              <a:gs pos="100000">
                                <a:srgbClr val="832B2B"/>
                              </a:gs>
                            </a:gsLst>
                            <a:lin scaled="0"/>
                          </a:gradFill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3600" b="1">
                        <a:gradFill>
                          <a:gsLst>
                            <a:gs pos="0">
                              <a:srgbClr val="FE4444"/>
                            </a:gs>
                            <a:gs pos="100000">
                              <a:srgbClr val="832B2B"/>
                            </a:gs>
                          </a:gsLst>
                          <a:lin scaled="0"/>
                        </a:gradFill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3103" name="图片 61" descr="200724144521816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072515" y="151448"/>
            <a:ext cx="1071563" cy="950912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5" name="文本框 4"/>
          <p:cNvSpPr txBox="1"/>
          <p:nvPr/>
        </p:nvSpPr>
        <p:spPr>
          <a:xfrm>
            <a:off x="7775575" y="3074035"/>
            <a:ext cx="1816100" cy="58356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9pPr>
          </a:lstStyle>
          <a:p>
            <a:r>
              <a:rPr lang="en-US" sz="3200" b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cs typeface="楷体" panose="02010609060101010101" charset="-122"/>
                <a:sym typeface="+mn-ea"/>
              </a:rPr>
              <a:t>一向讨厌</a:t>
            </a:r>
            <a:endParaRPr lang="en-US" altLang="en-US" sz="3200" b="1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楷体" panose="02010609060101010101" charset="-122"/>
              <a:cs typeface="楷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6023610" y="4034155"/>
            <a:ext cx="5774690" cy="1383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800" b="1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cs typeface="楷体" panose="02010609060101010101" charset="-122"/>
                <a:sym typeface="+mn-ea"/>
              </a:rPr>
              <a:t>    </a:t>
            </a:r>
            <a:r>
              <a:rPr lang="en-US" sz="2800" b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cs typeface="楷体" panose="02010609060101010101" charset="-122"/>
                <a:sym typeface="+mn-ea"/>
              </a:rPr>
              <a:t>可是，现在我改变了心思，我看见一只孵出一群小雏鸡的母鸡。</a:t>
            </a:r>
            <a:endParaRPr lang="en-US" altLang="en-US" sz="2800" b="1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7679690" y="5794375"/>
            <a:ext cx="2224405" cy="5835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9pPr>
          </a:lstStyle>
          <a:p>
            <a:pPr algn="l">
              <a:buClrTx/>
              <a:buSzTx/>
              <a:buFontTx/>
              <a:buNone/>
            </a:pPr>
            <a:r>
              <a:rPr lang="zh-CN" altLang="en-US" sz="3200" b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cs typeface="楷体" panose="02010609060101010101" charset="-122"/>
                <a:sym typeface="+mn-ea"/>
              </a:rPr>
              <a:t>不敢再讨厌</a:t>
            </a:r>
            <a:endParaRPr lang="zh-CN" altLang="en-US" sz="3200" b="1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</p:txBody>
      </p:sp>
      <p:sp>
        <p:nvSpPr>
          <p:cNvPr id="2" name="Rectangle 14"/>
          <p:cNvSpPr/>
          <p:nvPr/>
        </p:nvSpPr>
        <p:spPr>
          <a:xfrm>
            <a:off x="4713446" y="334169"/>
            <a:ext cx="2490470" cy="768350"/>
          </a:xfrm>
          <a:prstGeom prst="rect">
            <a:avLst/>
          </a:prstGeom>
          <a:noFill/>
          <a:ln w="9525">
            <a:noFill/>
          </a:ln>
        </p:spPr>
        <p:txBody>
          <a:bodyPr wrap="none" anchor="ctr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9pPr>
          </a:lstStyle>
          <a:p>
            <a:pPr algn="ctr" eaLnBrk="0" hangingPunct="0"/>
            <a:r>
              <a:rPr lang="en-US" altLang="zh-CN" sz="4400" b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_GB2312" panose="02010609030101010101" charset="-122"/>
                <a:cs typeface="Times New Roman" panose="02020603050405020304" charset="0"/>
              </a:rPr>
              <a:t>14 </a:t>
            </a:r>
            <a:r>
              <a:rPr lang="zh-CN" altLang="zh-CN" sz="4400" b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_GB2312" panose="02010609030101010101" charset="-122"/>
                <a:cs typeface="Times New Roman" panose="02020603050405020304" charset="0"/>
              </a:rPr>
              <a:t>母 鸡</a:t>
            </a:r>
            <a:endParaRPr lang="zh-CN" altLang="en-US" sz="440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楷体_GB2312" panose="02010609030101010101" charset="-122"/>
              <a:ea typeface="Times New Roman" panose="0202060305040502030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0" name="文本框 99"/>
          <p:cNvSpPr txBox="1"/>
          <p:nvPr/>
        </p:nvSpPr>
        <p:spPr>
          <a:xfrm>
            <a:off x="490220" y="464185"/>
            <a:ext cx="11211560" cy="65544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4000" b="1" kern="1500" spc="1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cs typeface="楷体" panose="02010609060101010101" charset="-122"/>
              </a:rPr>
              <a:t>  </a:t>
            </a:r>
            <a:r>
              <a:rPr lang="en-US" altLang="zh-CN" sz="4000" kern="1500" spc="100">
                <a:effectLst/>
                <a:latin typeface="楷体" panose="02010609060101010101" charset="-122"/>
                <a:cs typeface="楷体" panose="02010609060101010101" charset="-122"/>
              </a:rPr>
              <a:t>  </a:t>
            </a:r>
            <a:r>
              <a:rPr lang="zh-CN" sz="4000" b="1" kern="1500" spc="1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cs typeface="楷体" panose="02010609060101010101" charset="-122"/>
              </a:rPr>
              <a:t>我一向讨厌母鸡。听吧，它由前院嘎嘎到后院，由后院再嘎嘎到前院，没完没了，并且没有什么理由，讨厌!有的时候，它不这样乱叫，而是细声细气的，有什么心事似的，颤颤巍巍的，顺着墙根，或沿着田坝，那么扯长了声如怨如诉，使人心中立刻结起个小疙瘩来。</a:t>
            </a:r>
            <a:endParaRPr lang="zh-CN" sz="4000" b="1" kern="1500" spc="1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楷体" panose="02010609060101010101" charset="-122"/>
              <a:cs typeface="楷体" panose="02010609060101010101" charset="-122"/>
            </a:endParaRPr>
          </a:p>
          <a:p>
            <a:pPr>
              <a:lnSpc>
                <a:spcPct val="150000"/>
              </a:lnSpc>
            </a:pPr>
            <a:r>
              <a:rPr lang="zh-CN" sz="4000" b="1" kern="1500" spc="1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cs typeface="楷体" panose="02010609060101010101" charset="-122"/>
              </a:rPr>
              <a:t>    </a:t>
            </a:r>
            <a:endParaRPr lang="zh-CN" altLang="en-US" sz="4000" b="1" kern="1500" spc="1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楷体" panose="02010609060101010101" charset="-122"/>
              <a:cs typeface="楷体" panose="02010609060101010101" charset="-122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0" name="文本框 99"/>
          <p:cNvSpPr txBox="1"/>
          <p:nvPr/>
        </p:nvSpPr>
        <p:spPr>
          <a:xfrm>
            <a:off x="490220" y="464185"/>
            <a:ext cx="11211560" cy="65544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4000" b="1" kern="1500" spc="1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cs typeface="楷体" panose="02010609060101010101" charset="-122"/>
              </a:rPr>
              <a:t>  </a:t>
            </a:r>
            <a:r>
              <a:rPr lang="en-US" altLang="zh-CN" sz="4000" kern="1500" spc="100">
                <a:solidFill>
                  <a:schemeClr val="tx1"/>
                </a:solidFill>
                <a:effectLst/>
                <a:latin typeface="楷体" panose="02010609060101010101" charset="-122"/>
                <a:cs typeface="楷体" panose="02010609060101010101" charset="-122"/>
              </a:rPr>
              <a:t>  </a:t>
            </a:r>
            <a:r>
              <a:rPr lang="zh-CN" sz="4000" b="1" kern="1500" spc="1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cs typeface="楷体" panose="02010609060101010101" charset="-122"/>
              </a:rPr>
              <a:t>我一向讨厌母鸡。</a:t>
            </a:r>
            <a:r>
              <a:rPr lang="zh-CN" sz="4000" b="1" kern="1500" spc="10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cs typeface="楷体" panose="02010609060101010101" charset="-122"/>
              </a:rPr>
              <a:t>听吧，它由前院嘎嘎到后院，由后院再嘎嘎到前院，没完没了，并且没有什么理由，讨厌!</a:t>
            </a:r>
            <a:r>
              <a:rPr lang="zh-CN" sz="4000" b="1" kern="1500" spc="1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cs typeface="楷体" panose="02010609060101010101" charset="-122"/>
              </a:rPr>
              <a:t>有的时候，它不这样乱叫，而是细声细气的，有什么心事似的，颤颤巍巍的，顺着墙根，或沿着田坝，那么扯长了声如怨如诉，使人心中立刻结起个小疙瘩来。</a:t>
            </a:r>
            <a:endParaRPr lang="zh-CN" sz="4000" b="1" kern="1500" spc="1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楷体" panose="02010609060101010101" charset="-122"/>
              <a:cs typeface="楷体" panose="02010609060101010101" charset="-122"/>
            </a:endParaRPr>
          </a:p>
          <a:p>
            <a:pPr>
              <a:lnSpc>
                <a:spcPct val="150000"/>
              </a:lnSpc>
            </a:pPr>
            <a:r>
              <a:rPr lang="zh-CN" sz="4000" b="1" kern="1500" spc="1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cs typeface="楷体" panose="02010609060101010101" charset="-122"/>
              </a:rPr>
              <a:t>    </a:t>
            </a:r>
            <a:endParaRPr lang="zh-CN" altLang="en-US" sz="4000" b="1" kern="1500" spc="1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楷体" panose="02010609060101010101" charset="-122"/>
              <a:cs typeface="楷体" panose="02010609060101010101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0" name="文本框 99"/>
          <p:cNvSpPr txBox="1"/>
          <p:nvPr/>
        </p:nvSpPr>
        <p:spPr>
          <a:xfrm>
            <a:off x="595630" y="232410"/>
            <a:ext cx="11211560" cy="624713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9pPr>
          </a:lstStyle>
          <a:p>
            <a:pPr>
              <a:lnSpc>
                <a:spcPts val="4800"/>
              </a:lnSpc>
            </a:pPr>
            <a:r>
              <a:rPr lang="en-US" altLang="zh-CN" sz="3200" b="1" kern="1500" spc="1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cs typeface="楷体" panose="02010609060101010101" charset="-122"/>
              </a:rPr>
              <a:t>  </a:t>
            </a:r>
            <a:r>
              <a:rPr lang="en-US" altLang="zh-CN" sz="3200" kern="1500" spc="100">
                <a:solidFill>
                  <a:schemeClr val="tx1"/>
                </a:solidFill>
                <a:effectLst/>
                <a:latin typeface="楷体" panose="02010609060101010101" charset="-122"/>
                <a:cs typeface="楷体" panose="02010609060101010101" charset="-122"/>
              </a:rPr>
              <a:t>  </a:t>
            </a:r>
            <a:r>
              <a:rPr lang="zh-CN" sz="3200" b="1" kern="1500" spc="1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cs typeface="楷体" panose="02010609060101010101" charset="-122"/>
              </a:rPr>
              <a:t>我一向讨厌母鸡。</a:t>
            </a:r>
            <a:r>
              <a:rPr lang="zh-CN" sz="3200" b="1" kern="1500" spc="1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cs typeface="楷体" panose="02010609060101010101" charset="-122"/>
              </a:rPr>
              <a:t>听吧，它由前院嘎嘎到后院，由后院再嘎嘎到前院，没完没了，并且没有什么理由，讨厌!有的时候，它不这样乱叫，而是细声细气的，有什么心事似的，颤颤巍巍的，顺着墙根，或沿着田坝，那么扯长了声如怨如诉，使人心中立刻结起个小疙瘩来。</a:t>
            </a:r>
            <a:endParaRPr lang="zh-CN" sz="3200" b="1" kern="1500" spc="1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楷体" panose="02010609060101010101" charset="-122"/>
              <a:cs typeface="楷体" panose="02010609060101010101" charset="-122"/>
            </a:endParaRPr>
          </a:p>
          <a:p>
            <a:pPr>
              <a:lnSpc>
                <a:spcPts val="4800"/>
              </a:lnSpc>
            </a:pPr>
            <a:r>
              <a:rPr lang="zh-CN" sz="3200" b="1" kern="1500" spc="1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cs typeface="楷体" panose="02010609060101010101" charset="-122"/>
              </a:rPr>
              <a:t>    它永远不反抗公鸡。有时候却欺侮那最忠厚的鸭子。更可恶的是遇到另一只母鸡的时候，它会下毒手，趁其不备，狠狠地咬一口，咬下一撮儿毛来。</a:t>
            </a:r>
            <a:endParaRPr lang="zh-CN" sz="3200" b="1" kern="1500" spc="1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楷体" panose="02010609060101010101" charset="-122"/>
              <a:cs typeface="楷体" panose="02010609060101010101" charset="-122"/>
            </a:endParaRPr>
          </a:p>
          <a:p>
            <a:pPr>
              <a:lnSpc>
                <a:spcPts val="4800"/>
              </a:lnSpc>
            </a:pPr>
            <a:r>
              <a:rPr lang="zh-CN" sz="3200" b="1" kern="1500" spc="1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cs typeface="楷体" panose="02010609060101010101" charset="-122"/>
              </a:rPr>
              <a:t>    到下蛋的时候，它差不多是发了狂，恨不能让全世界都知道它这点儿成绩;就是聋人也会被吵得受不了。</a:t>
            </a:r>
            <a:endParaRPr lang="zh-CN" altLang="en-US" sz="3200" b="1" kern="1500" spc="1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楷体" panose="02010609060101010101" charset="-122"/>
              <a:cs typeface="楷体" panose="02010609060101010101" charset="-122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612140" y="669925"/>
            <a:ext cx="10683240" cy="341503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4800" b="1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</a:rPr>
              <a:t>   </a:t>
            </a:r>
            <a:r>
              <a:rPr lang="zh-CN" altLang="en-US" sz="4800" b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</a:rPr>
              <a:t> 它负责、慈爱、勇敢、辛苦，因为它有了一群鸡雏。它伟大，因为它是鸡母亲。一个母亲必定就是一位英雄。</a:t>
            </a:r>
            <a:endParaRPr lang="zh-CN" altLang="en-US" sz="4800" b="1" smtClean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楷体" panose="02010609060101010101" charset="-122"/>
              <a:ea typeface="楷体" panose="02010609060101010101" charset="-122"/>
            </a:endParaRPr>
          </a:p>
        </p:txBody>
      </p:sp>
    </p:spTree>
  </p:cSld>
  <p:clrMapOvr>
    <a:masterClrMapping/>
  </p:clrMapOvr>
  <p:transition>
    <p:split orient="vert" dir="in"/>
  </p:transition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278130" y="898525"/>
            <a:ext cx="11209020" cy="355346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5000" b="1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</a:rPr>
              <a:t>    </a:t>
            </a:r>
            <a:r>
              <a:rPr lang="zh-CN" altLang="en-US" sz="5000" b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</a:rPr>
              <a:t>它                           因为它有了一群鸡雏。它伟大，因为它是鸡母亲。一个母亲必定就是一位英雄。</a:t>
            </a:r>
            <a:endParaRPr lang="zh-CN" altLang="en-US" sz="5000" b="1" smtClean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3583305" y="1185207"/>
            <a:ext cx="6513322" cy="72327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9pPr>
          </a:lstStyle>
          <a:p>
            <a:r>
              <a:rPr lang="zh-CN" altLang="en-US" sz="4100" b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sym typeface="+mn-ea"/>
              </a:rPr>
              <a:t>负责、慈爱、勇敢、辛苦，</a:t>
            </a:r>
            <a:endParaRPr lang="zh-CN" altLang="en-US" sz="4100" b="1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楷体" panose="02010609060101010101" charset="-122"/>
              <a:sym typeface="+mn-ea"/>
            </a:endParaRPr>
          </a:p>
        </p:txBody>
      </p:sp>
      <p:sp>
        <p:nvSpPr>
          <p:cNvPr id="4" name="云形标注 3"/>
          <p:cNvSpPr/>
          <p:nvPr/>
        </p:nvSpPr>
        <p:spPr>
          <a:xfrm>
            <a:off x="3491865" y="2354580"/>
            <a:ext cx="7123430" cy="3291205"/>
          </a:xfrm>
          <a:prstGeom prst="cloudCallout">
            <a:avLst>
              <a:gd name="adj1" fmla="val -40565"/>
              <a:gd name="adj2" fmla="val -57215"/>
            </a:avLst>
          </a:prstGeom>
          <a:solidFill>
            <a:srgbClr val="FFFE9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楷体" panose="02010609060101010101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楷体" panose="02010609060101010101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楷体" panose="02010609060101010101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楷体" panose="02010609060101010101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楷体" panose="02010609060101010101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楷体" panose="02010609060101010101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楷体" panose="02010609060101010101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楷体" panose="02010609060101010101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FFFFFF"/>
                </a:solidFill>
                <a:latin typeface="Arial"/>
                <a:ea typeface="楷体" panose="02010609060101010101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/>
        </p:nvSpPr>
        <p:spPr>
          <a:xfrm>
            <a:off x="4440555" y="2570480"/>
            <a:ext cx="5401945" cy="25844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3600" b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</a:t>
            </a:r>
            <a:r>
              <a:rPr lang="zh-CN" altLang="zh-CN" sz="3600" b="1" smtClean="0">
                <a:solidFill>
                  <a:srgbClr val="401CB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老舍</a:t>
            </a:r>
            <a:r>
              <a:rPr lang="zh-CN" altLang="zh-CN" sz="3600" b="1">
                <a:solidFill>
                  <a:srgbClr val="401CB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写母鸡负责、慈爱、勇敢、辛苦，母鸡真的是这样吗？</a:t>
            </a:r>
            <a:r>
              <a:rPr lang="zh-CN" altLang="zh-CN" sz="3600" b="1" u="sng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</a:t>
            </a:r>
            <a:endParaRPr lang="zh-CN" altLang="zh-CN" sz="3600" b="1" u="sng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dur="200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  <p:cond evt="onBegin" delay="0">
                          <p:tn val="6"/>
                        </p:cond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" presetClass="entr" presetSubtype="16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4" presetClass="entr" presetSubtype="16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2"/>
      <p:bldP spid="4" grpId="0"/>
      <p:bldP spid="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2453005" y="207645"/>
            <a:ext cx="6924040" cy="82994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9pPr>
          </a:lstStyle>
          <a:p>
            <a:r>
              <a:rPr lang="zh-CN" altLang="en-US" sz="4800" b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sym typeface="+mn-ea"/>
              </a:rPr>
              <a:t>负责  慈爱  勇敢  辛苦</a:t>
            </a:r>
            <a:endParaRPr lang="zh-CN" altLang="en-US" sz="4800" b="1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楷体" panose="02010609060101010101" charset="-122"/>
              <a:sym typeface="+mn-ea"/>
            </a:endParaRPr>
          </a:p>
        </p:txBody>
      </p:sp>
      <p:sp>
        <p:nvSpPr>
          <p:cNvPr id="100" name="文本框 99"/>
          <p:cNvSpPr txBox="1"/>
          <p:nvPr/>
        </p:nvSpPr>
        <p:spPr>
          <a:xfrm>
            <a:off x="870457" y="4906010"/>
            <a:ext cx="11230252" cy="156966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9pPr>
          </a:lstStyle>
          <a:p>
            <a:pPr indent="374650">
              <a:lnSpc>
                <a:spcPct val="150000"/>
              </a:lnSpc>
            </a:pPr>
            <a:r>
              <a:rPr lang="en-US" altLang="zh-CN" sz="2800" b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宋体" panose="02010600030101010101" pitchFamily="2" charset="-122"/>
              </a:rPr>
              <a:t> </a:t>
            </a:r>
            <a:r>
              <a:rPr lang="en-US" altLang="zh-CN" sz="2800" b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宋体" panose="02010600030101010101" pitchFamily="2" charset="-122"/>
              </a:rPr>
              <a:t>   </a:t>
            </a:r>
            <a:r>
              <a:rPr lang="zh-CN" sz="3200" b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cs typeface="楷体" panose="02010609060101010101" charset="-122"/>
                <a:sym typeface="+mn-ea"/>
              </a:rPr>
              <a:t>我从</a:t>
            </a:r>
            <a:r>
              <a:rPr lang="en-US" sz="3200" b="1" u="sng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cs typeface="楷体" panose="02010609060101010101" charset="-122"/>
                <a:sym typeface="+mn-ea"/>
              </a:rPr>
              <a:t>    </a:t>
            </a:r>
            <a:r>
              <a:rPr lang="zh-CN" sz="3200" b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cs typeface="楷体" panose="02010609060101010101" charset="-122"/>
                <a:sym typeface="+mn-ea"/>
              </a:rPr>
              <a:t>、</a:t>
            </a:r>
            <a:r>
              <a:rPr lang="en-US" sz="3200" b="1" u="sng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cs typeface="楷体" panose="02010609060101010101" charset="-122"/>
                <a:sym typeface="+mn-ea"/>
              </a:rPr>
              <a:t>    </a:t>
            </a:r>
            <a:r>
              <a:rPr lang="zh-CN" sz="3200" b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cs typeface="楷体" panose="02010609060101010101" charset="-122"/>
                <a:sym typeface="+mn-ea"/>
              </a:rPr>
              <a:t>、</a:t>
            </a:r>
            <a:r>
              <a:rPr lang="en-US" sz="3200" b="1" u="sng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cs typeface="楷体" panose="02010609060101010101" charset="-122"/>
                <a:sym typeface="+mn-ea"/>
              </a:rPr>
              <a:t>    </a:t>
            </a:r>
            <a:r>
              <a:rPr lang="zh-CN" sz="3200" b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cs typeface="楷体" panose="02010609060101010101" charset="-122"/>
                <a:sym typeface="+mn-ea"/>
              </a:rPr>
              <a:t>等词句中，感受到母鸡</a:t>
            </a:r>
            <a:r>
              <a:rPr lang="en-US" sz="3200" b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cs typeface="楷体" panose="02010609060101010101" charset="-122"/>
                <a:sym typeface="+mn-ea"/>
              </a:rPr>
              <a:t> </a:t>
            </a:r>
            <a:r>
              <a:rPr lang="en-US" sz="3200" b="1" u="sng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cs typeface="楷体" panose="02010609060101010101" charset="-122"/>
                <a:sym typeface="+mn-ea"/>
              </a:rPr>
              <a:t> </a:t>
            </a:r>
            <a:r>
              <a:rPr lang="en-US" sz="3200" b="1" u="sng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cs typeface="楷体" panose="02010609060101010101" charset="-122"/>
                <a:sym typeface="+mn-ea"/>
              </a:rPr>
              <a:t>     </a:t>
            </a:r>
            <a:r>
              <a:rPr lang="zh-CN" sz="3200" b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cs typeface="楷体" panose="02010609060101010101" charset="-122"/>
                <a:sym typeface="+mn-ea"/>
              </a:rPr>
              <a:t>；理由是</a:t>
            </a:r>
            <a:r>
              <a:rPr lang="en-US" sz="3200" b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cs typeface="楷体" panose="02010609060101010101" charset="-122"/>
                <a:sym typeface="+mn-ea"/>
              </a:rPr>
              <a:t> </a:t>
            </a:r>
            <a:r>
              <a:rPr lang="en-US" sz="3200" b="1" u="sng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cs typeface="楷体" panose="02010609060101010101" charset="-122"/>
                <a:sym typeface="+mn-ea"/>
              </a:rPr>
              <a:t>                     </a:t>
            </a:r>
            <a:r>
              <a:rPr lang="zh-CN" sz="3200" b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cs typeface="楷体" panose="02010609060101010101" charset="-122"/>
                <a:sym typeface="+mn-ea"/>
              </a:rPr>
              <a:t>。</a:t>
            </a:r>
            <a:endParaRPr lang="zh-CN" altLang="en-US" sz="3200" b="1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楷体" panose="02010609060101010101" charset="-122"/>
              <a:cs typeface="楷体" panose="02010609060101010101" charset="-122"/>
              <a:sym typeface="+mn-ea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883920" y="959485"/>
            <a:ext cx="10550274" cy="424624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36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  <a:cs typeface="楷体_GB2312" panose="02010609030101010101" charset="-122"/>
                <a:sym typeface="+mn-ea"/>
              </a:rPr>
              <a:t>    不论是在院里，还是在院外，它总是挺着脖儿，表示出世界上并没有可怕的东西。一只鸟儿飞过，或是什么东西响了一声，它立刻警戒起来</a:t>
            </a:r>
            <a:r>
              <a:rPr lang="en-US" altLang="zh-CN" sz="36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  <a:cs typeface="楷体_GB2312" panose="02010609030101010101" charset="-122"/>
                <a:sym typeface="+mn-ea"/>
              </a:rPr>
              <a:t>:</a:t>
            </a:r>
            <a:r>
              <a:rPr lang="zh-CN" altLang="en-US" sz="36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  <a:cs typeface="楷体_GB2312" panose="02010609030101010101" charset="-122"/>
                <a:sym typeface="+mn-ea"/>
              </a:rPr>
              <a:t>歪着头听</a:t>
            </a:r>
            <a:r>
              <a:rPr lang="en-US" altLang="zh-CN" sz="36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  <a:cs typeface="楷体_GB2312" panose="02010609030101010101" charset="-122"/>
                <a:sym typeface="+mn-ea"/>
              </a:rPr>
              <a:t>;</a:t>
            </a:r>
            <a:r>
              <a:rPr lang="zh-CN" altLang="en-US" sz="36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  <a:cs typeface="楷体_GB2312" panose="02010609030101010101" charset="-122"/>
                <a:sym typeface="+mn-ea"/>
              </a:rPr>
              <a:t>挺着身儿预备作战；看看前，看看后，咕咕地警告鸡雏要马上集合到它身边来。</a:t>
            </a:r>
            <a:endParaRPr lang="zh-CN" altLang="en-US" sz="3600" b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楷体" panose="02010609060101010101" charset="-122"/>
              <a:ea typeface="楷体" panose="02010609060101010101" charset="-122"/>
              <a:cs typeface="楷体_GB2312" panose="02010609030101010101" charset="-122"/>
              <a:sym typeface="+mn-ea"/>
            </a:endParaRPr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0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框 4"/>
          <p:cNvSpPr txBox="1"/>
          <p:nvPr/>
        </p:nvSpPr>
        <p:spPr>
          <a:xfrm>
            <a:off x="883920" y="481312"/>
            <a:ext cx="10424160" cy="424624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36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  <a:cs typeface="楷体_GB2312" panose="02010609030101010101" charset="-122"/>
                <a:sym typeface="+mn-ea"/>
              </a:rPr>
              <a:t>    不论是在院里，还是在院外，它总是挺着脖儿，表示出世界上并没有可怕的东西。一只鸟儿飞过，或是什么东西响了一声，它立刻警戒起来</a:t>
            </a:r>
            <a:r>
              <a:rPr lang="en-US" altLang="zh-CN" sz="36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  <a:cs typeface="楷体_GB2312" panose="02010609030101010101" charset="-122"/>
                <a:sym typeface="+mn-ea"/>
              </a:rPr>
              <a:t>:</a:t>
            </a:r>
            <a:r>
              <a:rPr lang="zh-CN" altLang="en-US" sz="36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  <a:cs typeface="楷体_GB2312" panose="02010609030101010101" charset="-122"/>
                <a:sym typeface="+mn-ea"/>
              </a:rPr>
              <a:t>歪着头听</a:t>
            </a:r>
            <a:r>
              <a:rPr lang="en-US" altLang="zh-CN" sz="36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  <a:cs typeface="楷体_GB2312" panose="02010609030101010101" charset="-122"/>
                <a:sym typeface="+mn-ea"/>
              </a:rPr>
              <a:t>;</a:t>
            </a:r>
            <a:r>
              <a:rPr lang="zh-CN" altLang="en-US" sz="36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  <a:cs typeface="楷体_GB2312" panose="02010609030101010101" charset="-122"/>
                <a:sym typeface="+mn-ea"/>
              </a:rPr>
              <a:t>挺着身儿预备作战；看看前，看看后，咕咕地警告鸡雏要马上集合到它身边来。</a:t>
            </a:r>
            <a:endParaRPr lang="zh-CN" altLang="en-US" sz="3600" b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楷体" panose="02010609060101010101" charset="-122"/>
              <a:ea typeface="楷体" panose="02010609060101010101" charset="-122"/>
              <a:cs typeface="楷体_GB2312" panose="02010609030101010101" charset="-122"/>
              <a:sym typeface="+mn-ea"/>
            </a:endParaRPr>
          </a:p>
        </p:txBody>
      </p:sp>
      <p:grpSp>
        <p:nvGrpSpPr>
          <p:cNvPr id="3" name="组合 2" descr="7b0a2020202022776f7264617274223a20227b5c2269645c223a32353030323037312c5c227469645c223a31333532367d220a7d0a"/>
          <p:cNvGrpSpPr/>
          <p:nvPr/>
        </p:nvGrpSpPr>
        <p:grpSpPr>
          <a:xfrm rot="20880000">
            <a:off x="1369490" y="4818125"/>
            <a:ext cx="1528445" cy="943920"/>
            <a:chOff x="2281" y="376"/>
            <a:chExt cx="2055" cy="1236"/>
          </a:xfrm>
        </p:grpSpPr>
        <p:sp>
          <p:nvSpPr>
            <p:cNvPr id="4" name="文本框 3"/>
            <p:cNvSpPr txBox="1"/>
            <p:nvPr/>
          </p:nvSpPr>
          <p:spPr>
            <a:xfrm>
              <a:off x="2344" y="475"/>
              <a:ext cx="1936" cy="1087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GB Pinyinok-B"/>
                  <a:ea typeface="楷体" panose="02010609060101010101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GB Pinyinok-B"/>
                  <a:ea typeface="楷体" panose="02010609060101010101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GB Pinyinok-B"/>
                  <a:ea typeface="楷体" panose="02010609060101010101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GB Pinyinok-B"/>
                  <a:ea typeface="楷体" panose="02010609060101010101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GB Pinyinok-B"/>
                  <a:ea typeface="楷体" panose="02010609060101010101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GB Pinyinok-B"/>
                  <a:ea typeface="楷体" panose="02010609060101010101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GB Pinyinok-B"/>
                  <a:ea typeface="楷体" panose="02010609060101010101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GB Pinyinok-B"/>
                  <a:ea typeface="楷体" panose="02010609060101010101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GB Pinyinok-B"/>
                  <a:ea typeface="楷体" panose="02010609060101010101" charset="-122"/>
                  <a:cs typeface="+mn-cs"/>
                </a:defRPr>
              </a:lvl9pPr>
            </a:lstStyle>
            <a:p>
              <a:r>
                <a:rPr lang="zh-CN" altLang="en-US" sz="4800" b="1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黑体" panose="02010609060101010101" charset="-122"/>
                  <a:ea typeface="黑体" panose="02010609060101010101" charset="-122"/>
                  <a:sym typeface="+mn-ea"/>
                </a:rPr>
                <a:t>负责</a:t>
              </a:r>
              <a:endParaRPr lang="zh-CN" altLang="en-US" sz="4800" b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9060101010101" charset="-122"/>
                <a:ea typeface="黑体" panose="02010609060101010101" charset="-122"/>
                <a:sym typeface="+mn-ea"/>
              </a:endParaRPr>
            </a:p>
          </p:txBody>
        </p:sp>
        <p:sp>
          <p:nvSpPr>
            <p:cNvPr id="9" name="矩形 8"/>
            <p:cNvSpPr/>
            <p:nvPr/>
          </p:nvSpPr>
          <p:spPr>
            <a:xfrm>
              <a:off x="2281" y="376"/>
              <a:ext cx="2055" cy="1236"/>
            </a:xfrm>
            <a:prstGeom prst="rect">
              <a:avLst/>
            </a:prstGeom>
            <a:noFill/>
            <a:ln w="57150">
              <a:solidFill>
                <a:srgbClr val="FF0000"/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rgbClr val="FFFFFF"/>
                  </a:solidFill>
                  <a:latin typeface="Arial"/>
                  <a:ea typeface="楷体" panose="02010609060101010101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rgbClr val="FFFFFF"/>
                  </a:solidFill>
                  <a:latin typeface="Arial"/>
                  <a:ea typeface="楷体" panose="02010609060101010101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rgbClr val="FFFFFF"/>
                  </a:solidFill>
                  <a:latin typeface="Arial"/>
                  <a:ea typeface="楷体" panose="02010609060101010101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rgbClr val="FFFFFF"/>
                  </a:solidFill>
                  <a:latin typeface="Arial"/>
                  <a:ea typeface="楷体" panose="02010609060101010101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rgbClr val="FFFFFF"/>
                  </a:solidFill>
                  <a:latin typeface="Arial"/>
                  <a:ea typeface="楷体" panose="02010609060101010101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rgbClr val="FFFFFF"/>
                  </a:solidFill>
                  <a:latin typeface="Arial"/>
                  <a:ea typeface="楷体" panose="02010609060101010101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rgbClr val="FFFFFF"/>
                  </a:solidFill>
                  <a:latin typeface="Arial"/>
                  <a:ea typeface="楷体" panose="02010609060101010101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rgbClr val="FFFFFF"/>
                  </a:solidFill>
                  <a:latin typeface="Arial"/>
                  <a:ea typeface="楷体" panose="02010609060101010101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rgbClr val="FFFFFF"/>
                  </a:solidFill>
                  <a:latin typeface="Arial"/>
                  <a:ea typeface="楷体" panose="02010609060101010101" charset="-122"/>
                  <a:cs typeface="+mn-cs"/>
                </a:defRPr>
              </a:lvl9pPr>
            </a:lstStyle>
            <a:p>
              <a:pPr algn="ctr"/>
              <a:endParaRPr lang="zh-CN" altLang="en-US">
                <a:ln w="25400" cmpd="dbl">
                  <a:gradFill>
                    <a:gsLst>
                      <a:gs pos="0">
                        <a:srgbClr val="9F7D34"/>
                      </a:gs>
                      <a:gs pos="100000">
                        <a:srgbClr val="EEE3CA"/>
                      </a:gs>
                    </a:gsLst>
                  </a:gradFill>
                  <a:bevel/>
                </a:ln>
                <a:solidFill>
                  <a:srgbClr val="3B3B3B"/>
                </a:solidFill>
                <a:effectLst>
                  <a:outerShdw blurRad="12700" dist="38100" dir="7680000" algn="t" rotWithShape="0">
                    <a:srgbClr val="226E4B">
                      <a:alpha val="100000"/>
                    </a:srgbClr>
                  </a:outerShdw>
                </a:effectLst>
                <a:latin typeface="汉仪程行简" panose="00020600040101010101" charset="-122"/>
                <a:ea typeface="汉仪程行简" panose="00020600040101010101" charset="-122"/>
              </a:endParaRPr>
            </a:p>
          </p:txBody>
        </p:sp>
      </p:grpSp>
      <p:grpSp>
        <p:nvGrpSpPr>
          <p:cNvPr id="6" name="组合 11" descr="7b0a2020202022776f7264617274223a20227b5c2269645c223a32353030323037312c5c227469645c223a31333532367d220a7d0a"/>
          <p:cNvGrpSpPr/>
          <p:nvPr/>
        </p:nvGrpSpPr>
        <p:grpSpPr>
          <a:xfrm rot="20880000">
            <a:off x="4908563" y="4669417"/>
            <a:ext cx="1528445" cy="943920"/>
            <a:chOff x="2281" y="376"/>
            <a:chExt cx="2055" cy="1236"/>
          </a:xfrm>
        </p:grpSpPr>
        <p:sp>
          <p:nvSpPr>
            <p:cNvPr id="13" name="文本框 12"/>
            <p:cNvSpPr txBox="1"/>
            <p:nvPr/>
          </p:nvSpPr>
          <p:spPr>
            <a:xfrm>
              <a:off x="2344" y="475"/>
              <a:ext cx="1936" cy="1087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GB Pinyinok-B"/>
                  <a:ea typeface="楷体" panose="02010609060101010101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GB Pinyinok-B"/>
                  <a:ea typeface="楷体" panose="02010609060101010101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GB Pinyinok-B"/>
                  <a:ea typeface="楷体" panose="02010609060101010101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GB Pinyinok-B"/>
                  <a:ea typeface="楷体" panose="02010609060101010101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GB Pinyinok-B"/>
                  <a:ea typeface="楷体" panose="02010609060101010101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GB Pinyinok-B"/>
                  <a:ea typeface="楷体" panose="02010609060101010101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GB Pinyinok-B"/>
                  <a:ea typeface="楷体" panose="02010609060101010101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GB Pinyinok-B"/>
                  <a:ea typeface="楷体" panose="02010609060101010101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GB Pinyinok-B"/>
                  <a:ea typeface="楷体" panose="02010609060101010101" charset="-122"/>
                  <a:cs typeface="+mn-cs"/>
                </a:defRPr>
              </a:lvl9pPr>
            </a:lstStyle>
            <a:p>
              <a:r>
                <a:rPr lang="zh-CN" altLang="zh-CN" sz="4800" b="1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黑体" panose="02010609060101010101" charset="-122"/>
                  <a:ea typeface="黑体" panose="02010609060101010101" charset="-122"/>
                  <a:sym typeface="+mn-ea"/>
                </a:rPr>
                <a:t>勇敢</a:t>
              </a:r>
              <a:endParaRPr lang="zh-CN" altLang="zh-CN" sz="4800" b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9060101010101" charset="-122"/>
                <a:ea typeface="黑体" panose="02010609060101010101" charset="-122"/>
                <a:sym typeface="+mn-ea"/>
              </a:endParaRPr>
            </a:p>
          </p:txBody>
        </p:sp>
        <p:sp>
          <p:nvSpPr>
            <p:cNvPr id="14" name="矩形 13"/>
            <p:cNvSpPr/>
            <p:nvPr/>
          </p:nvSpPr>
          <p:spPr>
            <a:xfrm>
              <a:off x="2281" y="376"/>
              <a:ext cx="2055" cy="1236"/>
            </a:xfrm>
            <a:prstGeom prst="rect">
              <a:avLst/>
            </a:prstGeom>
            <a:noFill/>
            <a:ln w="57150">
              <a:solidFill>
                <a:srgbClr val="FF0000"/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rgbClr val="FFFFFF"/>
                  </a:solidFill>
                  <a:latin typeface="Arial"/>
                  <a:ea typeface="楷体" panose="02010609060101010101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rgbClr val="FFFFFF"/>
                  </a:solidFill>
                  <a:latin typeface="Arial"/>
                  <a:ea typeface="楷体" panose="02010609060101010101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rgbClr val="FFFFFF"/>
                  </a:solidFill>
                  <a:latin typeface="Arial"/>
                  <a:ea typeface="楷体" panose="02010609060101010101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rgbClr val="FFFFFF"/>
                  </a:solidFill>
                  <a:latin typeface="Arial"/>
                  <a:ea typeface="楷体" panose="02010609060101010101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rgbClr val="FFFFFF"/>
                  </a:solidFill>
                  <a:latin typeface="Arial"/>
                  <a:ea typeface="楷体" panose="02010609060101010101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rgbClr val="FFFFFF"/>
                  </a:solidFill>
                  <a:latin typeface="Arial"/>
                  <a:ea typeface="楷体" panose="02010609060101010101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rgbClr val="FFFFFF"/>
                  </a:solidFill>
                  <a:latin typeface="Arial"/>
                  <a:ea typeface="楷体" panose="02010609060101010101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rgbClr val="FFFFFF"/>
                  </a:solidFill>
                  <a:latin typeface="Arial"/>
                  <a:ea typeface="楷体" panose="02010609060101010101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rgbClr val="FFFFFF"/>
                  </a:solidFill>
                  <a:latin typeface="Arial"/>
                  <a:ea typeface="楷体" panose="02010609060101010101" charset="-122"/>
                  <a:cs typeface="+mn-cs"/>
                </a:defRPr>
              </a:lvl9pPr>
            </a:lstStyle>
            <a:p>
              <a:pPr algn="ctr"/>
              <a:endParaRPr lang="zh-CN" altLang="en-US">
                <a:ln w="25400" cmpd="dbl">
                  <a:gradFill>
                    <a:gsLst>
                      <a:gs pos="0">
                        <a:srgbClr val="9F7D34"/>
                      </a:gs>
                      <a:gs pos="100000">
                        <a:srgbClr val="EEE3CA"/>
                      </a:gs>
                    </a:gsLst>
                  </a:gradFill>
                  <a:bevel/>
                </a:ln>
                <a:solidFill>
                  <a:srgbClr val="3B3B3B"/>
                </a:solidFill>
                <a:effectLst>
                  <a:outerShdw blurRad="12700" dist="38100" dir="7680000" algn="t" rotWithShape="0">
                    <a:srgbClr val="226E4B">
                      <a:alpha val="100000"/>
                    </a:srgbClr>
                  </a:outerShdw>
                </a:effectLst>
                <a:latin typeface="汉仪程行简" panose="00020600040101010101" charset="-122"/>
                <a:ea typeface="汉仪程行简" panose="00020600040101010101" charset="-122"/>
              </a:endParaRPr>
            </a:p>
          </p:txBody>
        </p:sp>
      </p:grpSp>
      <p:grpSp>
        <p:nvGrpSpPr>
          <p:cNvPr id="7" name="组合 14" descr="7b0a2020202022776f7264617274223a20227b5c2269645c223a32353030323037312c5c227469645c223a31333532367d220a7d0a"/>
          <p:cNvGrpSpPr/>
          <p:nvPr/>
        </p:nvGrpSpPr>
        <p:grpSpPr>
          <a:xfrm rot="20940000">
            <a:off x="8793598" y="4394986"/>
            <a:ext cx="1528445" cy="943920"/>
            <a:chOff x="2281" y="376"/>
            <a:chExt cx="2055" cy="1236"/>
          </a:xfrm>
        </p:grpSpPr>
        <p:sp>
          <p:nvSpPr>
            <p:cNvPr id="16" name="文本框 15"/>
            <p:cNvSpPr txBox="1"/>
            <p:nvPr/>
          </p:nvSpPr>
          <p:spPr>
            <a:xfrm>
              <a:off x="2344" y="475"/>
              <a:ext cx="1936" cy="1087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GB Pinyinok-B"/>
                  <a:ea typeface="楷体" panose="02010609060101010101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GB Pinyinok-B"/>
                  <a:ea typeface="楷体" panose="02010609060101010101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GB Pinyinok-B"/>
                  <a:ea typeface="楷体" panose="02010609060101010101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GB Pinyinok-B"/>
                  <a:ea typeface="楷体" panose="02010609060101010101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GB Pinyinok-B"/>
                  <a:ea typeface="楷体" panose="02010609060101010101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GB Pinyinok-B"/>
                  <a:ea typeface="楷体" panose="02010609060101010101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GB Pinyinok-B"/>
                  <a:ea typeface="楷体" panose="02010609060101010101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GB Pinyinok-B"/>
                  <a:ea typeface="楷体" panose="02010609060101010101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GB Pinyinok-B"/>
                  <a:ea typeface="楷体" panose="02010609060101010101" charset="-122"/>
                  <a:cs typeface="+mn-cs"/>
                </a:defRPr>
              </a:lvl9pPr>
            </a:lstStyle>
            <a:p>
              <a:r>
                <a:rPr lang="zh-CN" altLang="en-US" sz="4800" b="1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黑体" panose="02010609060101010101" charset="-122"/>
                  <a:ea typeface="黑体" panose="02010609060101010101" charset="-122"/>
                  <a:sym typeface="+mn-ea"/>
                </a:rPr>
                <a:t>辛苦</a:t>
              </a:r>
              <a:endParaRPr lang="zh-CN" altLang="en-US" sz="4800" b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9060101010101" charset="-122"/>
                <a:ea typeface="黑体" panose="02010609060101010101" charset="-122"/>
                <a:sym typeface="+mn-ea"/>
              </a:endParaRPr>
            </a:p>
          </p:txBody>
        </p:sp>
        <p:sp>
          <p:nvSpPr>
            <p:cNvPr id="17" name="矩形 16"/>
            <p:cNvSpPr/>
            <p:nvPr/>
          </p:nvSpPr>
          <p:spPr>
            <a:xfrm>
              <a:off x="2281" y="376"/>
              <a:ext cx="2055" cy="1236"/>
            </a:xfrm>
            <a:prstGeom prst="rect">
              <a:avLst/>
            </a:prstGeom>
            <a:noFill/>
            <a:ln w="57150">
              <a:solidFill>
                <a:srgbClr val="FF0000"/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rgbClr val="FFFFFF"/>
                  </a:solidFill>
                  <a:latin typeface="Arial"/>
                  <a:ea typeface="楷体" panose="02010609060101010101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rgbClr val="FFFFFF"/>
                  </a:solidFill>
                  <a:latin typeface="Arial"/>
                  <a:ea typeface="楷体" panose="02010609060101010101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rgbClr val="FFFFFF"/>
                  </a:solidFill>
                  <a:latin typeface="Arial"/>
                  <a:ea typeface="楷体" panose="02010609060101010101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rgbClr val="FFFFFF"/>
                  </a:solidFill>
                  <a:latin typeface="Arial"/>
                  <a:ea typeface="楷体" panose="02010609060101010101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rgbClr val="FFFFFF"/>
                  </a:solidFill>
                  <a:latin typeface="Arial"/>
                  <a:ea typeface="楷体" panose="02010609060101010101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rgbClr val="FFFFFF"/>
                  </a:solidFill>
                  <a:latin typeface="Arial"/>
                  <a:ea typeface="楷体" panose="02010609060101010101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rgbClr val="FFFFFF"/>
                  </a:solidFill>
                  <a:latin typeface="Arial"/>
                  <a:ea typeface="楷体" panose="02010609060101010101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rgbClr val="FFFFFF"/>
                  </a:solidFill>
                  <a:latin typeface="Arial"/>
                  <a:ea typeface="楷体" panose="02010609060101010101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rgbClr val="FFFFFF"/>
                  </a:solidFill>
                  <a:latin typeface="Arial"/>
                  <a:ea typeface="楷体" panose="02010609060101010101" charset="-122"/>
                  <a:cs typeface="+mn-cs"/>
                </a:defRPr>
              </a:lvl9pPr>
            </a:lstStyle>
            <a:p>
              <a:pPr algn="ctr"/>
              <a:endParaRPr lang="zh-CN" altLang="en-US">
                <a:ln w="25400" cmpd="dbl">
                  <a:gradFill>
                    <a:gsLst>
                      <a:gs pos="0">
                        <a:srgbClr val="9F7D34"/>
                      </a:gs>
                      <a:gs pos="100000">
                        <a:srgbClr val="EEE3CA"/>
                      </a:gs>
                    </a:gsLst>
                  </a:gradFill>
                  <a:bevel/>
                </a:ln>
                <a:solidFill>
                  <a:srgbClr val="3B3B3B"/>
                </a:solidFill>
                <a:effectLst>
                  <a:outerShdw blurRad="12700" dist="38100" dir="7680000" algn="t" rotWithShape="0">
                    <a:srgbClr val="226E4B">
                      <a:alpha val="100000"/>
                    </a:srgbClr>
                  </a:outerShdw>
                </a:effectLst>
                <a:latin typeface="汉仪程行简" panose="00020600040101010101" charset="-122"/>
                <a:ea typeface="汉仪程行简" panose="00020600040101010101" charset="-122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3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3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3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0" name="文本框 99"/>
          <p:cNvSpPr txBox="1"/>
          <p:nvPr/>
        </p:nvSpPr>
        <p:spPr>
          <a:xfrm>
            <a:off x="955675" y="1174115"/>
            <a:ext cx="10822940" cy="101473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4000" b="1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cs typeface="楷体" panose="02010609060101010101" charset="-122"/>
              </a:rPr>
              <a:t>   </a:t>
            </a:r>
            <a:endParaRPr sz="4000" b="1">
              <a:solidFill>
                <a:srgbClr val="0000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楷体" panose="02010609060101010101" charset="-122"/>
              <a:cs typeface="楷体" panose="02010609060101010101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461010" y="140335"/>
            <a:ext cx="11605260" cy="5908040"/>
          </a:xfrm>
          <a:prstGeom prst="rect">
            <a:avLst/>
          </a:prstGeom>
          <a:noFill/>
          <a:ln w="9525"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sz="4000" b="1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cs typeface="楷体" panose="02010609060101010101" charset="-122"/>
              </a:rPr>
              <a:t>小组合作要求：</a:t>
            </a:r>
            <a:endParaRPr lang="zh-CN" sz="4000" b="1">
              <a:ln>
                <a:noFill/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楷体" panose="02010609060101010101" charset="-122"/>
              <a:cs typeface="楷体" panose="02010609060101010101" charset="-122"/>
            </a:endParaRPr>
          </a:p>
          <a:p>
            <a:pPr>
              <a:lnSpc>
                <a:spcPct val="150000"/>
              </a:lnSpc>
            </a:pPr>
            <a:r>
              <a:rPr lang="en-US" sz="3600" b="1">
                <a:ln>
                  <a:noFill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cs typeface="楷体" panose="02010609060101010101" charset="-122"/>
              </a:rPr>
              <a:t>①</a:t>
            </a:r>
            <a:r>
              <a:rPr lang="zh-CN" sz="3600" b="1">
                <a:ln>
                  <a:noFill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cs typeface="楷体" panose="02010609060101010101" charset="-122"/>
              </a:rPr>
              <a:t>请各小组从6--8自然段中任选一段进行合作学习。</a:t>
            </a:r>
            <a:endParaRPr lang="zh-CN" sz="3600" b="1">
              <a:ln>
                <a:noFill/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楷体" panose="02010609060101010101" charset="-122"/>
              <a:cs typeface="楷体" panose="02010609060101010101" charset="-122"/>
            </a:endParaRPr>
          </a:p>
          <a:p>
            <a:pPr>
              <a:lnSpc>
                <a:spcPct val="150000"/>
              </a:lnSpc>
            </a:pPr>
            <a:r>
              <a:rPr lang="en-US" sz="3600" b="1">
                <a:ln>
                  <a:noFill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cs typeface="楷体" panose="02010609060101010101" charset="-122"/>
              </a:rPr>
              <a:t>②</a:t>
            </a:r>
            <a:r>
              <a:rPr lang="zh-CN" altLang="en-US" sz="3600" b="1">
                <a:ln>
                  <a:noFill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cs typeface="楷体" panose="02010609060101010101" charset="-122"/>
              </a:rPr>
              <a:t>交流讨论：老舍先生写母鸡“</a:t>
            </a:r>
            <a:r>
              <a:rPr lang="zh-CN" altLang="en-US" sz="3600" b="1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cs typeface="楷体" panose="02010609060101010101" charset="-122"/>
              </a:rPr>
              <a:t>负责、慈爱、勇敢、辛苦</a:t>
            </a:r>
            <a:r>
              <a:rPr lang="zh-CN" altLang="en-US" sz="3600" b="1">
                <a:ln>
                  <a:noFill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cs typeface="楷体" panose="02010609060101010101" charset="-122"/>
              </a:rPr>
              <a:t>”，母鸡真的是这样吗？找出相关词句，并做批注。</a:t>
            </a:r>
            <a:endParaRPr lang="zh-CN" altLang="en-US" sz="3600" b="1">
              <a:ln>
                <a:noFill/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楷体" panose="02010609060101010101" charset="-122"/>
              <a:cs typeface="楷体" panose="02010609060101010101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3600" b="1">
                <a:ln>
                  <a:noFill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cs typeface="楷体" panose="02010609060101010101" charset="-122"/>
              </a:rPr>
              <a:t>③继续用这样的句式来汇报：</a:t>
            </a:r>
            <a:endParaRPr lang="zh-CN" altLang="en-US" sz="3600" b="1">
              <a:ln>
                <a:noFill/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楷体" panose="02010609060101010101" charset="-122"/>
              <a:cs typeface="楷体" panose="02010609060101010101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3600" b="1">
                <a:ln>
                  <a:noFill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cs typeface="楷体" panose="02010609060101010101" charset="-122"/>
              </a:rPr>
              <a:t>   </a:t>
            </a:r>
            <a:r>
              <a:rPr lang="zh-CN" altLang="en-US" sz="3600" b="1" smtClean="0">
                <a:ln>
                  <a:noFill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cs typeface="楷体" panose="02010609060101010101" charset="-122"/>
              </a:rPr>
              <a:t> </a:t>
            </a:r>
            <a:r>
              <a:rPr lang="zh-CN" sz="3200" b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cs typeface="楷体" panose="02010609060101010101" charset="-122"/>
                <a:sym typeface="+mn-ea"/>
              </a:rPr>
              <a:t>我</a:t>
            </a:r>
            <a:r>
              <a:rPr lang="zh-CN" sz="3200" b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cs typeface="楷体" panose="02010609060101010101" charset="-122"/>
                <a:sym typeface="+mn-ea"/>
              </a:rPr>
              <a:t>从</a:t>
            </a:r>
            <a:r>
              <a:rPr lang="en-US" sz="3200" b="1" u="sng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cs typeface="楷体" panose="02010609060101010101" charset="-122"/>
                <a:sym typeface="+mn-ea"/>
              </a:rPr>
              <a:t>    </a:t>
            </a:r>
            <a:r>
              <a:rPr lang="zh-CN" sz="3200" b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cs typeface="楷体" panose="02010609060101010101" charset="-122"/>
                <a:sym typeface="+mn-ea"/>
              </a:rPr>
              <a:t>、</a:t>
            </a:r>
            <a:r>
              <a:rPr lang="en-US" sz="3200" b="1" u="sng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cs typeface="楷体" panose="02010609060101010101" charset="-122"/>
                <a:sym typeface="+mn-ea"/>
              </a:rPr>
              <a:t>    </a:t>
            </a:r>
            <a:r>
              <a:rPr lang="zh-CN" sz="3200" b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cs typeface="楷体" panose="02010609060101010101" charset="-122"/>
                <a:sym typeface="+mn-ea"/>
              </a:rPr>
              <a:t>、</a:t>
            </a:r>
            <a:r>
              <a:rPr lang="en-US" sz="3200" b="1" u="sng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cs typeface="楷体" panose="02010609060101010101" charset="-122"/>
                <a:sym typeface="+mn-ea"/>
              </a:rPr>
              <a:t>    </a:t>
            </a:r>
            <a:r>
              <a:rPr lang="zh-CN" sz="3200" b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cs typeface="楷体" panose="02010609060101010101" charset="-122"/>
                <a:sym typeface="+mn-ea"/>
              </a:rPr>
              <a:t>等词句中，感受到母鸡</a:t>
            </a:r>
            <a:r>
              <a:rPr lang="en-US" sz="3200" b="1" u="sng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cs typeface="楷体" panose="02010609060101010101" charset="-122"/>
                <a:sym typeface="+mn-ea"/>
              </a:rPr>
              <a:t>      </a:t>
            </a:r>
            <a:r>
              <a:rPr lang="zh-CN" sz="3200" b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cs typeface="楷体" panose="02010609060101010101" charset="-122"/>
                <a:sym typeface="+mn-ea"/>
              </a:rPr>
              <a:t>；理由是</a:t>
            </a:r>
            <a:r>
              <a:rPr lang="en-US" sz="3200" b="1" u="sng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cs typeface="楷体" panose="02010609060101010101" charset="-122"/>
                <a:sym typeface="+mn-ea"/>
              </a:rPr>
              <a:t>                            </a:t>
            </a:r>
            <a:r>
              <a:rPr lang="zh-CN" sz="3200" b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cs typeface="楷体" panose="02010609060101010101" charset="-122"/>
                <a:sym typeface="+mn-ea"/>
              </a:rPr>
              <a:t>。</a:t>
            </a:r>
            <a:endParaRPr lang="zh-CN" altLang="en-US" sz="3200" b="1">
              <a:ln>
                <a:noFill/>
              </a:ln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楷体" panose="02010609060101010101" charset="-122"/>
              <a:cs typeface="楷体" panose="02010609060101010101" charset="-122"/>
              <a:sym typeface="+mn-ea"/>
            </a:endParaRPr>
          </a:p>
        </p:txBody>
      </p:sp>
      <p:pic>
        <p:nvPicPr>
          <p:cNvPr id="5" name="图片 4" descr="封面6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79305" y="5410835"/>
            <a:ext cx="2357755" cy="139827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676910" y="262890"/>
            <a:ext cx="10838180" cy="507746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36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</a:rPr>
              <a:t>    发现了一点儿可吃的东西，它咕咕地紧叫，啄一啄那个东西，马上便放下，让它的儿女吃。结果，每一只鸡雏的肚子都圆圆地下垂，像刚装了一两个汤圆儿似的，它自己却消瘦了许多。假若有别的大鸡来抢食，它一定出击，把它们赶出老远，连大公鸡也怕它三分。</a:t>
            </a:r>
            <a:endParaRPr lang="zh-CN" altLang="en-US" sz="3600" b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楷体" panose="02010609060101010101" charset="-122"/>
              <a:ea typeface="楷体" panose="02010609060101010101" charset="-122"/>
            </a:endParaRPr>
          </a:p>
        </p:txBody>
      </p:sp>
      <p:grpSp>
        <p:nvGrpSpPr>
          <p:cNvPr id="29" name="组合 28" descr="7b0a2020202022776f7264617274223a20227b5c2269645c223a32353030323037312c5c227469645c223a31333532367d220a7d0a"/>
          <p:cNvGrpSpPr/>
          <p:nvPr/>
        </p:nvGrpSpPr>
        <p:grpSpPr>
          <a:xfrm rot="21180000">
            <a:off x="7128043" y="4556315"/>
            <a:ext cx="1528445" cy="943920"/>
            <a:chOff x="2281" y="376"/>
            <a:chExt cx="2055" cy="1236"/>
          </a:xfrm>
        </p:grpSpPr>
        <p:sp>
          <p:nvSpPr>
            <p:cNvPr id="30" name="文本框 29"/>
            <p:cNvSpPr txBox="1"/>
            <p:nvPr/>
          </p:nvSpPr>
          <p:spPr>
            <a:xfrm>
              <a:off x="2344" y="475"/>
              <a:ext cx="1936" cy="1087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GB Pinyinok-B"/>
                  <a:ea typeface="楷体" panose="02010609060101010101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GB Pinyinok-B"/>
                  <a:ea typeface="楷体" panose="02010609060101010101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GB Pinyinok-B"/>
                  <a:ea typeface="楷体" panose="02010609060101010101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GB Pinyinok-B"/>
                  <a:ea typeface="楷体" panose="02010609060101010101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GB Pinyinok-B"/>
                  <a:ea typeface="楷体" panose="02010609060101010101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GB Pinyinok-B"/>
                  <a:ea typeface="楷体" panose="02010609060101010101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GB Pinyinok-B"/>
                  <a:ea typeface="楷体" panose="02010609060101010101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GB Pinyinok-B"/>
                  <a:ea typeface="楷体" panose="02010609060101010101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GB Pinyinok-B"/>
                  <a:ea typeface="楷体" panose="02010609060101010101" charset="-122"/>
                  <a:cs typeface="+mn-cs"/>
                </a:defRPr>
              </a:lvl9pPr>
            </a:lstStyle>
            <a:p>
              <a:r>
                <a:rPr lang="zh-CN" altLang="zh-CN" sz="4800" b="1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黑体" panose="02010609060101010101" charset="-122"/>
                  <a:ea typeface="黑体" panose="02010609060101010101" charset="-122"/>
                  <a:sym typeface="+mn-ea"/>
                </a:rPr>
                <a:t>勇敢</a:t>
              </a:r>
              <a:endParaRPr lang="zh-CN" altLang="zh-CN" sz="4800" b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9060101010101" charset="-122"/>
                <a:ea typeface="黑体" panose="02010609060101010101" charset="-122"/>
                <a:sym typeface="+mn-ea"/>
              </a:endParaRPr>
            </a:p>
          </p:txBody>
        </p:sp>
        <p:sp>
          <p:nvSpPr>
            <p:cNvPr id="31" name="矩形 30"/>
            <p:cNvSpPr/>
            <p:nvPr/>
          </p:nvSpPr>
          <p:spPr>
            <a:xfrm>
              <a:off x="2281" y="376"/>
              <a:ext cx="2055" cy="1236"/>
            </a:xfrm>
            <a:prstGeom prst="rect">
              <a:avLst/>
            </a:prstGeom>
            <a:noFill/>
            <a:ln w="57150">
              <a:solidFill>
                <a:srgbClr val="FF0000"/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rgbClr val="FFFFFF"/>
                  </a:solidFill>
                  <a:latin typeface="Arial"/>
                  <a:ea typeface="楷体" panose="02010609060101010101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rgbClr val="FFFFFF"/>
                  </a:solidFill>
                  <a:latin typeface="Arial"/>
                  <a:ea typeface="楷体" panose="02010609060101010101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rgbClr val="FFFFFF"/>
                  </a:solidFill>
                  <a:latin typeface="Arial"/>
                  <a:ea typeface="楷体" panose="02010609060101010101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rgbClr val="FFFFFF"/>
                  </a:solidFill>
                  <a:latin typeface="Arial"/>
                  <a:ea typeface="楷体" panose="02010609060101010101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rgbClr val="FFFFFF"/>
                  </a:solidFill>
                  <a:latin typeface="Arial"/>
                  <a:ea typeface="楷体" panose="02010609060101010101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rgbClr val="FFFFFF"/>
                  </a:solidFill>
                  <a:latin typeface="Arial"/>
                  <a:ea typeface="楷体" panose="02010609060101010101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rgbClr val="FFFFFF"/>
                  </a:solidFill>
                  <a:latin typeface="Arial"/>
                  <a:ea typeface="楷体" panose="02010609060101010101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rgbClr val="FFFFFF"/>
                  </a:solidFill>
                  <a:latin typeface="Arial"/>
                  <a:ea typeface="楷体" panose="02010609060101010101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rgbClr val="FFFFFF"/>
                  </a:solidFill>
                  <a:latin typeface="Arial"/>
                  <a:ea typeface="楷体" panose="02010609060101010101" charset="-122"/>
                  <a:cs typeface="+mn-cs"/>
                </a:defRPr>
              </a:lvl9pPr>
            </a:lstStyle>
            <a:p>
              <a:pPr algn="ctr"/>
              <a:endParaRPr lang="zh-CN" altLang="en-US">
                <a:ln w="25400" cmpd="dbl">
                  <a:gradFill>
                    <a:gsLst>
                      <a:gs pos="0">
                        <a:srgbClr val="9F7D34"/>
                      </a:gs>
                      <a:gs pos="100000">
                        <a:srgbClr val="EEE3CA"/>
                      </a:gs>
                    </a:gsLst>
                  </a:gradFill>
                  <a:bevel/>
                </a:ln>
                <a:solidFill>
                  <a:srgbClr val="3B3B3B"/>
                </a:solidFill>
                <a:effectLst>
                  <a:outerShdw blurRad="12700" dist="38100" dir="7680000" algn="t" rotWithShape="0">
                    <a:srgbClr val="226E4B">
                      <a:alpha val="100000"/>
                    </a:srgbClr>
                  </a:outerShdw>
                </a:effectLst>
                <a:latin typeface="汉仪程行简" panose="00020600040101010101" charset="-122"/>
                <a:ea typeface="汉仪程行简" panose="00020600040101010101" charset="-122"/>
              </a:endParaRPr>
            </a:p>
          </p:txBody>
        </p:sp>
      </p:grpSp>
      <p:grpSp>
        <p:nvGrpSpPr>
          <p:cNvPr id="32" name="组合 31" descr="7b0a2020202022776f7264617274223a20227b5c2269645c223a32353030323037312c5c227469645c223a31333532367d220a7d0a"/>
          <p:cNvGrpSpPr/>
          <p:nvPr/>
        </p:nvGrpSpPr>
        <p:grpSpPr>
          <a:xfrm rot="21060000">
            <a:off x="9704653" y="4575365"/>
            <a:ext cx="1528445" cy="943920"/>
            <a:chOff x="2281" y="376"/>
            <a:chExt cx="2055" cy="1236"/>
          </a:xfrm>
        </p:grpSpPr>
        <p:sp>
          <p:nvSpPr>
            <p:cNvPr id="33" name="文本框 32"/>
            <p:cNvSpPr txBox="1"/>
            <p:nvPr/>
          </p:nvSpPr>
          <p:spPr>
            <a:xfrm>
              <a:off x="2344" y="475"/>
              <a:ext cx="1936" cy="1087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GB Pinyinok-B"/>
                  <a:ea typeface="楷体" panose="02010609060101010101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GB Pinyinok-B"/>
                  <a:ea typeface="楷体" panose="02010609060101010101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GB Pinyinok-B"/>
                  <a:ea typeface="楷体" panose="02010609060101010101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GB Pinyinok-B"/>
                  <a:ea typeface="楷体" panose="02010609060101010101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GB Pinyinok-B"/>
                  <a:ea typeface="楷体" panose="02010609060101010101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GB Pinyinok-B"/>
                  <a:ea typeface="楷体" panose="02010609060101010101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GB Pinyinok-B"/>
                  <a:ea typeface="楷体" panose="02010609060101010101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GB Pinyinok-B"/>
                  <a:ea typeface="楷体" panose="02010609060101010101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GB Pinyinok-B"/>
                  <a:ea typeface="楷体" panose="02010609060101010101" charset="-122"/>
                  <a:cs typeface="+mn-cs"/>
                </a:defRPr>
              </a:lvl9pPr>
            </a:lstStyle>
            <a:p>
              <a:r>
                <a:rPr lang="zh-CN" altLang="en-US" sz="4800" b="1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黑体" panose="02010609060101010101" charset="-122"/>
                  <a:ea typeface="黑体" panose="02010609060101010101" charset="-122"/>
                  <a:sym typeface="+mn-ea"/>
                </a:rPr>
                <a:t>辛苦</a:t>
              </a:r>
              <a:endParaRPr lang="zh-CN" altLang="en-US" sz="4800" b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9060101010101" charset="-122"/>
                <a:ea typeface="黑体" panose="02010609060101010101" charset="-122"/>
                <a:sym typeface="+mn-ea"/>
              </a:endParaRPr>
            </a:p>
          </p:txBody>
        </p:sp>
        <p:sp>
          <p:nvSpPr>
            <p:cNvPr id="34" name="矩形 33"/>
            <p:cNvSpPr/>
            <p:nvPr/>
          </p:nvSpPr>
          <p:spPr>
            <a:xfrm>
              <a:off x="2281" y="376"/>
              <a:ext cx="2055" cy="1236"/>
            </a:xfrm>
            <a:prstGeom prst="rect">
              <a:avLst/>
            </a:prstGeom>
            <a:noFill/>
            <a:ln w="57150">
              <a:solidFill>
                <a:srgbClr val="FF0000"/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rgbClr val="FFFFFF"/>
                  </a:solidFill>
                  <a:latin typeface="Arial"/>
                  <a:ea typeface="楷体" panose="02010609060101010101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rgbClr val="FFFFFF"/>
                  </a:solidFill>
                  <a:latin typeface="Arial"/>
                  <a:ea typeface="楷体" panose="02010609060101010101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rgbClr val="FFFFFF"/>
                  </a:solidFill>
                  <a:latin typeface="Arial"/>
                  <a:ea typeface="楷体" panose="02010609060101010101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rgbClr val="FFFFFF"/>
                  </a:solidFill>
                  <a:latin typeface="Arial"/>
                  <a:ea typeface="楷体" panose="02010609060101010101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rgbClr val="FFFFFF"/>
                  </a:solidFill>
                  <a:latin typeface="Arial"/>
                  <a:ea typeface="楷体" panose="02010609060101010101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rgbClr val="FFFFFF"/>
                  </a:solidFill>
                  <a:latin typeface="Arial"/>
                  <a:ea typeface="楷体" panose="02010609060101010101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rgbClr val="FFFFFF"/>
                  </a:solidFill>
                  <a:latin typeface="Arial"/>
                  <a:ea typeface="楷体" panose="02010609060101010101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rgbClr val="FFFFFF"/>
                  </a:solidFill>
                  <a:latin typeface="Arial"/>
                  <a:ea typeface="楷体" panose="02010609060101010101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rgbClr val="FFFFFF"/>
                  </a:solidFill>
                  <a:latin typeface="Arial"/>
                  <a:ea typeface="楷体" panose="02010609060101010101" charset="-122"/>
                  <a:cs typeface="+mn-cs"/>
                </a:defRPr>
              </a:lvl9pPr>
            </a:lstStyle>
            <a:p>
              <a:pPr algn="ctr"/>
              <a:endParaRPr lang="zh-CN" altLang="en-US">
                <a:ln w="25400" cmpd="dbl">
                  <a:gradFill>
                    <a:gsLst>
                      <a:gs pos="0">
                        <a:srgbClr val="9F7D34"/>
                      </a:gs>
                      <a:gs pos="100000">
                        <a:srgbClr val="EEE3CA"/>
                      </a:gs>
                    </a:gsLst>
                  </a:gradFill>
                  <a:bevel/>
                </a:ln>
                <a:solidFill>
                  <a:srgbClr val="3B3B3B"/>
                </a:solidFill>
                <a:effectLst>
                  <a:outerShdw blurRad="12700" dist="38100" dir="7680000" algn="t" rotWithShape="0">
                    <a:srgbClr val="226E4B">
                      <a:alpha val="100000"/>
                    </a:srgbClr>
                  </a:outerShdw>
                </a:effectLst>
                <a:latin typeface="汉仪程行简" panose="00020600040101010101" charset="-122"/>
                <a:ea typeface="汉仪程行简" panose="00020600040101010101" charset="-122"/>
              </a:endParaRPr>
            </a:p>
          </p:txBody>
        </p:sp>
      </p:grpSp>
      <p:grpSp>
        <p:nvGrpSpPr>
          <p:cNvPr id="35" name="组合 34" descr="7b0a2020202022776f7264617274223a20227b5c2269645c223a32353030323037312c5c227469645c223a31333532367d220a7d0a"/>
          <p:cNvGrpSpPr/>
          <p:nvPr/>
        </p:nvGrpSpPr>
        <p:grpSpPr>
          <a:xfrm rot="21060000">
            <a:off x="1643180" y="4535910"/>
            <a:ext cx="1528445" cy="943920"/>
            <a:chOff x="2281" y="376"/>
            <a:chExt cx="2055" cy="1236"/>
          </a:xfrm>
        </p:grpSpPr>
        <p:sp>
          <p:nvSpPr>
            <p:cNvPr id="36" name="文本框 35"/>
            <p:cNvSpPr txBox="1"/>
            <p:nvPr/>
          </p:nvSpPr>
          <p:spPr>
            <a:xfrm>
              <a:off x="2344" y="475"/>
              <a:ext cx="1936" cy="1087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GB Pinyinok-B"/>
                  <a:ea typeface="楷体" panose="02010609060101010101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GB Pinyinok-B"/>
                  <a:ea typeface="楷体" panose="02010609060101010101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GB Pinyinok-B"/>
                  <a:ea typeface="楷体" panose="02010609060101010101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GB Pinyinok-B"/>
                  <a:ea typeface="楷体" panose="02010609060101010101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GB Pinyinok-B"/>
                  <a:ea typeface="楷体" panose="02010609060101010101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GB Pinyinok-B"/>
                  <a:ea typeface="楷体" panose="02010609060101010101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GB Pinyinok-B"/>
                  <a:ea typeface="楷体" panose="02010609060101010101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GB Pinyinok-B"/>
                  <a:ea typeface="楷体" panose="02010609060101010101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GB Pinyinok-B"/>
                  <a:ea typeface="楷体" panose="02010609060101010101" charset="-122"/>
                  <a:cs typeface="+mn-cs"/>
                </a:defRPr>
              </a:lvl9pPr>
            </a:lstStyle>
            <a:p>
              <a:r>
                <a:rPr lang="zh-CN" altLang="en-US" sz="4800" b="1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黑体" panose="02010609060101010101" charset="-122"/>
                  <a:ea typeface="黑体" panose="02010609060101010101" charset="-122"/>
                  <a:sym typeface="+mn-ea"/>
                </a:rPr>
                <a:t>负责</a:t>
              </a:r>
              <a:endParaRPr lang="zh-CN" altLang="en-US" sz="4800" b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9060101010101" charset="-122"/>
                <a:ea typeface="黑体" panose="02010609060101010101" charset="-122"/>
                <a:sym typeface="+mn-ea"/>
              </a:endParaRPr>
            </a:p>
          </p:txBody>
        </p:sp>
        <p:sp>
          <p:nvSpPr>
            <p:cNvPr id="37" name="矩形 36"/>
            <p:cNvSpPr/>
            <p:nvPr/>
          </p:nvSpPr>
          <p:spPr>
            <a:xfrm>
              <a:off x="2281" y="376"/>
              <a:ext cx="2055" cy="1236"/>
            </a:xfrm>
            <a:prstGeom prst="rect">
              <a:avLst/>
            </a:prstGeom>
            <a:noFill/>
            <a:ln w="57150">
              <a:solidFill>
                <a:srgbClr val="FF0000"/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rgbClr val="FFFFFF"/>
                  </a:solidFill>
                  <a:latin typeface="Arial"/>
                  <a:ea typeface="楷体" panose="02010609060101010101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rgbClr val="FFFFFF"/>
                  </a:solidFill>
                  <a:latin typeface="Arial"/>
                  <a:ea typeface="楷体" panose="02010609060101010101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rgbClr val="FFFFFF"/>
                  </a:solidFill>
                  <a:latin typeface="Arial"/>
                  <a:ea typeface="楷体" panose="02010609060101010101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rgbClr val="FFFFFF"/>
                  </a:solidFill>
                  <a:latin typeface="Arial"/>
                  <a:ea typeface="楷体" panose="02010609060101010101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rgbClr val="FFFFFF"/>
                  </a:solidFill>
                  <a:latin typeface="Arial"/>
                  <a:ea typeface="楷体" panose="02010609060101010101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rgbClr val="FFFFFF"/>
                  </a:solidFill>
                  <a:latin typeface="Arial"/>
                  <a:ea typeface="楷体" panose="02010609060101010101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rgbClr val="FFFFFF"/>
                  </a:solidFill>
                  <a:latin typeface="Arial"/>
                  <a:ea typeface="楷体" panose="02010609060101010101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rgbClr val="FFFFFF"/>
                  </a:solidFill>
                  <a:latin typeface="Arial"/>
                  <a:ea typeface="楷体" panose="02010609060101010101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rgbClr val="FFFFFF"/>
                  </a:solidFill>
                  <a:latin typeface="Arial"/>
                  <a:ea typeface="楷体" panose="02010609060101010101" charset="-122"/>
                  <a:cs typeface="+mn-cs"/>
                </a:defRPr>
              </a:lvl9pPr>
            </a:lstStyle>
            <a:p>
              <a:pPr algn="ctr"/>
              <a:endParaRPr lang="zh-CN" altLang="en-US">
                <a:ln w="25400" cmpd="dbl">
                  <a:gradFill>
                    <a:gsLst>
                      <a:gs pos="0">
                        <a:srgbClr val="9F7D34"/>
                      </a:gs>
                      <a:gs pos="100000">
                        <a:srgbClr val="EEE3CA"/>
                      </a:gs>
                    </a:gsLst>
                  </a:gradFill>
                  <a:bevel/>
                </a:ln>
                <a:solidFill>
                  <a:srgbClr val="3B3B3B"/>
                </a:solidFill>
                <a:effectLst>
                  <a:outerShdw blurRad="12700" dist="38100" dir="7680000" algn="t" rotWithShape="0">
                    <a:srgbClr val="226E4B">
                      <a:alpha val="100000"/>
                    </a:srgbClr>
                  </a:outerShdw>
                </a:effectLst>
                <a:latin typeface="汉仪程行简" panose="00020600040101010101" charset="-122"/>
                <a:ea typeface="汉仪程行简" panose="00020600040101010101" charset="-122"/>
              </a:endParaRPr>
            </a:p>
          </p:txBody>
        </p:sp>
      </p:grpSp>
      <p:grpSp>
        <p:nvGrpSpPr>
          <p:cNvPr id="38" name="组合 37" descr="7b0a2020202022776f7264617274223a20227b5c2269645c223a32353030323037312c5c227469645c223a31333532367d220a7d0a"/>
          <p:cNvGrpSpPr/>
          <p:nvPr/>
        </p:nvGrpSpPr>
        <p:grpSpPr>
          <a:xfrm rot="21060000">
            <a:off x="4249037" y="4519449"/>
            <a:ext cx="1528445" cy="943920"/>
            <a:chOff x="2281" y="376"/>
            <a:chExt cx="2055" cy="1236"/>
          </a:xfrm>
        </p:grpSpPr>
        <p:sp>
          <p:nvSpPr>
            <p:cNvPr id="39" name="文本框 38"/>
            <p:cNvSpPr txBox="1"/>
            <p:nvPr/>
          </p:nvSpPr>
          <p:spPr>
            <a:xfrm>
              <a:off x="2344" y="475"/>
              <a:ext cx="1936" cy="1087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GB Pinyinok-B"/>
                  <a:ea typeface="楷体" panose="02010609060101010101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GB Pinyinok-B"/>
                  <a:ea typeface="楷体" panose="02010609060101010101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GB Pinyinok-B"/>
                  <a:ea typeface="楷体" panose="02010609060101010101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GB Pinyinok-B"/>
                  <a:ea typeface="楷体" panose="02010609060101010101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GB Pinyinok-B"/>
                  <a:ea typeface="楷体" panose="02010609060101010101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GB Pinyinok-B"/>
                  <a:ea typeface="楷体" panose="02010609060101010101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GB Pinyinok-B"/>
                  <a:ea typeface="楷体" panose="02010609060101010101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GB Pinyinok-B"/>
                  <a:ea typeface="楷体" panose="02010609060101010101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GB Pinyinok-B"/>
                  <a:ea typeface="楷体" panose="02010609060101010101" charset="-122"/>
                  <a:cs typeface="+mn-cs"/>
                </a:defRPr>
              </a:lvl9pPr>
            </a:lstStyle>
            <a:p>
              <a:r>
                <a:rPr lang="zh-CN" altLang="zh-CN" sz="4800" b="1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黑体" panose="02010609060101010101" charset="-122"/>
                  <a:ea typeface="黑体" panose="02010609060101010101" charset="-122"/>
                  <a:sym typeface="+mn-ea"/>
                </a:rPr>
                <a:t>慈爱</a:t>
              </a:r>
              <a:endParaRPr lang="zh-CN" altLang="zh-CN" sz="4800" b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9060101010101" charset="-122"/>
                <a:ea typeface="黑体" panose="02010609060101010101" charset="-122"/>
                <a:sym typeface="+mn-ea"/>
              </a:endParaRPr>
            </a:p>
          </p:txBody>
        </p:sp>
        <p:sp>
          <p:nvSpPr>
            <p:cNvPr id="40" name="矩形 39"/>
            <p:cNvSpPr/>
            <p:nvPr/>
          </p:nvSpPr>
          <p:spPr>
            <a:xfrm>
              <a:off x="2281" y="376"/>
              <a:ext cx="2055" cy="1236"/>
            </a:xfrm>
            <a:prstGeom prst="rect">
              <a:avLst/>
            </a:prstGeom>
            <a:noFill/>
            <a:ln w="57150">
              <a:solidFill>
                <a:srgbClr val="FF0000"/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rgbClr val="FFFFFF"/>
                  </a:solidFill>
                  <a:latin typeface="Arial"/>
                  <a:ea typeface="楷体" panose="02010609060101010101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rgbClr val="FFFFFF"/>
                  </a:solidFill>
                  <a:latin typeface="Arial"/>
                  <a:ea typeface="楷体" panose="02010609060101010101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rgbClr val="FFFFFF"/>
                  </a:solidFill>
                  <a:latin typeface="Arial"/>
                  <a:ea typeface="楷体" panose="02010609060101010101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rgbClr val="FFFFFF"/>
                  </a:solidFill>
                  <a:latin typeface="Arial"/>
                  <a:ea typeface="楷体" panose="02010609060101010101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rgbClr val="FFFFFF"/>
                  </a:solidFill>
                  <a:latin typeface="Arial"/>
                  <a:ea typeface="楷体" panose="02010609060101010101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rgbClr val="FFFFFF"/>
                  </a:solidFill>
                  <a:latin typeface="Arial"/>
                  <a:ea typeface="楷体" panose="02010609060101010101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rgbClr val="FFFFFF"/>
                  </a:solidFill>
                  <a:latin typeface="Arial"/>
                  <a:ea typeface="楷体" panose="02010609060101010101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rgbClr val="FFFFFF"/>
                  </a:solidFill>
                  <a:latin typeface="Arial"/>
                  <a:ea typeface="楷体" panose="02010609060101010101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rgbClr val="FFFFFF"/>
                  </a:solidFill>
                  <a:latin typeface="Arial"/>
                  <a:ea typeface="楷体" panose="02010609060101010101" charset="-122"/>
                  <a:cs typeface="+mn-cs"/>
                </a:defRPr>
              </a:lvl9pPr>
            </a:lstStyle>
            <a:p>
              <a:pPr algn="ctr"/>
              <a:endParaRPr lang="zh-CN" altLang="en-US">
                <a:ln w="25400" cmpd="dbl">
                  <a:gradFill>
                    <a:gsLst>
                      <a:gs pos="0">
                        <a:srgbClr val="9F7D34"/>
                      </a:gs>
                      <a:gs pos="100000">
                        <a:srgbClr val="EEE3CA"/>
                      </a:gs>
                    </a:gsLst>
                  </a:gradFill>
                  <a:bevel/>
                </a:ln>
                <a:solidFill>
                  <a:srgbClr val="3B3B3B"/>
                </a:solidFill>
                <a:effectLst>
                  <a:outerShdw blurRad="12700" dist="38100" dir="7680000" algn="t" rotWithShape="0">
                    <a:srgbClr val="226E4B">
                      <a:alpha val="100000"/>
                    </a:srgbClr>
                  </a:outerShdw>
                </a:effectLst>
                <a:latin typeface="汉仪程行简" panose="00020600040101010101" charset="-122"/>
                <a:ea typeface="汉仪程行简" panose="00020600040101010101" charset="-122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3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3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3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3" presetClass="entr" presetSubtype="3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 4"/>
          <p:cNvSpPr/>
          <p:nvPr/>
        </p:nvSpPr>
        <p:spPr>
          <a:xfrm>
            <a:off x="620395" y="693301"/>
            <a:ext cx="10951210" cy="470789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GB Pinyinok-B"/>
                <a:ea typeface="楷体" panose="02010609060101010101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40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</a:rPr>
              <a:t>    它教鸡雏们啄食，掘地，用土洗澡，一天不知教多少次。它还半蹲着，让它们挤在它的翅下、胸下，得一点儿温暖。它若伏在地上，鸡雏们有的便爬在它的背上，啄它的头或别的地方，它一声也不哼。</a:t>
            </a:r>
            <a:endParaRPr lang="zh-CN" altLang="en-US" sz="4000" b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楷体" panose="02010609060101010101" charset="-122"/>
              <a:ea typeface="楷体" panose="02010609060101010101" charset="-122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https://d.book118.com/137033065016006042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730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730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7308"/>
  <p:tag name="KSO_WM_TEMPLATE_SUBCATEGORY" val="0"/>
  <p:tag name="KSO_WM_TEMPLATE_THUMBS_INDEX" val="1"/>
</p:tagLst>
</file>

<file path=ppt/tags/tag12.xml><?xml version="1.0" encoding="utf-8"?>
<p:tagLst xmlns:p="http://schemas.openxmlformats.org/presentationml/2006/main">
  <p:tag name="KSO_WM_UNIT_TABLE_BEAUTIFY" val="smartTable{4fa82b96-77ff-4677-af25-3d4556635954}"/>
</p:tagLst>
</file>

<file path=ppt/tags/tag13.xml><?xml version="1.0" encoding="utf-8"?>
<p:tagLst xmlns:p="http://schemas.openxmlformats.org/presentationml/2006/main">
  <p:tag name="KSO_WM_UNIT_TABLE_BEAUTIFY" val="smartTable{4fa82b96-77ff-4677-af25-3d4556635954}"/>
</p:tagLst>
</file>

<file path=ppt/tags/tag1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自定义设计方案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21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33">
      <vt:lpstr>Arial</vt:lpstr>
      <vt:lpstr>Calibri</vt:lpstr>
      <vt:lpstr>微软雅黑</vt:lpstr>
      <vt:lpstr>GB Pinyinok-B</vt:lpstr>
      <vt:lpstr>楷体</vt:lpstr>
      <vt:lpstr>楷体_GB2312</vt:lpstr>
      <vt:lpstr>Times New Roman</vt:lpstr>
      <vt:lpstr>宋体</vt:lpstr>
      <vt:lpstr>Arial Unicode MS</vt:lpstr>
      <vt:lpstr>黑体</vt:lpstr>
      <vt:lpstr>汉仪程行简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2024-09-15T05:50:54.653</cp:lastPrinted>
  <dcterms:created xsi:type="dcterms:W3CDTF">2024-09-14T21:50:54Z</dcterms:created>
  <dcterms:modified xsi:type="dcterms:W3CDTF">2024-09-14T21:50:57Z</dcterms:modified>
</cp:coreProperties>
</file>