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94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8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AC59D-880F-4ED5-BA9D-FD07F47D1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C4705-C37B-499F-8A23-E24E9D648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2AFC0-3F95-4F8B-A1D2-27FD12B41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B45D0-877D-4E24-BC37-300947D47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29AC9C-F5F7-4095-B432-3336AE904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A7A516-1B34-4F75-A348-CFE00FEE3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938933-AFA6-4A07-ADD9-C5331F7FA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3E246-6626-4758-BAAC-13DE8CC00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A7190-22EB-495B-91B8-7115C2CF0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EE6B8-CE4F-4FCB-B821-DF84ED7A0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303DE-54E7-4D3A-997F-E58A0C1E8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9405" r:id="rId2"/>
    <p:sldLayoutId id="2147509406" r:id="rId3"/>
    <p:sldLayoutId id="2147509407" r:id="rId4"/>
    <p:sldLayoutId id="2147509408" r:id="rId5"/>
    <p:sldLayoutId id="2147509409" r:id="rId6"/>
    <p:sldLayoutId id="2147509410" r:id="rId7"/>
    <p:sldLayoutId id="2147509411" r:id="rId8"/>
    <p:sldLayoutId id="2147509412" r:id="rId9"/>
    <p:sldLayoutId id="2147509413" r:id="rId10"/>
    <p:sldLayoutId id="214750941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22" Type="http://schemas.openxmlformats.org/officeDocument/2006/relationships/tags" Target="../tags/tag218.xml" /><Relationship Id="rId23" Type="http://schemas.openxmlformats.org/officeDocument/2006/relationships/tags" Target="../tags/tag219.xml" /><Relationship Id="rId24" Type="http://schemas.openxmlformats.org/officeDocument/2006/relationships/tags" Target="../tags/tag220.xml" /><Relationship Id="rId25" Type="http://schemas.openxmlformats.org/officeDocument/2006/relationships/tags" Target="../tags/tag221.xml" /><Relationship Id="rId26" Type="http://schemas.openxmlformats.org/officeDocument/2006/relationships/tags" Target="../tags/tag222.xml" /><Relationship Id="rId27" Type="http://schemas.openxmlformats.org/officeDocument/2006/relationships/tags" Target="../tags/tag223.xml" /><Relationship Id="rId28" Type="http://schemas.openxmlformats.org/officeDocument/2006/relationships/tags" Target="../tags/tag224.xml" /><Relationship Id="rId29" Type="http://schemas.openxmlformats.org/officeDocument/2006/relationships/tags" Target="../tags/tag225.xml" /><Relationship Id="rId3" Type="http://schemas.openxmlformats.org/officeDocument/2006/relationships/tags" Target="../tags/tag199.xml" /><Relationship Id="rId30" Type="http://schemas.openxmlformats.org/officeDocument/2006/relationships/tags" Target="../tags/tag226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4.xml" /><Relationship Id="rId11" Type="http://schemas.openxmlformats.org/officeDocument/2006/relationships/tags" Target="../tags/tag275.xml" /><Relationship Id="rId12" Type="http://schemas.openxmlformats.org/officeDocument/2006/relationships/tags" Target="../tags/tag276.xml" /><Relationship Id="rId13" Type="http://schemas.openxmlformats.org/officeDocument/2006/relationships/tags" Target="../tags/tag277.xml" /><Relationship Id="rId14" Type="http://schemas.openxmlformats.org/officeDocument/2006/relationships/tags" Target="../tags/tag278.xml" /><Relationship Id="rId15" Type="http://schemas.openxmlformats.org/officeDocument/2006/relationships/tags" Target="../tags/tag279.xml" /><Relationship Id="rId16" Type="http://schemas.openxmlformats.org/officeDocument/2006/relationships/tags" Target="../tags/tag280.xml" /><Relationship Id="rId17" Type="http://schemas.openxmlformats.org/officeDocument/2006/relationships/tags" Target="../tags/tag281.xml" /><Relationship Id="rId18" Type="http://schemas.openxmlformats.org/officeDocument/2006/relationships/tags" Target="../tags/tag282.xml" /><Relationship Id="rId19" Type="http://schemas.openxmlformats.org/officeDocument/2006/relationships/tags" Target="../tags/tag283.xml" /><Relationship Id="rId2" Type="http://schemas.openxmlformats.org/officeDocument/2006/relationships/tags" Target="../tags/tag266.xml" /><Relationship Id="rId20" Type="http://schemas.openxmlformats.org/officeDocument/2006/relationships/tags" Target="../tags/tag284.xml" /><Relationship Id="rId21" Type="http://schemas.openxmlformats.org/officeDocument/2006/relationships/tags" Target="../tags/tag285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46060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交通安全宣传活动方案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活动背景和目标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活动主题和内容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宣传方式和渠道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活动时间和地点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参与人员和分工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预算和资源需求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活动背景和目标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当前交通安全形势</a:t>
            </a:r>
            <a:endParaRPr lang="zh-CN" altLang="en-US"/>
          </a:p>
        </p:txBody>
      </p:sp>
      <p:sp>
        <p:nvSpPr>
          <p:cNvPr id="1048922" name="矩形 38"/>
          <p:cNvSpPr/>
          <p:nvPr>
            <p:custDataLst>
              <p:tags r:id="rId2"/>
            </p:custDataLst>
          </p:nvPr>
        </p:nvSpPr>
        <p:spPr>
          <a:xfrm rot="204112">
            <a:off x="1333904" y="1289050"/>
            <a:ext cx="4220707" cy="22030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39"/>
          <p:cNvSpPr/>
          <p:nvPr>
            <p:custDataLst>
              <p:tags r:id="rId3"/>
            </p:custDataLst>
          </p:nvPr>
        </p:nvSpPr>
        <p:spPr>
          <a:xfrm>
            <a:off x="1338781" y="1289747"/>
            <a:ext cx="4220707" cy="22030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TextBox 2"/>
          <p:cNvSpPr txBox="1"/>
          <p:nvPr>
            <p:custDataLst>
              <p:tags r:id="rId4"/>
            </p:custDataLst>
          </p:nvPr>
        </p:nvSpPr>
        <p:spPr>
          <a:xfrm>
            <a:off x="1583329" y="1461836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交通事故频发，造成人员伤亡和财产损失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28" name="矩形 100"/>
          <p:cNvSpPr/>
          <p:nvPr>
            <p:custDataLst>
              <p:tags r:id="rId5"/>
            </p:custDataLst>
          </p:nvPr>
        </p:nvSpPr>
        <p:spPr>
          <a:xfrm rot="204112">
            <a:off x="6625465" y="1289050"/>
            <a:ext cx="4220707" cy="22030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矩形 101"/>
          <p:cNvSpPr/>
          <p:nvPr>
            <p:custDataLst>
              <p:tags r:id="rId6"/>
            </p:custDataLst>
          </p:nvPr>
        </p:nvSpPr>
        <p:spPr>
          <a:xfrm>
            <a:off x="6631038" y="1289747"/>
            <a:ext cx="4220707" cy="22030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TextBox 2"/>
          <p:cNvSpPr txBox="1"/>
          <p:nvPr>
            <p:custDataLst>
              <p:tags r:id="rId7"/>
            </p:custDataLst>
          </p:nvPr>
        </p:nvSpPr>
        <p:spPr>
          <a:xfrm>
            <a:off x="6876283" y="1461836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交通违法行为普遍存在，如超速、闯红灯、酒驾等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34" name="矩形 122"/>
          <p:cNvSpPr/>
          <p:nvPr>
            <p:custDataLst>
              <p:tags r:id="rId8"/>
            </p:custDataLst>
          </p:nvPr>
        </p:nvSpPr>
        <p:spPr>
          <a:xfrm rot="204112">
            <a:off x="1333904" y="4045956"/>
            <a:ext cx="4220707" cy="22030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矩形 123"/>
          <p:cNvSpPr/>
          <p:nvPr>
            <p:custDataLst>
              <p:tags r:id="rId9"/>
            </p:custDataLst>
          </p:nvPr>
        </p:nvSpPr>
        <p:spPr>
          <a:xfrm>
            <a:off x="1338781" y="4046653"/>
            <a:ext cx="4220707" cy="22030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TextBox 2"/>
          <p:cNvSpPr txBox="1"/>
          <p:nvPr>
            <p:custDataLst>
              <p:tags r:id="rId10"/>
            </p:custDataLst>
          </p:nvPr>
        </p:nvSpPr>
        <p:spPr>
          <a:xfrm>
            <a:off x="1582632" y="4218742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交通安全意识薄弱，公众对交通安全知识的了解不足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40" name="矩形 89"/>
          <p:cNvSpPr/>
          <p:nvPr>
            <p:custDataLst>
              <p:tags r:id="rId11"/>
            </p:custDataLst>
          </p:nvPr>
        </p:nvSpPr>
        <p:spPr>
          <a:xfrm rot="204112">
            <a:off x="6625465" y="4045956"/>
            <a:ext cx="4220707" cy="22030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90"/>
          <p:cNvSpPr/>
          <p:nvPr>
            <p:custDataLst>
              <p:tags r:id="rId12"/>
            </p:custDataLst>
          </p:nvPr>
        </p:nvSpPr>
        <p:spPr>
          <a:xfrm>
            <a:off x="6631038" y="4046653"/>
            <a:ext cx="4220707" cy="22030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TextBox 2"/>
          <p:cNvSpPr txBox="1"/>
          <p:nvPr>
            <p:custDataLst>
              <p:tags r:id="rId13"/>
            </p:custDataLst>
          </p:nvPr>
        </p:nvSpPr>
        <p:spPr>
          <a:xfrm>
            <a:off x="6874889" y="4218742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交通安全设施不完善，如道路标志、标线、交通信号灯等存在缺陷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宣传活动的目的</a:t>
            </a:r>
            <a:endParaRPr lang="zh-CN" altLang="en-US"/>
          </a:p>
        </p:txBody>
      </p:sp>
      <p:sp>
        <p:nvSpPr>
          <p:cNvPr id="104898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2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提高公众交通安全意识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减少交通事故发生率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9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4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促进社会和谐稳定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96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加强交通安全法律法规的宣传和教育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宣传活动的预期效果</a:t>
            </a:r>
            <a:endParaRPr lang="zh-CN" altLang="en-US"/>
          </a:p>
        </p:txBody>
      </p:sp>
      <p:sp>
        <p:nvSpPr>
          <p:cNvPr id="1049038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增强公众的交通安全意识和遵守交通规则的自觉性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提高公众对交通安全的认识和重视程度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减少交通事故的发生率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促进社会和谐稳定，提高公众生活质量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活动主题和内容</a:t>
            </a:r>
            <a:endParaRPr lang="zh-CN" altLang="en-US"/>
          </a:p>
        </p:txBody>
      </p:sp>
      <p:sp>
        <p:nvSpPr>
          <p:cNvPr id="104910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活动主题</a:t>
            </a:r>
            <a:endParaRPr lang="zh-CN" altLang="en-US"/>
          </a:p>
        </p:txBody>
      </p:sp>
      <p:sp>
        <p:nvSpPr>
          <p:cNvPr id="104915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提高交通安全意识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预防交通事故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保护生命安全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遵守交通规则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活动内容</a:t>
            </a:r>
            <a:endParaRPr lang="zh-CN" altLang="en-US"/>
          </a:p>
        </p:txBody>
      </p:sp>
      <p:sp>
        <p:nvSpPr>
          <p:cNvPr id="1049226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交通安全知识竞赛：组织参与者进行交通安全知识竞赛，激发参与者的学习兴趣。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交通安全知识讲座：邀请专家讲解交通安全知识，提高参与者的安全意识。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模拟驾驶体验：设置模拟驾驶器，让参与者体验驾驶过程，提高驾驶技能。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交通安全宣传海报设计：邀请参与者设计交通安全宣传海报，提高参与者的创意能力和交通安全意识。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宣传重点</a:t>
            </a:r>
            <a:endParaRPr lang="zh-CN" altLang="en-US"/>
          </a:p>
        </p:txBody>
      </p:sp>
      <p:sp>
        <p:nvSpPr>
          <p:cNvPr id="1049292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4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6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8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0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2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6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2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4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8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0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交通安全法规：普及交通规则，提高守法意识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交通安全案例：通过真实案例，警示教育群众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应急处理方法：教授应急处理方法，提高自救能力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安全驾驶技巧：传授安全驾驶技巧，降低事故风险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宣传方式和渠道</a:t>
            </a:r>
            <a:endParaRPr lang="zh-CN" altLang="en-US"/>
          </a:p>
        </p:txBody>
      </p:sp>
      <p:sp>
        <p:nvSpPr>
          <p:cNvPr id="104937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传统媒体宣传</a:t>
            </a:r>
            <a:endParaRPr lang="zh-CN" altLang="en-US"/>
          </a:p>
        </p:txBody>
      </p:sp>
      <p:sp>
        <p:nvSpPr>
          <p:cNvPr id="1049418" name="圆角矩形 26"/>
          <p:cNvSpPr/>
          <p:nvPr>
            <p:custDataLst>
              <p:tags r:id="rId2"/>
            </p:custDataLst>
          </p:nvPr>
        </p:nvSpPr>
        <p:spPr>
          <a:xfrm>
            <a:off x="60833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0" name="圆角矩形 28"/>
          <p:cNvSpPr/>
          <p:nvPr>
            <p:custDataLst>
              <p:tags r:id="rId3"/>
            </p:custDataLst>
          </p:nvPr>
        </p:nvSpPr>
        <p:spPr>
          <a:xfrm>
            <a:off x="610871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2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8974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报纸：刊登交通安全知识、事故案例等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圆角矩形 29"/>
          <p:cNvSpPr/>
          <p:nvPr>
            <p:custDataLst>
              <p:tags r:id="rId5"/>
            </p:custDataLst>
          </p:nvPr>
        </p:nvSpPr>
        <p:spPr>
          <a:xfrm>
            <a:off x="3400437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6" name="圆角矩形 32"/>
          <p:cNvSpPr/>
          <p:nvPr>
            <p:custDataLst>
              <p:tags r:id="rId6"/>
            </p:custDataLst>
          </p:nvPr>
        </p:nvSpPr>
        <p:spPr>
          <a:xfrm>
            <a:off x="3402977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8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电视：播放交通安全公益广告、新闻报道等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圆角矩形 3"/>
          <p:cNvSpPr/>
          <p:nvPr>
            <p:custDataLst>
              <p:tags r:id="rId8"/>
            </p:custDataLst>
          </p:nvPr>
        </p:nvSpPr>
        <p:spPr>
          <a:xfrm>
            <a:off x="6192543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2" name="圆角矩形 4"/>
          <p:cNvSpPr/>
          <p:nvPr>
            <p:custDataLst>
              <p:tags r:id="rId9"/>
            </p:custDataLst>
          </p:nvPr>
        </p:nvSpPr>
        <p:spPr>
          <a:xfrm>
            <a:off x="6195084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4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广播：播放交通安全提示、宣传语等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圆角矩形 8"/>
          <p:cNvSpPr/>
          <p:nvPr>
            <p:custDataLst>
              <p:tags r:id="rId11"/>
            </p:custDataLst>
          </p:nvPr>
        </p:nvSpPr>
        <p:spPr>
          <a:xfrm>
            <a:off x="898465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8" name="圆角矩形 9"/>
          <p:cNvSpPr/>
          <p:nvPr>
            <p:custDataLst>
              <p:tags r:id="rId12"/>
            </p:custDataLst>
          </p:nvPr>
        </p:nvSpPr>
        <p:spPr>
          <a:xfrm>
            <a:off x="8987190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0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户外广告：设置交通安全宣传牌、标语等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网络媒体宣传</a:t>
            </a:r>
            <a:endParaRPr lang="zh-CN" altLang="en-US"/>
          </a:p>
        </p:txBody>
      </p:sp>
      <p:sp>
        <p:nvSpPr>
          <p:cNvPr id="1049476" name="圆角矩形 26"/>
          <p:cNvSpPr/>
          <p:nvPr>
            <p:custDataLst>
              <p:tags r:id="rId2"/>
            </p:custDataLst>
          </p:nvPr>
        </p:nvSpPr>
        <p:spPr>
          <a:xfrm>
            <a:off x="60833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8" name="圆角矩形 28"/>
          <p:cNvSpPr/>
          <p:nvPr>
            <p:custDataLst>
              <p:tags r:id="rId3"/>
            </p:custDataLst>
          </p:nvPr>
        </p:nvSpPr>
        <p:spPr>
          <a:xfrm>
            <a:off x="610871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80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8974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利用社交媒体平台：如微博、微信、抖音等，发布交通安全知识、警示案例等。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圆角矩形 29"/>
          <p:cNvSpPr/>
          <p:nvPr>
            <p:custDataLst>
              <p:tags r:id="rId5"/>
            </p:custDataLst>
          </p:nvPr>
        </p:nvSpPr>
        <p:spPr>
          <a:xfrm>
            <a:off x="3400437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4" name="圆角矩形 32"/>
          <p:cNvSpPr/>
          <p:nvPr>
            <p:custDataLst>
              <p:tags r:id="rId6"/>
            </p:custDataLst>
          </p:nvPr>
        </p:nvSpPr>
        <p:spPr>
          <a:xfrm>
            <a:off x="3402977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6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制作短视频：拍摄与交通安全相关的短视频，如交通事故现场、安全驾驶技巧等，通过短视频平台进行传播。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圆角矩形 3"/>
          <p:cNvSpPr/>
          <p:nvPr>
            <p:custDataLst>
              <p:tags r:id="rId8"/>
            </p:custDataLst>
          </p:nvPr>
        </p:nvSpPr>
        <p:spPr>
          <a:xfrm>
            <a:off x="6192543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0" name="圆角矩形 4"/>
          <p:cNvSpPr/>
          <p:nvPr>
            <p:custDataLst>
              <p:tags r:id="rId9"/>
            </p:custDataLst>
          </p:nvPr>
        </p:nvSpPr>
        <p:spPr>
          <a:xfrm>
            <a:off x="6195084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2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开展线上活动：如交通安全知识竞赛、在线答题等，吸引网民参与，提高宣传效果。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圆角矩形 8"/>
          <p:cNvSpPr/>
          <p:nvPr>
            <p:custDataLst>
              <p:tags r:id="rId11"/>
            </p:custDataLst>
          </p:nvPr>
        </p:nvSpPr>
        <p:spPr>
          <a:xfrm>
            <a:off x="898465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6" name="圆角矩形 9"/>
          <p:cNvSpPr/>
          <p:nvPr>
            <p:custDataLst>
              <p:tags r:id="rId12"/>
            </p:custDataLst>
          </p:nvPr>
        </p:nvSpPr>
        <p:spPr>
          <a:xfrm>
            <a:off x="8987190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8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利用网络广告：在相关网站、APP上投放交通安全广告，提高宣传覆盖面。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社区宣传</a:t>
            </a:r>
            <a:endParaRPr lang="zh-CN" altLang="en-US"/>
          </a:p>
        </p:txBody>
      </p:sp>
      <p:sp>
        <p:nvSpPr>
          <p:cNvPr id="1049534" name="圆角矩形 26"/>
          <p:cNvSpPr/>
          <p:nvPr>
            <p:custDataLst>
              <p:tags r:id="rId2"/>
            </p:custDataLst>
          </p:nvPr>
        </p:nvSpPr>
        <p:spPr>
          <a:xfrm>
            <a:off x="60833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36" name="圆角矩形 28"/>
          <p:cNvSpPr/>
          <p:nvPr>
            <p:custDataLst>
              <p:tags r:id="rId3"/>
            </p:custDataLst>
          </p:nvPr>
        </p:nvSpPr>
        <p:spPr>
          <a:xfrm>
            <a:off x="610871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38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8974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设立宣传栏：在社区内设立交通安全宣传栏，定期更新内容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圆角矩形 29"/>
          <p:cNvSpPr/>
          <p:nvPr>
            <p:custDataLst>
              <p:tags r:id="rId5"/>
            </p:custDataLst>
          </p:nvPr>
        </p:nvSpPr>
        <p:spPr>
          <a:xfrm>
            <a:off x="3400437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2" name="圆角矩形 32"/>
          <p:cNvSpPr/>
          <p:nvPr>
            <p:custDataLst>
              <p:tags r:id="rId6"/>
            </p:custDataLst>
          </p:nvPr>
        </p:nvSpPr>
        <p:spPr>
          <a:xfrm>
            <a:off x="3402977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44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举办讲座：邀请专家进行交通安全知识讲座，提高居民安全意识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圆角矩形 3"/>
          <p:cNvSpPr/>
          <p:nvPr>
            <p:custDataLst>
              <p:tags r:id="rId8"/>
            </p:custDataLst>
          </p:nvPr>
        </p:nvSpPr>
        <p:spPr>
          <a:xfrm>
            <a:off x="6192543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8" name="圆角矩形 4"/>
          <p:cNvSpPr/>
          <p:nvPr>
            <p:custDataLst>
              <p:tags r:id="rId9"/>
            </p:custDataLst>
          </p:nvPr>
        </p:nvSpPr>
        <p:spPr>
          <a:xfrm>
            <a:off x="6195084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50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发放宣传资料：制作交通安全宣传资料，如宣传册、海报等，发放给社区居民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圆角矩形 8"/>
          <p:cNvSpPr/>
          <p:nvPr>
            <p:custDataLst>
              <p:tags r:id="rId11"/>
            </p:custDataLst>
          </p:nvPr>
        </p:nvSpPr>
        <p:spPr>
          <a:xfrm>
            <a:off x="898465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4" name="圆角矩形 9"/>
          <p:cNvSpPr/>
          <p:nvPr>
            <p:custDataLst>
              <p:tags r:id="rId12"/>
            </p:custDataLst>
          </p:nvPr>
        </p:nvSpPr>
        <p:spPr>
          <a:xfrm>
            <a:off x="8987190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56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开展宣传活动：组织交通安全宣传活动，如交通安全知识竞赛、模拟驾驶体验等，吸引居民参与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9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学校宣传</a:t>
            </a:r>
            <a:endParaRPr lang="zh-CN" altLang="en-US"/>
          </a:p>
        </p:txBody>
      </p:sp>
      <p:sp>
        <p:nvSpPr>
          <p:cNvPr id="104959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利用校园广播、海报、横幅等方式进行宣传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制作交通安全宣传手册和视频，发放给学生和家长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6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与学校合作，将交通安全教育纳入课程体系，定期开展相关课程和活动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组织交通安全知识讲座和竞赛活动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https://d.book118.com/137046060026006031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9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宋体</vt:lpstr>
      <vt:lpstr>Office Theme</vt:lpstr>
      <vt:lpstr>交通安全宣传活动方案</vt:lpstr>
      <vt:lpstr>目录</vt:lpstr>
      <vt:lpstr>活动背景和目标</vt:lpstr>
      <vt:lpstr>当前交通安全形势</vt:lpstr>
      <vt:lpstr>宣传活动的目的</vt:lpstr>
      <vt:lpstr>宣传活动的预期效果</vt:lpstr>
      <vt:lpstr>活动主题和内容</vt:lpstr>
      <vt:lpstr>活动主题</vt:lpstr>
      <vt:lpstr>活动内容</vt:lpstr>
      <vt:lpstr>宣传重点</vt:lpstr>
      <vt:lpstr>宣传方式和渠道</vt:lpstr>
      <vt:lpstr>传统媒体宣传</vt:lpstr>
      <vt:lpstr>网络媒体宣传</vt:lpstr>
      <vt:lpstr>社区宣传</vt:lpstr>
      <vt:lpstr>学校宣传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2024-09-03T04:30:27.161</cp:lastPrinted>
  <dcterms:created xsi:type="dcterms:W3CDTF">2024-09-02T20:30:27Z</dcterms:created>
  <dcterms:modified xsi:type="dcterms:W3CDTF">2024-09-02T20:30:29Z</dcterms:modified>
</cp:coreProperties>
</file>