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8" r:id="rId16"/>
    <p:sldId id="300" r:id="rId17"/>
  </p:sldIdLst>
  <p:sldSz cx="12192000" cy="6858000"/>
  <p:notesSz cx="6858000" cy="9144000"/>
  <p:custDataLst>
    <p:tags r:id="rId18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slide" Target="slides/slide15.xml" /><Relationship Id="rId18" Type="http://schemas.openxmlformats.org/officeDocument/2006/relationships/tags" Target="tags/tag1.xml" /><Relationship Id="rId19" Type="http://schemas.openxmlformats.org/officeDocument/2006/relationships/presProps" Target="presProps.xml" /><Relationship Id="rId2" Type="http://schemas.openxmlformats.org/officeDocument/2006/relationships/slideMaster" Target="slideMasters/slideMaster2.xml" /><Relationship Id="rId20" Type="http://schemas.openxmlformats.org/officeDocument/2006/relationships/viewProps" Target="viewProps.xml" /><Relationship Id="rId21" Type="http://schemas.openxmlformats.org/officeDocument/2006/relationships/theme" Target="theme/theme1.xml" /><Relationship Id="rId22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D27F241-3C62-4571-A7F9-DA0DE1D3273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40F909A-1DAC-4994-94FD-10398750BF0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3E9C9C5-09A3-4080-96B8-3AC6C6A03A6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4620B204-D62F-441D-9516-1BD69089D20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BE70234C-F251-4370-9889-A7874BEEFBB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CD59A6C7-4639-4586-B81E-20A55FABA93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A544631E-071E-4FA6-A564-B932FA245A9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FFE23065-5687-452F-9213-0563F0D5E01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44B72773-F332-4187-9688-8421834AB3E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9E90F0B-7C43-45EA-9D29-11614B39E72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89C641C-E52C-4393-9386-A0AA5BD9031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5.jpeg" /><Relationship Id="rId4" Type="http://schemas.openxmlformats.org/officeDocument/2006/relationships/image" Target="../media/image6.jpeg" /><Relationship Id="rId5" Type="http://schemas.openxmlformats.org/officeDocument/2006/relationships/image" Target="../media/image2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jpeg" /><Relationship Id="rId3" Type="http://schemas.openxmlformats.org/officeDocument/2006/relationships/image" Target="../media/image2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2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9.jpeg" /><Relationship Id="rId3" Type="http://schemas.openxmlformats.org/officeDocument/2006/relationships/image" Target="../media/image10.jpeg" /><Relationship Id="rId4" Type="http://schemas.openxmlformats.org/officeDocument/2006/relationships/image" Target="../media/image11.jpeg" /><Relationship Id="rId5" Type="http://schemas.openxmlformats.org/officeDocument/2006/relationships/image" Target="../media/image2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2.jpeg" /><Relationship Id="rId3" Type="http://schemas.openxmlformats.org/officeDocument/2006/relationships/image" Target="../media/image13.jpeg" /><Relationship Id="rId4" Type="http://schemas.openxmlformats.org/officeDocument/2006/relationships/image" Target="../media/image14.jpeg" /><Relationship Id="rId5" Type="http://schemas.openxmlformats.org/officeDocument/2006/relationships/image" Target="../media/image2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5.jpeg" /><Relationship Id="rId3" Type="http://schemas.openxmlformats.org/officeDocument/2006/relationships/image" Target="../media/image16.jpeg" /><Relationship Id="rId4" Type="http://schemas.openxmlformats.org/officeDocument/2006/relationships/image" Target="../media/image17.jpeg" /><Relationship Id="rId5" Type="http://schemas.openxmlformats.org/officeDocument/2006/relationships/image" Target="../media/image2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8.jpeg" /><Relationship Id="rId3" Type="http://schemas.openxmlformats.org/officeDocument/2006/relationships/image" Target="../media/image19.jpeg" /><Relationship Id="rId4" Type="http://schemas.openxmlformats.org/officeDocument/2006/relationships/image" Target="../media/image20.jpeg" /><Relationship Id="rId5" Type="http://schemas.openxmlformats.org/officeDocument/2006/relationships/image" Target="../media/image2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1.jpeg" /><Relationship Id="rId3" Type="http://schemas.openxmlformats.org/officeDocument/2006/relationships/image" Target="../media/image22.jpeg" /><Relationship Id="rId4" Type="http://schemas.openxmlformats.org/officeDocument/2006/relationships/image" Target="../media/image23.jpeg" /><Relationship Id="rId5" Type="http://schemas.openxmlformats.org/officeDocument/2006/relationships/image" Target="../media/image2.pn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4.jpeg" /><Relationship Id="rId3" Type="http://schemas.openxmlformats.org/officeDocument/2006/relationships/image" Target="../media/image2.png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137050126006006035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620667" y="1924000"/>
            <a:ext cx="5976518" cy="21531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51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反诈宣传课件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90127" y="5195764"/>
            <a:ext cx="8024774" cy="48280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450"/>
              </a:spcBef>
            </a:pPr>
            <a:r>
              <a:rPr lang="en-US" sz="2025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汇报人：AA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750406" y="5697617"/>
            <a:ext cx="7317638" cy="42184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450"/>
              </a:spcBef>
            </a:pPr>
            <a:r>
              <a:rPr lang="en-US" sz="2025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2024-01-19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297491" y="810388"/>
            <a:ext cx="5298183" cy="5298183"/>
          </a:xfrm>
          <a:prstGeom prst="ellipse">
            <a:avLst/>
          </a:prstGeom>
          <a:solidFill>
            <a:schemeClr val="accent1">
              <a:alpha val="14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938400" y="1451298"/>
            <a:ext cx="4016365" cy="4016365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231235" y="2407957"/>
            <a:ext cx="3626990" cy="252374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76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401923" y="2066581"/>
            <a:ext cx="3089320" cy="104165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7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contents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5922569" y="1019175"/>
            <a:ext cx="5810250" cy="481965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诈骗现象概述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常见诈骗类型及案例解析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识别与防范诈骗技巧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法律法规与政策支持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企业、学校、社区等角色与责任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总结与展望</a:t>
            </a:r>
          </a:p>
        </p:txBody>
      </p:sp>
      <p:sp>
        <p:nvSpPr>
          <p:cNvPr id="7" name="AutoShape 7"/>
          <p:cNvSpPr/>
          <p:nvPr/>
        </p:nvSpPr>
        <p:spPr>
          <a:xfrm>
            <a:off x="11307391" y="332232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1736478" y="332232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11346376" y="332232"/>
            <a:ext cx="436199" cy="86430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11307391" y="508550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11736478" y="508550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11346376" y="508550"/>
            <a:ext cx="436199" cy="86430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1307391" y="684869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11736478" y="684869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11346376" y="684869"/>
            <a:ext cx="436199" cy="86430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486904" y="1832059"/>
            <a:ext cx="7686675" cy="9906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450"/>
              </a:spcBef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486904" y="2975515"/>
            <a:ext cx="6486525" cy="20002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2000"/>
              </a:lnSpc>
            </a:pPr>
            <a:r>
              <a:rPr lang="en-US" sz="51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诈骗现象概述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31695" r="31695"/>
          <a:stretch>
            <a:fillRect/>
          </a:stretch>
        </p:blipFill>
        <p:spPr>
          <a:xfrm>
            <a:off x="875314" y="1869245"/>
            <a:ext cx="2050689" cy="3916435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31455" r="31455"/>
          <a:stretch>
            <a:fillRect/>
          </a:stretch>
        </p:blipFill>
        <p:spPr>
          <a:xfrm>
            <a:off x="5906740" y="1869245"/>
            <a:ext cx="2050689" cy="3916435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28881" r="28881"/>
          <a:stretch>
            <a:fillRect/>
          </a:stretch>
        </p:blipFill>
        <p:spPr>
          <a:xfrm>
            <a:off x="3391027" y="1869245"/>
            <a:ext cx="2050689" cy="3916435"/>
          </a:xfrm>
          <a:prstGeom prst="rect">
            <a:avLst/>
          </a:prstGeom>
        </p:spPr>
      </p:pic>
      <p:sp>
        <p:nvSpPr>
          <p:cNvPr id="5" name="Freeform 5"/>
          <p:cNvSpPr/>
          <p:nvPr/>
        </p:nvSpPr>
        <p:spPr>
          <a:xfrm>
            <a:off x="8503615" y="1869245"/>
            <a:ext cx="300899" cy="495300"/>
          </a:xfrm>
          <a:custGeom>
            <a:rect l="l" t="t" r="r" b="b"/>
            <a:pathLst>
              <a:path w="369275" h="607851">
                <a:moveTo>
                  <a:pt x="139276" y="570066"/>
                </a:moveTo>
                <a:cubicBezTo>
                  <a:pt x="144275" y="565371"/>
                  <a:pt x="152183" y="565744"/>
                  <a:pt x="156809" y="570811"/>
                </a:cubicBezTo>
                <a:cubicBezTo>
                  <a:pt x="171730" y="587133"/>
                  <a:pt x="197544" y="587133"/>
                  <a:pt x="212465" y="570811"/>
                </a:cubicBezTo>
                <a:cubicBezTo>
                  <a:pt x="217091" y="565744"/>
                  <a:pt x="224999" y="565371"/>
                  <a:pt x="229998" y="570066"/>
                </a:cubicBezTo>
                <a:cubicBezTo>
                  <a:pt x="235071" y="574687"/>
                  <a:pt x="235444" y="582512"/>
                  <a:pt x="230818" y="587580"/>
                </a:cubicBezTo>
                <a:cubicBezTo>
                  <a:pt x="218956" y="600473"/>
                  <a:pt x="202170" y="607851"/>
                  <a:pt x="184637" y="607851"/>
                </a:cubicBezTo>
                <a:cubicBezTo>
                  <a:pt x="167105" y="607851"/>
                  <a:pt x="150318" y="600473"/>
                  <a:pt x="138456" y="587580"/>
                </a:cubicBezTo>
                <a:cubicBezTo>
                  <a:pt x="133830" y="582512"/>
                  <a:pt x="134203" y="574687"/>
                  <a:pt x="139276" y="570066"/>
                </a:cubicBezTo>
                <a:close/>
                <a:moveTo>
                  <a:pt x="273919" y="497785"/>
                </a:moveTo>
                <a:cubicBezTo>
                  <a:pt x="280558" y="496146"/>
                  <a:pt x="287345" y="500169"/>
                  <a:pt x="288986" y="506874"/>
                </a:cubicBezTo>
                <a:cubicBezTo>
                  <a:pt x="290627" y="513505"/>
                  <a:pt x="286599" y="520210"/>
                  <a:pt x="279961" y="521849"/>
                </a:cubicBezTo>
                <a:cubicBezTo>
                  <a:pt x="218426" y="537271"/>
                  <a:pt x="156891" y="552619"/>
                  <a:pt x="95356" y="567966"/>
                </a:cubicBezTo>
                <a:cubicBezTo>
                  <a:pt x="88717" y="569605"/>
                  <a:pt x="81930" y="565582"/>
                  <a:pt x="80289" y="558951"/>
                </a:cubicBezTo>
                <a:cubicBezTo>
                  <a:pt x="78648" y="552321"/>
                  <a:pt x="82676" y="545541"/>
                  <a:pt x="89314" y="543902"/>
                </a:cubicBezTo>
                <a:cubicBezTo>
                  <a:pt x="150849" y="528554"/>
                  <a:pt x="212384" y="513207"/>
                  <a:pt x="273919" y="497785"/>
                </a:cubicBezTo>
                <a:close/>
                <a:moveTo>
                  <a:pt x="273919" y="452696"/>
                </a:moveTo>
                <a:cubicBezTo>
                  <a:pt x="280558" y="450984"/>
                  <a:pt x="287345" y="455003"/>
                  <a:pt x="288986" y="461701"/>
                </a:cubicBezTo>
                <a:cubicBezTo>
                  <a:pt x="290627" y="468325"/>
                  <a:pt x="286599" y="475024"/>
                  <a:pt x="279961" y="476736"/>
                </a:cubicBezTo>
                <a:cubicBezTo>
                  <a:pt x="218426" y="492067"/>
                  <a:pt x="156891" y="507399"/>
                  <a:pt x="95356" y="522731"/>
                </a:cubicBezTo>
                <a:cubicBezTo>
                  <a:pt x="88717" y="524443"/>
                  <a:pt x="81930" y="520350"/>
                  <a:pt x="80289" y="513726"/>
                </a:cubicBezTo>
                <a:cubicBezTo>
                  <a:pt x="78648" y="507102"/>
                  <a:pt x="82676" y="500403"/>
                  <a:pt x="89314" y="498691"/>
                </a:cubicBezTo>
                <a:cubicBezTo>
                  <a:pt x="150849" y="483360"/>
                  <a:pt x="212384" y="468028"/>
                  <a:pt x="273919" y="452696"/>
                </a:cubicBezTo>
                <a:close/>
                <a:moveTo>
                  <a:pt x="184673" y="227009"/>
                </a:moveTo>
                <a:cubicBezTo>
                  <a:pt x="189222" y="227009"/>
                  <a:pt x="193698" y="227158"/>
                  <a:pt x="198173" y="227456"/>
                </a:cubicBezTo>
                <a:cubicBezTo>
                  <a:pt x="202723" y="227829"/>
                  <a:pt x="207273" y="228276"/>
                  <a:pt x="211748" y="228947"/>
                </a:cubicBezTo>
                <a:cubicBezTo>
                  <a:pt x="216223" y="229617"/>
                  <a:pt x="220773" y="230437"/>
                  <a:pt x="225248" y="231406"/>
                </a:cubicBezTo>
                <a:cubicBezTo>
                  <a:pt x="229723" y="232449"/>
                  <a:pt x="234199" y="233567"/>
                  <a:pt x="238674" y="234908"/>
                </a:cubicBezTo>
                <a:cubicBezTo>
                  <a:pt x="248370" y="237740"/>
                  <a:pt x="250757" y="250408"/>
                  <a:pt x="242776" y="256593"/>
                </a:cubicBezTo>
                <a:cubicBezTo>
                  <a:pt x="242403" y="256891"/>
                  <a:pt x="242030" y="257190"/>
                  <a:pt x="241657" y="257562"/>
                </a:cubicBezTo>
                <a:cubicBezTo>
                  <a:pt x="241284" y="257935"/>
                  <a:pt x="240837" y="258307"/>
                  <a:pt x="240464" y="258680"/>
                </a:cubicBezTo>
                <a:cubicBezTo>
                  <a:pt x="240091" y="259127"/>
                  <a:pt x="239644" y="259574"/>
                  <a:pt x="239271" y="260021"/>
                </a:cubicBezTo>
                <a:cubicBezTo>
                  <a:pt x="238823" y="260543"/>
                  <a:pt x="238450" y="261065"/>
                  <a:pt x="238003" y="261586"/>
                </a:cubicBezTo>
                <a:cubicBezTo>
                  <a:pt x="237555" y="262182"/>
                  <a:pt x="237182" y="262779"/>
                  <a:pt x="236735" y="263449"/>
                </a:cubicBezTo>
                <a:cubicBezTo>
                  <a:pt x="236287" y="264120"/>
                  <a:pt x="235914" y="264791"/>
                  <a:pt x="235467" y="265461"/>
                </a:cubicBezTo>
                <a:cubicBezTo>
                  <a:pt x="235019" y="266206"/>
                  <a:pt x="234646" y="266952"/>
                  <a:pt x="234199" y="267697"/>
                </a:cubicBezTo>
                <a:cubicBezTo>
                  <a:pt x="233826" y="268442"/>
                  <a:pt x="233453" y="269187"/>
                  <a:pt x="233080" y="269932"/>
                </a:cubicBezTo>
                <a:cubicBezTo>
                  <a:pt x="232632" y="270827"/>
                  <a:pt x="232259" y="271721"/>
                  <a:pt x="231812" y="272615"/>
                </a:cubicBezTo>
                <a:cubicBezTo>
                  <a:pt x="231439" y="273584"/>
                  <a:pt x="230991" y="274553"/>
                  <a:pt x="230618" y="275521"/>
                </a:cubicBezTo>
                <a:cubicBezTo>
                  <a:pt x="230171" y="276565"/>
                  <a:pt x="229798" y="277608"/>
                  <a:pt x="229425" y="278726"/>
                </a:cubicBezTo>
                <a:cubicBezTo>
                  <a:pt x="228978" y="279844"/>
                  <a:pt x="228605" y="280961"/>
                  <a:pt x="228232" y="282079"/>
                </a:cubicBezTo>
                <a:cubicBezTo>
                  <a:pt x="227859" y="283271"/>
                  <a:pt x="227486" y="284464"/>
                  <a:pt x="227113" y="285656"/>
                </a:cubicBezTo>
                <a:cubicBezTo>
                  <a:pt x="226740" y="286923"/>
                  <a:pt x="226367" y="288190"/>
                  <a:pt x="225994" y="289457"/>
                </a:cubicBezTo>
                <a:cubicBezTo>
                  <a:pt x="225621" y="290798"/>
                  <a:pt x="225248" y="292214"/>
                  <a:pt x="224950" y="293555"/>
                </a:cubicBezTo>
                <a:cubicBezTo>
                  <a:pt x="224577" y="294971"/>
                  <a:pt x="224204" y="296387"/>
                  <a:pt x="223906" y="297803"/>
                </a:cubicBezTo>
                <a:cubicBezTo>
                  <a:pt x="223533" y="299293"/>
                  <a:pt x="223234" y="300784"/>
                  <a:pt x="222936" y="302274"/>
                </a:cubicBezTo>
                <a:cubicBezTo>
                  <a:pt x="222265" y="305478"/>
                  <a:pt x="221593" y="308608"/>
                  <a:pt x="221071" y="311813"/>
                </a:cubicBezTo>
                <a:cubicBezTo>
                  <a:pt x="220475" y="315315"/>
                  <a:pt x="219878" y="318817"/>
                  <a:pt x="219430" y="322245"/>
                </a:cubicBezTo>
                <a:cubicBezTo>
                  <a:pt x="218983" y="325152"/>
                  <a:pt x="218610" y="328058"/>
                  <a:pt x="218237" y="330964"/>
                </a:cubicBezTo>
                <a:cubicBezTo>
                  <a:pt x="217789" y="334914"/>
                  <a:pt x="217342" y="338938"/>
                  <a:pt x="216969" y="342887"/>
                </a:cubicBezTo>
                <a:cubicBezTo>
                  <a:pt x="216521" y="347135"/>
                  <a:pt x="216148" y="351383"/>
                  <a:pt x="215776" y="355630"/>
                </a:cubicBezTo>
                <a:cubicBezTo>
                  <a:pt x="215477" y="360101"/>
                  <a:pt x="215179" y="364647"/>
                  <a:pt x="214880" y="369193"/>
                </a:cubicBezTo>
                <a:cubicBezTo>
                  <a:pt x="214508" y="376049"/>
                  <a:pt x="208615" y="381265"/>
                  <a:pt x="201753" y="380818"/>
                </a:cubicBezTo>
                <a:cubicBezTo>
                  <a:pt x="194891" y="380445"/>
                  <a:pt x="189670" y="374558"/>
                  <a:pt x="190117" y="367702"/>
                </a:cubicBezTo>
                <a:cubicBezTo>
                  <a:pt x="190490" y="361517"/>
                  <a:pt x="190863" y="355332"/>
                  <a:pt x="191385" y="349221"/>
                </a:cubicBezTo>
                <a:cubicBezTo>
                  <a:pt x="191684" y="346241"/>
                  <a:pt x="191908" y="343334"/>
                  <a:pt x="192206" y="340428"/>
                </a:cubicBezTo>
                <a:cubicBezTo>
                  <a:pt x="192504" y="337596"/>
                  <a:pt x="192803" y="334839"/>
                  <a:pt x="193101" y="332007"/>
                </a:cubicBezTo>
                <a:cubicBezTo>
                  <a:pt x="193399" y="329325"/>
                  <a:pt x="193772" y="326642"/>
                  <a:pt x="194071" y="323959"/>
                </a:cubicBezTo>
                <a:cubicBezTo>
                  <a:pt x="194294" y="322171"/>
                  <a:pt x="194593" y="320457"/>
                  <a:pt x="194816" y="318743"/>
                </a:cubicBezTo>
                <a:cubicBezTo>
                  <a:pt x="195189" y="316209"/>
                  <a:pt x="195562" y="313750"/>
                  <a:pt x="196010" y="311216"/>
                </a:cubicBezTo>
                <a:cubicBezTo>
                  <a:pt x="196383" y="308832"/>
                  <a:pt x="196756" y="306447"/>
                  <a:pt x="197203" y="303988"/>
                </a:cubicBezTo>
                <a:cubicBezTo>
                  <a:pt x="197651" y="301752"/>
                  <a:pt x="198098" y="299442"/>
                  <a:pt x="198620" y="297132"/>
                </a:cubicBezTo>
                <a:cubicBezTo>
                  <a:pt x="199068" y="294971"/>
                  <a:pt x="199515" y="292810"/>
                  <a:pt x="200038" y="290574"/>
                </a:cubicBezTo>
                <a:cubicBezTo>
                  <a:pt x="200560" y="288488"/>
                  <a:pt x="201082" y="286476"/>
                  <a:pt x="201604" y="284389"/>
                </a:cubicBezTo>
                <a:cubicBezTo>
                  <a:pt x="202126" y="282377"/>
                  <a:pt x="202723" y="280440"/>
                  <a:pt x="203319" y="278502"/>
                </a:cubicBezTo>
                <a:cubicBezTo>
                  <a:pt x="203916" y="276565"/>
                  <a:pt x="204513" y="274702"/>
                  <a:pt x="205110" y="272839"/>
                </a:cubicBezTo>
                <a:cubicBezTo>
                  <a:pt x="205706" y="271125"/>
                  <a:pt x="206378" y="269336"/>
                  <a:pt x="207049" y="267548"/>
                </a:cubicBezTo>
                <a:cubicBezTo>
                  <a:pt x="207720" y="265908"/>
                  <a:pt x="208391" y="264269"/>
                  <a:pt x="209137" y="262629"/>
                </a:cubicBezTo>
                <a:cubicBezTo>
                  <a:pt x="209809" y="260990"/>
                  <a:pt x="210554" y="259425"/>
                  <a:pt x="211300" y="257935"/>
                </a:cubicBezTo>
                <a:cubicBezTo>
                  <a:pt x="211673" y="257190"/>
                  <a:pt x="212046" y="256519"/>
                  <a:pt x="212419" y="255848"/>
                </a:cubicBezTo>
                <a:cubicBezTo>
                  <a:pt x="212643" y="255401"/>
                  <a:pt x="212941" y="254879"/>
                  <a:pt x="213240" y="254358"/>
                </a:cubicBezTo>
                <a:cubicBezTo>
                  <a:pt x="211524" y="254060"/>
                  <a:pt x="209809" y="253762"/>
                  <a:pt x="208093" y="253538"/>
                </a:cubicBezTo>
                <a:cubicBezTo>
                  <a:pt x="204214" y="252942"/>
                  <a:pt x="200336" y="252495"/>
                  <a:pt x="196383" y="252197"/>
                </a:cubicBezTo>
                <a:cubicBezTo>
                  <a:pt x="192504" y="251973"/>
                  <a:pt x="188551" y="251824"/>
                  <a:pt x="184673" y="251824"/>
                </a:cubicBezTo>
                <a:cubicBezTo>
                  <a:pt x="180794" y="251824"/>
                  <a:pt x="176841" y="251899"/>
                  <a:pt x="172962" y="252197"/>
                </a:cubicBezTo>
                <a:cubicBezTo>
                  <a:pt x="169009" y="252495"/>
                  <a:pt x="165131" y="252942"/>
                  <a:pt x="161252" y="253538"/>
                </a:cubicBezTo>
                <a:cubicBezTo>
                  <a:pt x="159537" y="253762"/>
                  <a:pt x="157821" y="254060"/>
                  <a:pt x="156106" y="254358"/>
                </a:cubicBezTo>
                <a:cubicBezTo>
                  <a:pt x="156404" y="254879"/>
                  <a:pt x="156702" y="255401"/>
                  <a:pt x="157001" y="255848"/>
                </a:cubicBezTo>
                <a:cubicBezTo>
                  <a:pt x="157299" y="256519"/>
                  <a:pt x="157672" y="257190"/>
                  <a:pt x="158045" y="257935"/>
                </a:cubicBezTo>
                <a:cubicBezTo>
                  <a:pt x="158791" y="259425"/>
                  <a:pt x="159537" y="260990"/>
                  <a:pt x="160208" y="262629"/>
                </a:cubicBezTo>
                <a:cubicBezTo>
                  <a:pt x="160954" y="264269"/>
                  <a:pt x="161625" y="265908"/>
                  <a:pt x="162296" y="267548"/>
                </a:cubicBezTo>
                <a:cubicBezTo>
                  <a:pt x="162968" y="269336"/>
                  <a:pt x="163639" y="271125"/>
                  <a:pt x="164236" y="272839"/>
                </a:cubicBezTo>
                <a:cubicBezTo>
                  <a:pt x="164832" y="274702"/>
                  <a:pt x="165429" y="276565"/>
                  <a:pt x="166026" y="278502"/>
                </a:cubicBezTo>
                <a:cubicBezTo>
                  <a:pt x="166622" y="280440"/>
                  <a:pt x="167219" y="282377"/>
                  <a:pt x="167741" y="284389"/>
                </a:cubicBezTo>
                <a:cubicBezTo>
                  <a:pt x="168263" y="286476"/>
                  <a:pt x="168785" y="288488"/>
                  <a:pt x="169308" y="290574"/>
                </a:cubicBezTo>
                <a:cubicBezTo>
                  <a:pt x="169830" y="292810"/>
                  <a:pt x="170277" y="294971"/>
                  <a:pt x="170725" y="297132"/>
                </a:cubicBezTo>
                <a:cubicBezTo>
                  <a:pt x="171247" y="299442"/>
                  <a:pt x="171694" y="301752"/>
                  <a:pt x="172142" y="303988"/>
                </a:cubicBezTo>
                <a:cubicBezTo>
                  <a:pt x="172589" y="306447"/>
                  <a:pt x="172962" y="308832"/>
                  <a:pt x="173410" y="311216"/>
                </a:cubicBezTo>
                <a:cubicBezTo>
                  <a:pt x="173783" y="313750"/>
                  <a:pt x="174156" y="316209"/>
                  <a:pt x="174529" y="318743"/>
                </a:cubicBezTo>
                <a:cubicBezTo>
                  <a:pt x="175200" y="323140"/>
                  <a:pt x="175722" y="327611"/>
                  <a:pt x="176244" y="332007"/>
                </a:cubicBezTo>
                <a:cubicBezTo>
                  <a:pt x="176915" y="337745"/>
                  <a:pt x="177438" y="343483"/>
                  <a:pt x="177960" y="349221"/>
                </a:cubicBezTo>
                <a:cubicBezTo>
                  <a:pt x="178482" y="355332"/>
                  <a:pt x="178929" y="361517"/>
                  <a:pt x="179228" y="367702"/>
                </a:cubicBezTo>
                <a:cubicBezTo>
                  <a:pt x="179675" y="374558"/>
                  <a:pt x="174454" y="380445"/>
                  <a:pt x="167592" y="380818"/>
                </a:cubicBezTo>
                <a:cubicBezTo>
                  <a:pt x="160730" y="381265"/>
                  <a:pt x="154838" y="376049"/>
                  <a:pt x="154465" y="369193"/>
                </a:cubicBezTo>
                <a:cubicBezTo>
                  <a:pt x="154166" y="364647"/>
                  <a:pt x="153868" y="360101"/>
                  <a:pt x="153570" y="355630"/>
                </a:cubicBezTo>
                <a:cubicBezTo>
                  <a:pt x="153197" y="351383"/>
                  <a:pt x="152824" y="347135"/>
                  <a:pt x="152451" y="342887"/>
                </a:cubicBezTo>
                <a:cubicBezTo>
                  <a:pt x="152003" y="338938"/>
                  <a:pt x="151556" y="334914"/>
                  <a:pt x="151108" y="330964"/>
                </a:cubicBezTo>
                <a:cubicBezTo>
                  <a:pt x="150735" y="328058"/>
                  <a:pt x="150362" y="325152"/>
                  <a:pt x="149915" y="322245"/>
                </a:cubicBezTo>
                <a:cubicBezTo>
                  <a:pt x="149467" y="318817"/>
                  <a:pt x="148871" y="315315"/>
                  <a:pt x="148274" y="311813"/>
                </a:cubicBezTo>
                <a:cubicBezTo>
                  <a:pt x="147752" y="308608"/>
                  <a:pt x="147080" y="305404"/>
                  <a:pt x="146409" y="302274"/>
                </a:cubicBezTo>
                <a:cubicBezTo>
                  <a:pt x="145812" y="299368"/>
                  <a:pt x="145141" y="296387"/>
                  <a:pt x="144395" y="293555"/>
                </a:cubicBezTo>
                <a:cubicBezTo>
                  <a:pt x="143799" y="290872"/>
                  <a:pt x="143053" y="288264"/>
                  <a:pt x="142232" y="285656"/>
                </a:cubicBezTo>
                <a:cubicBezTo>
                  <a:pt x="141859" y="284464"/>
                  <a:pt x="141486" y="283271"/>
                  <a:pt x="141113" y="282079"/>
                </a:cubicBezTo>
                <a:cubicBezTo>
                  <a:pt x="140741" y="280961"/>
                  <a:pt x="140368" y="279844"/>
                  <a:pt x="139920" y="278726"/>
                </a:cubicBezTo>
                <a:cubicBezTo>
                  <a:pt x="139547" y="277608"/>
                  <a:pt x="139174" y="276565"/>
                  <a:pt x="138727" y="275521"/>
                </a:cubicBezTo>
                <a:cubicBezTo>
                  <a:pt x="138354" y="274553"/>
                  <a:pt x="137906" y="273584"/>
                  <a:pt x="137533" y="272615"/>
                </a:cubicBezTo>
                <a:cubicBezTo>
                  <a:pt x="137086" y="271721"/>
                  <a:pt x="136713" y="270827"/>
                  <a:pt x="136265" y="269932"/>
                </a:cubicBezTo>
                <a:cubicBezTo>
                  <a:pt x="135892" y="269187"/>
                  <a:pt x="135519" y="268442"/>
                  <a:pt x="135146" y="267697"/>
                </a:cubicBezTo>
                <a:cubicBezTo>
                  <a:pt x="134699" y="266952"/>
                  <a:pt x="134326" y="266206"/>
                  <a:pt x="133878" y="265461"/>
                </a:cubicBezTo>
                <a:cubicBezTo>
                  <a:pt x="133431" y="264791"/>
                  <a:pt x="133058" y="264120"/>
                  <a:pt x="132611" y="263449"/>
                </a:cubicBezTo>
                <a:cubicBezTo>
                  <a:pt x="132163" y="262779"/>
                  <a:pt x="131790" y="262182"/>
                  <a:pt x="131343" y="261586"/>
                </a:cubicBezTo>
                <a:cubicBezTo>
                  <a:pt x="130895" y="261065"/>
                  <a:pt x="130522" y="260543"/>
                  <a:pt x="130075" y="260021"/>
                </a:cubicBezTo>
                <a:cubicBezTo>
                  <a:pt x="129702" y="259574"/>
                  <a:pt x="129254" y="259127"/>
                  <a:pt x="128881" y="258680"/>
                </a:cubicBezTo>
                <a:cubicBezTo>
                  <a:pt x="128508" y="258307"/>
                  <a:pt x="128061" y="257935"/>
                  <a:pt x="127688" y="257562"/>
                </a:cubicBezTo>
                <a:cubicBezTo>
                  <a:pt x="127315" y="257190"/>
                  <a:pt x="126942" y="256891"/>
                  <a:pt x="126569" y="256593"/>
                </a:cubicBezTo>
                <a:cubicBezTo>
                  <a:pt x="118588" y="250408"/>
                  <a:pt x="120975" y="237740"/>
                  <a:pt x="130671" y="234908"/>
                </a:cubicBezTo>
                <a:cubicBezTo>
                  <a:pt x="135146" y="233567"/>
                  <a:pt x="139622" y="232449"/>
                  <a:pt x="144097" y="231406"/>
                </a:cubicBezTo>
                <a:cubicBezTo>
                  <a:pt x="148572" y="230437"/>
                  <a:pt x="153122" y="229617"/>
                  <a:pt x="157597" y="228947"/>
                </a:cubicBezTo>
                <a:cubicBezTo>
                  <a:pt x="162147" y="228276"/>
                  <a:pt x="166622" y="227829"/>
                  <a:pt x="171172" y="227456"/>
                </a:cubicBezTo>
                <a:cubicBezTo>
                  <a:pt x="175647" y="227158"/>
                  <a:pt x="180123" y="227009"/>
                  <a:pt x="184673" y="227009"/>
                </a:cubicBezTo>
                <a:close/>
                <a:moveTo>
                  <a:pt x="184638" y="0"/>
                </a:moveTo>
                <a:cubicBezTo>
                  <a:pt x="244994" y="0"/>
                  <a:pt x="301546" y="29424"/>
                  <a:pt x="336088" y="78887"/>
                </a:cubicBezTo>
                <a:cubicBezTo>
                  <a:pt x="370631" y="128350"/>
                  <a:pt x="378763" y="191444"/>
                  <a:pt x="357873" y="248058"/>
                </a:cubicBezTo>
                <a:cubicBezTo>
                  <a:pt x="336461" y="306087"/>
                  <a:pt x="272822" y="336703"/>
                  <a:pt x="262900" y="410227"/>
                </a:cubicBezTo>
                <a:cubicBezTo>
                  <a:pt x="266555" y="409259"/>
                  <a:pt x="270286" y="408365"/>
                  <a:pt x="273941" y="407471"/>
                </a:cubicBezTo>
                <a:cubicBezTo>
                  <a:pt x="280581" y="405757"/>
                  <a:pt x="287370" y="409855"/>
                  <a:pt x="289012" y="416484"/>
                </a:cubicBezTo>
                <a:cubicBezTo>
                  <a:pt x="290653" y="423114"/>
                  <a:pt x="286624" y="429893"/>
                  <a:pt x="279984" y="431532"/>
                </a:cubicBezTo>
                <a:cubicBezTo>
                  <a:pt x="218434" y="446877"/>
                  <a:pt x="156884" y="462222"/>
                  <a:pt x="95334" y="477642"/>
                </a:cubicBezTo>
                <a:cubicBezTo>
                  <a:pt x="88694" y="479281"/>
                  <a:pt x="81905" y="475258"/>
                  <a:pt x="80263" y="468554"/>
                </a:cubicBezTo>
                <a:cubicBezTo>
                  <a:pt x="78622" y="461924"/>
                  <a:pt x="82651" y="455220"/>
                  <a:pt x="89291" y="453507"/>
                </a:cubicBezTo>
                <a:cubicBezTo>
                  <a:pt x="139575" y="440992"/>
                  <a:pt x="189860" y="428403"/>
                  <a:pt x="240145" y="415888"/>
                </a:cubicBezTo>
                <a:cubicBezTo>
                  <a:pt x="238354" y="413132"/>
                  <a:pt x="237757" y="410599"/>
                  <a:pt x="238205" y="407396"/>
                </a:cubicBezTo>
                <a:cubicBezTo>
                  <a:pt x="238876" y="402182"/>
                  <a:pt x="239772" y="397116"/>
                  <a:pt x="240965" y="392051"/>
                </a:cubicBezTo>
                <a:cubicBezTo>
                  <a:pt x="242084" y="387134"/>
                  <a:pt x="243427" y="382367"/>
                  <a:pt x="245069" y="377674"/>
                </a:cubicBezTo>
                <a:cubicBezTo>
                  <a:pt x="246561" y="373130"/>
                  <a:pt x="248277" y="368660"/>
                  <a:pt x="250216" y="364265"/>
                </a:cubicBezTo>
                <a:cubicBezTo>
                  <a:pt x="252007" y="360019"/>
                  <a:pt x="254021" y="355848"/>
                  <a:pt x="256185" y="351751"/>
                </a:cubicBezTo>
                <a:cubicBezTo>
                  <a:pt x="258274" y="347877"/>
                  <a:pt x="260587" y="344004"/>
                  <a:pt x="262900" y="340205"/>
                </a:cubicBezTo>
                <a:cubicBezTo>
                  <a:pt x="265212" y="336554"/>
                  <a:pt x="267600" y="332979"/>
                  <a:pt x="270062" y="329403"/>
                </a:cubicBezTo>
                <a:cubicBezTo>
                  <a:pt x="272449" y="325977"/>
                  <a:pt x="274986" y="322624"/>
                  <a:pt x="277522" y="319347"/>
                </a:cubicBezTo>
                <a:cubicBezTo>
                  <a:pt x="279984" y="316069"/>
                  <a:pt x="282521" y="312941"/>
                  <a:pt x="285058" y="309812"/>
                </a:cubicBezTo>
                <a:cubicBezTo>
                  <a:pt x="287594" y="306758"/>
                  <a:pt x="290056" y="303704"/>
                  <a:pt x="292593" y="300724"/>
                </a:cubicBezTo>
                <a:cubicBezTo>
                  <a:pt x="294906" y="297968"/>
                  <a:pt x="297218" y="295211"/>
                  <a:pt x="299531" y="292530"/>
                </a:cubicBezTo>
                <a:cubicBezTo>
                  <a:pt x="300725" y="291114"/>
                  <a:pt x="301919" y="289699"/>
                  <a:pt x="303038" y="288284"/>
                </a:cubicBezTo>
                <a:cubicBezTo>
                  <a:pt x="305351" y="285528"/>
                  <a:pt x="307663" y="282771"/>
                  <a:pt x="309827" y="279941"/>
                </a:cubicBezTo>
                <a:cubicBezTo>
                  <a:pt x="311990" y="277259"/>
                  <a:pt x="314079" y="274577"/>
                  <a:pt x="316168" y="271821"/>
                </a:cubicBezTo>
                <a:cubicBezTo>
                  <a:pt x="318108" y="269214"/>
                  <a:pt x="320048" y="266532"/>
                  <a:pt x="321838" y="263776"/>
                </a:cubicBezTo>
                <a:cubicBezTo>
                  <a:pt x="323554" y="261169"/>
                  <a:pt x="325270" y="258487"/>
                  <a:pt x="326837" y="255731"/>
                </a:cubicBezTo>
                <a:cubicBezTo>
                  <a:pt x="328329" y="253124"/>
                  <a:pt x="329747" y="250442"/>
                  <a:pt x="331090" y="247686"/>
                </a:cubicBezTo>
                <a:cubicBezTo>
                  <a:pt x="332358" y="245004"/>
                  <a:pt x="333552" y="242248"/>
                  <a:pt x="334596" y="239492"/>
                </a:cubicBezTo>
                <a:cubicBezTo>
                  <a:pt x="352651" y="190550"/>
                  <a:pt x="345563" y="135873"/>
                  <a:pt x="315721" y="93115"/>
                </a:cubicBezTo>
                <a:cubicBezTo>
                  <a:pt x="285804" y="50282"/>
                  <a:pt x="236862" y="24806"/>
                  <a:pt x="184638" y="24806"/>
                </a:cubicBezTo>
                <a:cubicBezTo>
                  <a:pt x="132413" y="24806"/>
                  <a:pt x="83471" y="50282"/>
                  <a:pt x="53554" y="93115"/>
                </a:cubicBezTo>
                <a:cubicBezTo>
                  <a:pt x="23712" y="135873"/>
                  <a:pt x="16624" y="190550"/>
                  <a:pt x="34679" y="239492"/>
                </a:cubicBezTo>
                <a:cubicBezTo>
                  <a:pt x="35425" y="241428"/>
                  <a:pt x="36246" y="243365"/>
                  <a:pt x="37066" y="245302"/>
                </a:cubicBezTo>
                <a:cubicBezTo>
                  <a:pt x="37962" y="247239"/>
                  <a:pt x="38857" y="249175"/>
                  <a:pt x="39827" y="251038"/>
                </a:cubicBezTo>
                <a:cubicBezTo>
                  <a:pt x="40871" y="252975"/>
                  <a:pt x="41916" y="254837"/>
                  <a:pt x="43035" y="256699"/>
                </a:cubicBezTo>
                <a:cubicBezTo>
                  <a:pt x="44154" y="258636"/>
                  <a:pt x="45273" y="260498"/>
                  <a:pt x="46541" y="262361"/>
                </a:cubicBezTo>
                <a:cubicBezTo>
                  <a:pt x="47810" y="264297"/>
                  <a:pt x="49078" y="266234"/>
                  <a:pt x="50421" y="268096"/>
                </a:cubicBezTo>
                <a:cubicBezTo>
                  <a:pt x="51241" y="269288"/>
                  <a:pt x="52062" y="270406"/>
                  <a:pt x="52957" y="271598"/>
                </a:cubicBezTo>
                <a:cubicBezTo>
                  <a:pt x="54375" y="273534"/>
                  <a:pt x="55867" y="275471"/>
                  <a:pt x="57359" y="277333"/>
                </a:cubicBezTo>
                <a:cubicBezTo>
                  <a:pt x="58851" y="279345"/>
                  <a:pt x="60418" y="281281"/>
                  <a:pt x="61985" y="283144"/>
                </a:cubicBezTo>
                <a:cubicBezTo>
                  <a:pt x="63626" y="285155"/>
                  <a:pt x="65267" y="287092"/>
                  <a:pt x="66909" y="289103"/>
                </a:cubicBezTo>
                <a:cubicBezTo>
                  <a:pt x="68774" y="291338"/>
                  <a:pt x="70714" y="293573"/>
                  <a:pt x="72579" y="295882"/>
                </a:cubicBezTo>
                <a:cubicBezTo>
                  <a:pt x="74593" y="298191"/>
                  <a:pt x="76608" y="300575"/>
                  <a:pt x="78547" y="302959"/>
                </a:cubicBezTo>
                <a:cubicBezTo>
                  <a:pt x="80338" y="305119"/>
                  <a:pt x="82128" y="307205"/>
                  <a:pt x="83844" y="309365"/>
                </a:cubicBezTo>
                <a:cubicBezTo>
                  <a:pt x="85635" y="311600"/>
                  <a:pt x="87425" y="313760"/>
                  <a:pt x="89216" y="315995"/>
                </a:cubicBezTo>
                <a:cubicBezTo>
                  <a:pt x="91007" y="318304"/>
                  <a:pt x="92797" y="320613"/>
                  <a:pt x="94513" y="322922"/>
                </a:cubicBezTo>
                <a:cubicBezTo>
                  <a:pt x="96304" y="325306"/>
                  <a:pt x="98020" y="327764"/>
                  <a:pt x="99736" y="330223"/>
                </a:cubicBezTo>
                <a:cubicBezTo>
                  <a:pt x="101526" y="332681"/>
                  <a:pt x="103167" y="335214"/>
                  <a:pt x="104883" y="337821"/>
                </a:cubicBezTo>
                <a:cubicBezTo>
                  <a:pt x="105928" y="339460"/>
                  <a:pt x="106898" y="341024"/>
                  <a:pt x="107868" y="342737"/>
                </a:cubicBezTo>
                <a:cubicBezTo>
                  <a:pt x="109509" y="345419"/>
                  <a:pt x="111076" y="348175"/>
                  <a:pt x="112642" y="350931"/>
                </a:cubicBezTo>
                <a:cubicBezTo>
                  <a:pt x="114135" y="353762"/>
                  <a:pt x="115627" y="356667"/>
                  <a:pt x="116970" y="359572"/>
                </a:cubicBezTo>
                <a:cubicBezTo>
                  <a:pt x="118387" y="362627"/>
                  <a:pt x="119730" y="365681"/>
                  <a:pt x="120998" y="368735"/>
                </a:cubicBezTo>
                <a:cubicBezTo>
                  <a:pt x="122267" y="371938"/>
                  <a:pt x="123386" y="375141"/>
                  <a:pt x="124505" y="378344"/>
                </a:cubicBezTo>
                <a:cubicBezTo>
                  <a:pt x="125549" y="381697"/>
                  <a:pt x="126519" y="385049"/>
                  <a:pt x="127415" y="388401"/>
                </a:cubicBezTo>
                <a:cubicBezTo>
                  <a:pt x="129131" y="395031"/>
                  <a:pt x="125102" y="401809"/>
                  <a:pt x="118462" y="403523"/>
                </a:cubicBezTo>
                <a:cubicBezTo>
                  <a:pt x="111822" y="405236"/>
                  <a:pt x="105033" y="401213"/>
                  <a:pt x="103391" y="394584"/>
                </a:cubicBezTo>
                <a:cubicBezTo>
                  <a:pt x="87276" y="332085"/>
                  <a:pt x="31247" y="301767"/>
                  <a:pt x="11402" y="248058"/>
                </a:cubicBezTo>
                <a:cubicBezTo>
                  <a:pt x="-9488" y="191444"/>
                  <a:pt x="-1356" y="128350"/>
                  <a:pt x="33187" y="78887"/>
                </a:cubicBezTo>
                <a:cubicBezTo>
                  <a:pt x="67729" y="29424"/>
                  <a:pt x="124281" y="0"/>
                  <a:pt x="184638" y="0"/>
                </a:cubicBez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8503615" y="4081478"/>
            <a:ext cx="334477" cy="307945"/>
          </a:xfrm>
          <a:custGeom>
            <a:rect l="l" t="t" r="r" b="b"/>
            <a:pathLst>
              <a:path w="580" h="535">
                <a:moveTo>
                  <a:pt x="164" y="525"/>
                </a:moveTo>
                <a:cubicBezTo>
                  <a:pt x="172" y="534"/>
                  <a:pt x="186" y="535"/>
                  <a:pt x="196" y="526"/>
                </a:cubicBezTo>
                <a:lnTo>
                  <a:pt x="570" y="187"/>
                </a:lnTo>
                <a:cubicBezTo>
                  <a:pt x="579" y="179"/>
                  <a:pt x="580" y="165"/>
                  <a:pt x="572" y="155"/>
                </a:cubicBezTo>
                <a:lnTo>
                  <a:pt x="475" y="49"/>
                </a:lnTo>
                <a:cubicBezTo>
                  <a:pt x="466" y="39"/>
                  <a:pt x="452" y="39"/>
                  <a:pt x="443" y="47"/>
                </a:cubicBezTo>
                <a:lnTo>
                  <a:pt x="124" y="335"/>
                </a:lnTo>
                <a:cubicBezTo>
                  <a:pt x="115" y="344"/>
                  <a:pt x="114" y="358"/>
                  <a:pt x="123" y="367"/>
                </a:cubicBezTo>
                <a:lnTo>
                  <a:pt x="175" y="425"/>
                </a:lnTo>
                <a:cubicBezTo>
                  <a:pt x="183" y="434"/>
                  <a:pt x="198" y="435"/>
                  <a:pt x="207" y="426"/>
                </a:cubicBezTo>
                <a:lnTo>
                  <a:pt x="341" y="305"/>
                </a:lnTo>
                <a:cubicBezTo>
                  <a:pt x="350" y="297"/>
                  <a:pt x="351" y="282"/>
                  <a:pt x="343" y="273"/>
                </a:cubicBezTo>
                <a:lnTo>
                  <a:pt x="327" y="256"/>
                </a:lnTo>
                <a:lnTo>
                  <a:pt x="193" y="378"/>
                </a:lnTo>
                <a:lnTo>
                  <a:pt x="172" y="354"/>
                </a:lnTo>
                <a:lnTo>
                  <a:pt x="457" y="96"/>
                </a:lnTo>
                <a:lnTo>
                  <a:pt x="523" y="169"/>
                </a:lnTo>
                <a:lnTo>
                  <a:pt x="182" y="478"/>
                </a:lnTo>
                <a:lnTo>
                  <a:pt x="58" y="340"/>
                </a:lnTo>
                <a:lnTo>
                  <a:pt x="404" y="26"/>
                </a:lnTo>
                <a:lnTo>
                  <a:pt x="389" y="10"/>
                </a:lnTo>
                <a:cubicBezTo>
                  <a:pt x="380" y="0"/>
                  <a:pt x="366" y="0"/>
                  <a:pt x="357" y="8"/>
                </a:cubicBezTo>
                <a:lnTo>
                  <a:pt x="10" y="322"/>
                </a:lnTo>
                <a:cubicBezTo>
                  <a:pt x="1" y="330"/>
                  <a:pt x="0" y="344"/>
                  <a:pt x="9" y="354"/>
                </a:cubicBezTo>
                <a:lnTo>
                  <a:pt x="164" y="525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406414" y="2422663"/>
            <a:ext cx="2708275" cy="138303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诈骗是指犯罪分子通过虚构事实或隐瞒真相的方法，骗取他人财物的行为。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8901714" y="1901965"/>
            <a:ext cx="2084387" cy="46037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诈骗定义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8406414" y="4525963"/>
            <a:ext cx="2708275" cy="138303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根据诈骗手段和目标的不同，可分为电信诈骗、网络诈骗、金融诈骗、婚恋诈骗等多种类型。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8901714" y="4005263"/>
            <a:ext cx="2084387" cy="46037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诈骗分类</a:t>
            </a:r>
            <a:endParaRPr lang="en-US" sz="1100"/>
          </a:p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诈骗定义与分类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9498" r="9498"/>
          <a:stretch>
            <a:fillRect/>
          </a:stretch>
        </p:blipFill>
        <p:spPr>
          <a:xfrm>
            <a:off x="3909691" y="1250241"/>
            <a:ext cx="7848600" cy="5248275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466496" y="3766754"/>
            <a:ext cx="3974251" cy="2472718"/>
          </a:xfrm>
          <a:prstGeom prst="rect">
            <a:avLst/>
          </a:prstGeom>
          <a:solidFill>
            <a:schemeClr val="accent1">
              <a:lumMod val="75000"/>
              <a:alpha val="76862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63624" y="1824409"/>
            <a:ext cx="2936423" cy="16045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犯罪分子常利用电话、短信、邮件、社交媒体等途径实施诈骗，手段不断翻新，包括冒充公检法、银行客服、亲友求助等。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601724" y="4315960"/>
            <a:ext cx="3052052" cy="16045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诈骗行为具有隐蔽性、迷惑性和跨地域性等特点，犯罪分子往往利用受害人的恐惧、贪婪等心理实施诈骗。</a:t>
            </a:r>
            <a:endParaRPr lang="en-US" sz="1100"/>
          </a:p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诈骗手段及特点</a:t>
              </a:r>
            </a:p>
          </p:txBody>
        </p:sp>
      </p:grpSp>
      <p:sp>
        <p:nvSpPr>
          <p:cNvPr id="28" name="AutoShape 28"/>
          <p:cNvSpPr/>
          <p:nvPr/>
        </p:nvSpPr>
        <p:spPr>
          <a:xfrm>
            <a:off x="601724" y="3976765"/>
            <a:ext cx="2936423" cy="33919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诈骗特点</a:t>
            </a:r>
            <a:endParaRPr lang="en-US" sz="1100"/>
          </a:p>
        </p:txBody>
      </p:sp>
      <p:sp>
        <p:nvSpPr>
          <p:cNvPr id="29" name="AutoShape 29"/>
          <p:cNvSpPr/>
          <p:nvPr/>
        </p:nvSpPr>
        <p:spPr>
          <a:xfrm>
            <a:off x="563624" y="1405309"/>
            <a:ext cx="2936423" cy="33919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诈骗手段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763829" y="1414808"/>
            <a:ext cx="673417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易受害人群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63829" y="2093647"/>
            <a:ext cx="67341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老年人、学生、务工人员等群体由于缺乏防范意识或经验不足，容易成为诈骗分子的目标。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89593" y="3949139"/>
            <a:ext cx="652462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受害后果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89593" y="4645945"/>
            <a:ext cx="68103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受害人一旦上当受骗，往往造成财产损失和精神伤害，甚至引发家庭矛盾和社会问题。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88440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3149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51424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9" name="Connector 9"/>
          <p:cNvCxnSpPr/>
          <p:nvPr/>
        </p:nvCxnSpPr>
        <p:spPr>
          <a:xfrm>
            <a:off x="1585874" y="6029346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pic>
        <p:nvPicPr>
          <p:cNvPr id="10" name="Picture 10"/>
          <p:cNvPicPr>
            <a:picLocks noChangeAspect="1"/>
          </p:cNvPicPr>
          <p:nvPr/>
        </p:nvPicPr>
        <p:blipFill>
          <a:blip r:embed="rId2">
            <a:alphaModFix amt="70000"/>
          </a:blip>
          <a:srcRect l="25313" r="25313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sp>
        <p:nvSpPr>
          <p:cNvPr id="11" name="AutoShape 11"/>
          <p:cNvSpPr/>
          <p:nvPr/>
        </p:nvSpPr>
        <p:spPr>
          <a:xfrm>
            <a:off x="852680" y="3629459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99768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482520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4" name="Connector 14"/>
          <p:cNvCxnSpPr/>
          <p:nvPr/>
        </p:nvCxnSpPr>
        <p:spPr>
          <a:xfrm>
            <a:off x="1554148" y="3703689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受害人群分析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486904" y="1832059"/>
            <a:ext cx="7686675" cy="9906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450"/>
              </a:spcBef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486904" y="2975515"/>
            <a:ext cx="6486525" cy="20002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2000"/>
              </a:lnSpc>
            </a:pPr>
            <a:r>
              <a:rPr lang="en-US" sz="51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常见诈骗类型及案例解析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81837" y="1604867"/>
            <a:ext cx="3394996" cy="211674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2940">
                <a:solidFill>
                  <a:srgbClr val="FFFFFF">
                    <a:alpha val="100000"/>
                  </a:srgbClr>
                </a:solidFill>
                <a:latin typeface="Calibri"/>
                <a:ea typeface="Calibri"/>
                <a:cs typeface="Calibri"/>
              </a:rPr>
              <a:t>    </a:t>
            </a:r>
            <a:endParaRPr lang="en-US" sz="1100"/>
          </a:p>
        </p:txBody>
      </p:sp>
      <p:sp>
        <p:nvSpPr>
          <p:cNvPr id="3" name="AutoShape 3"/>
          <p:cNvSpPr/>
          <p:nvPr/>
        </p:nvSpPr>
        <p:spPr>
          <a:xfrm>
            <a:off x="4376738" y="3721608"/>
            <a:ext cx="3394996" cy="211674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7771733" y="1604867"/>
            <a:ext cx="3394996" cy="211674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 t="14556" b="14556"/>
          <a:stretch>
            <a:fillRect/>
          </a:stretch>
        </p:blipFill>
        <p:spPr>
          <a:xfrm>
            <a:off x="981837" y="3694465"/>
            <a:ext cx="3394942" cy="2143864"/>
          </a:xfrm>
          <a:prstGeom prst="rect">
            <a:avLst/>
          </a:prstGeom>
        </p:spPr>
      </p:pic>
      <p:pic>
        <p:nvPicPr>
          <p:cNvPr id="6" name="Picture 6"/>
          <p:cNvPicPr>
            <a:picLocks noChangeAspect="1"/>
          </p:cNvPicPr>
          <p:nvPr/>
        </p:nvPicPr>
        <p:blipFill>
          <a:blip r:embed="rId3"/>
          <a:srcRect t="7901" b="7901"/>
          <a:stretch>
            <a:fillRect/>
          </a:stretch>
        </p:blipFill>
        <p:spPr>
          <a:xfrm>
            <a:off x="4376812" y="1577730"/>
            <a:ext cx="3394942" cy="2143864"/>
          </a:xfrm>
          <a:prstGeom prst="rect">
            <a:avLst/>
          </a:prstGeom>
        </p:spPr>
      </p:pic>
      <p:pic>
        <p:nvPicPr>
          <p:cNvPr id="7" name="Picture 7"/>
          <p:cNvPicPr>
            <a:picLocks noChangeAspect="1"/>
          </p:cNvPicPr>
          <p:nvPr/>
        </p:nvPicPr>
        <p:blipFill>
          <a:blip r:embed="rId4"/>
          <a:srcRect t="6399" b="6399"/>
          <a:stretch>
            <a:fillRect/>
          </a:stretch>
        </p:blipFill>
        <p:spPr>
          <a:xfrm>
            <a:off x="7771733" y="3721608"/>
            <a:ext cx="3394942" cy="2143864"/>
          </a:xfrm>
          <a:prstGeom prst="rect">
            <a:avLst/>
          </a:prstGeom>
        </p:spPr>
      </p:pic>
      <p:grpSp>
        <p:nvGrpSpPr>
          <p:cNvPr id="8" name="Group 8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9" name="AutoShape 9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TextBox 29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网络购物诈骗</a:t>
              </a:r>
            </a:p>
          </p:txBody>
        </p:sp>
      </p:grpSp>
      <p:sp>
        <p:nvSpPr>
          <p:cNvPr id="30" name="TextBox 30"/>
          <p:cNvSpPr txBox="1"/>
          <p:nvPr/>
        </p:nvSpPr>
        <p:spPr>
          <a:xfrm>
            <a:off x="981837" y="1604867"/>
            <a:ext cx="3394996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025" b="1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虚假交易诈骗</a:t>
            </a:r>
          </a:p>
        </p:txBody>
      </p:sp>
      <p:sp>
        <p:nvSpPr>
          <p:cNvPr id="31" name="TextBox 31"/>
          <p:cNvSpPr txBox="1"/>
          <p:nvPr/>
        </p:nvSpPr>
        <p:spPr>
          <a:xfrm>
            <a:off x="1090562" y="2039620"/>
            <a:ext cx="3286271" cy="1654845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犯罪分子通过发布低价商品信息，引诱受害者进行支付，但受害者付款后并未收到商品。</a:t>
            </a:r>
          </a:p>
        </p:txBody>
      </p:sp>
      <p:sp>
        <p:nvSpPr>
          <p:cNvPr id="32" name="TextBox 32"/>
          <p:cNvSpPr txBox="1"/>
          <p:nvPr/>
        </p:nvSpPr>
        <p:spPr>
          <a:xfrm>
            <a:off x="4376833" y="3748751"/>
            <a:ext cx="3394996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025" b="1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钓鱼网站诈骗</a:t>
            </a:r>
          </a:p>
        </p:txBody>
      </p:sp>
      <p:sp>
        <p:nvSpPr>
          <p:cNvPr id="33" name="TextBox 33"/>
          <p:cNvSpPr txBox="1"/>
          <p:nvPr/>
        </p:nvSpPr>
        <p:spPr>
          <a:xfrm>
            <a:off x="4485558" y="4183504"/>
            <a:ext cx="3286271" cy="1654845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犯罪分子制作仿冒的官方网站或购物平台，诱导受害者在其中输入个人信息或进行交易，从而窃取受害者的资金或个人信息。</a:t>
            </a:r>
          </a:p>
        </p:txBody>
      </p:sp>
      <p:sp>
        <p:nvSpPr>
          <p:cNvPr id="34" name="TextBox 34"/>
          <p:cNvSpPr txBox="1"/>
          <p:nvPr/>
        </p:nvSpPr>
        <p:spPr>
          <a:xfrm>
            <a:off x="7771733" y="1604867"/>
            <a:ext cx="3394996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025" b="1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恶意退款诈骗</a:t>
            </a:r>
          </a:p>
        </p:txBody>
      </p:sp>
      <p:sp>
        <p:nvSpPr>
          <p:cNvPr id="35" name="TextBox 35"/>
          <p:cNvSpPr txBox="1"/>
          <p:nvPr/>
        </p:nvSpPr>
        <p:spPr>
          <a:xfrm>
            <a:off x="7880459" y="2039620"/>
            <a:ext cx="3286271" cy="1654845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犯罪分子在购买商品后，以各种理由申请退款，同时诱导受害者点击恶意链接或提供个人信息，进而盗取受害者的资金。</a:t>
            </a:r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犯罪分子承诺高额回报，吸引受害者投资，但实际上是以非法占有为目的，骗取受害者的资金。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高息诱惑诈骗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rcRect l="6583" r="6583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虚假项目诈骗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rcRect l="13792" r="13792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内幕交易诈骗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rcRect l="6958" r="6958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犯罪分子虚构投资项目或理财产品，伪造相关文件，诱骗受害者投资，最终携款潜逃。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犯罪分子利用虚假内幕信息，诱导受害者进行股票、期货等交易，从而骗取受害者的资金。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投资理财诈骗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3485416" y="3075841"/>
            <a:ext cx="1954703" cy="196961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5660673" y="3426081"/>
            <a:ext cx="2699191" cy="271978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288494" y="1513149"/>
            <a:ext cx="1721774" cy="172177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280421" y="2711491"/>
            <a:ext cx="3039989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犯罪分子冒充公检法机关工作人员，以涉嫌洗钱、个人信息泄露等为由，要求受害者将资金转入“安全账户”或提供个人信息。</a:t>
            </a:r>
          </a:p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2"/>
          <a:srcRect l="6708" r="6708"/>
          <a:stretch>
            <a:fillRect/>
          </a:stretch>
        </p:blipFill>
        <p:spPr>
          <a:xfrm>
            <a:off x="5399254" y="1623909"/>
            <a:ext cx="1500254" cy="1500254"/>
          </a:xfrm>
          <a:prstGeom prst="ellipse">
            <a:avLst/>
          </a:prstGeom>
        </p:spPr>
      </p:pic>
      <p:sp>
        <p:nvSpPr>
          <p:cNvPr id="7" name="TextBox 7"/>
          <p:cNvSpPr txBox="1"/>
          <p:nvPr/>
        </p:nvSpPr>
        <p:spPr>
          <a:xfrm>
            <a:off x="613814" y="2226284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冒充公检法诈骗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7300757" y="1971492"/>
            <a:ext cx="3121877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犯罪分子冒充电商、物流等客服人员，以商品质量问题、快递丢失等为由，诱导受害者点击恶意链接或提供个人信息。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7300757" y="1513149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冒充客服诈骗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3"/>
          <a:srcRect l="15167" r="15167"/>
          <a:stretch>
            <a:fillRect/>
          </a:stretch>
        </p:blipFill>
        <p:spPr>
          <a:xfrm>
            <a:off x="5820154" y="3595858"/>
            <a:ext cx="2380229" cy="2380229"/>
          </a:xfrm>
          <a:prstGeom prst="ellipse">
            <a:avLst/>
          </a:prstGeom>
        </p:spPr>
      </p:pic>
      <p:pic>
        <p:nvPicPr>
          <p:cNvPr id="11" name="Picture 11"/>
          <p:cNvPicPr>
            <a:picLocks noChangeAspect="1"/>
          </p:cNvPicPr>
          <p:nvPr/>
        </p:nvPicPr>
        <p:blipFill>
          <a:blip r:embed="rId4"/>
          <a:srcRect l="9625" r="9625"/>
          <a:stretch>
            <a:fillRect/>
          </a:stretch>
        </p:blipFill>
        <p:spPr>
          <a:xfrm>
            <a:off x="3637042" y="3234923"/>
            <a:ext cx="1651452" cy="1651452"/>
          </a:xfrm>
          <a:prstGeom prst="ellipse">
            <a:avLst/>
          </a:prstGeom>
        </p:spPr>
      </p:pic>
      <p:sp>
        <p:nvSpPr>
          <p:cNvPr id="12" name="TextBox 12"/>
          <p:cNvSpPr txBox="1"/>
          <p:nvPr/>
        </p:nvSpPr>
        <p:spPr>
          <a:xfrm>
            <a:off x="8621512" y="4777233"/>
            <a:ext cx="3219450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犯罪分子冒充受害者的领导或上级，要求受害者转账或汇款至指定账户，或提供敏感信息。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621512" y="4318890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冒充领导诈骗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冒充身份诈骗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592974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367942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8133696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 rot="-2700000" flipH="1" flipV="1">
            <a:off x="5274866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4583677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虚拟恋人诈骗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4613687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犯罪分子在网络上扮演虚拟恋人角色，与受害者建立感情联系后骗取钱财或窃取个人信息。</a:t>
            </a:r>
          </a:p>
        </p:txBody>
      </p:sp>
      <p:sp>
        <p:nvSpPr>
          <p:cNvPr id="8" name="AutoShape 8"/>
          <p:cNvSpPr/>
          <p:nvPr/>
        </p:nvSpPr>
        <p:spPr>
          <a:xfrm>
            <a:off x="5818204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 rot="-2700000" flipH="1" flipV="1">
            <a:off x="1499898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TextBox 10"/>
          <p:cNvSpPr txBox="1"/>
          <p:nvPr/>
        </p:nvSpPr>
        <p:spPr>
          <a:xfrm>
            <a:off x="808710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网络婚恋诈骗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838719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犯罪分子通过婚恋网站或社交平台结识受害者，建立感情关系后以各种理由索要钱财或诱导受害者参与非法活动。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2043236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 rot="-2700000" flipH="1" flipV="1">
            <a:off x="9040620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TextBox 14"/>
          <p:cNvSpPr txBox="1"/>
          <p:nvPr/>
        </p:nvSpPr>
        <p:spPr>
          <a:xfrm>
            <a:off x="8349432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情感勒索诈骗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8379441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犯罪分子利用与受害者的感情关系，以曝光隐私、破坏名誉等手段威胁受害者支付钱财或满足其不合理要求。</a:t>
            </a:r>
          </a:p>
        </p:txBody>
      </p:sp>
      <p:sp>
        <p:nvSpPr>
          <p:cNvPr id="16" name="AutoShape 16"/>
          <p:cNvSpPr/>
          <p:nvPr/>
        </p:nvSpPr>
        <p:spPr>
          <a:xfrm>
            <a:off x="9583957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7" name="Picture 17"/>
          <p:cNvPicPr>
            <a:picLocks noChangeAspect="1"/>
          </p:cNvPicPr>
          <p:nvPr/>
        </p:nvPicPr>
        <p:blipFill>
          <a:blip r:embed="rId2">
            <a:alphaModFix/>
          </a:blip>
          <a:srcRect l="9292" r="9292"/>
          <a:stretch>
            <a:fillRect/>
          </a:stretch>
        </p:blipFill>
        <p:spPr>
          <a:xfrm>
            <a:off x="1583319" y="1416742"/>
            <a:ext cx="1475427" cy="1475427"/>
          </a:xfrm>
          <a:prstGeom prst="ellipse">
            <a:avLst/>
          </a:prstGeom>
        </p:spPr>
      </p:pic>
      <p:pic>
        <p:nvPicPr>
          <p:cNvPr id="18" name="Picture 18"/>
          <p:cNvPicPr>
            <a:picLocks noChangeAspect="1"/>
          </p:cNvPicPr>
          <p:nvPr/>
        </p:nvPicPr>
        <p:blipFill>
          <a:blip r:embed="rId3">
            <a:alphaModFix/>
          </a:blip>
          <a:srcRect t="1042" b="1042"/>
          <a:stretch>
            <a:fillRect/>
          </a:stretch>
        </p:blipFill>
        <p:spPr>
          <a:xfrm>
            <a:off x="5358286" y="1416742"/>
            <a:ext cx="1475427" cy="1475427"/>
          </a:xfrm>
          <a:prstGeom prst="ellipse">
            <a:avLst/>
          </a:prstGeom>
        </p:spPr>
      </p:pic>
      <p:pic>
        <p:nvPicPr>
          <p:cNvPr id="19" name="Picture 19"/>
          <p:cNvPicPr>
            <a:picLocks noChangeAspect="1"/>
          </p:cNvPicPr>
          <p:nvPr/>
        </p:nvPicPr>
        <p:blipFill>
          <a:blip r:embed="rId4">
            <a:alphaModFix/>
          </a:blip>
          <a:srcRect l="13792" r="13792"/>
          <a:stretch>
            <a:fillRect/>
          </a:stretch>
        </p:blipFill>
        <p:spPr>
          <a:xfrm>
            <a:off x="9121095" y="1416742"/>
            <a:ext cx="1475427" cy="1475427"/>
          </a:xfrm>
          <a:prstGeom prst="ellipse">
            <a:avLst/>
          </a:prstGeom>
        </p:spPr>
      </p:pic>
      <p:grpSp>
        <p:nvGrpSpPr>
          <p:cNvPr id="20" name="Group 2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1" name="AutoShape 2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TextBox 4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情感交友诈骗</a:t>
              </a:r>
            </a:p>
          </p:txBody>
        </p:sp>
      </p:grp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486904" y="1832059"/>
            <a:ext cx="7686675" cy="9906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450"/>
              </a:spcBef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486904" y="2975515"/>
            <a:ext cx="6486525" cy="20002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2000"/>
              </a:lnSpc>
            </a:pPr>
            <a:r>
              <a:rPr lang="en-US" sz="51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识别与防范诈骗技巧</a:t>
            </a:r>
          </a:p>
        </p:txBody>
      </p: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 rot="-3859086" flipV="1">
            <a:off x="1527125" y="1469413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1326935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时刻保持对周围环境的警觉，特别是在公共场合和网上交流时。</a:t>
            </a:r>
          </a:p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/>
          <a:srcRect l="19500" r="19500"/>
          <a:stretch>
            <a:fillRect/>
          </a:stretch>
        </p:blipFill>
        <p:spPr>
          <a:xfrm>
            <a:off x="1602827" y="1536628"/>
            <a:ext cx="1898907" cy="1898907"/>
          </a:xfrm>
          <a:prstGeom prst="ellipse">
            <a:avLst/>
          </a:prstGeom>
        </p:spPr>
      </p:pic>
      <p:sp>
        <p:nvSpPr>
          <p:cNvPr id="5" name="AutoShape 5"/>
          <p:cNvSpPr/>
          <p:nvPr/>
        </p:nvSpPr>
        <p:spPr>
          <a:xfrm rot="-3859086" flipV="1">
            <a:off x="5041284" y="1457221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3"/>
          <a:srcRect l="12500" r="12500"/>
          <a:stretch>
            <a:fillRect/>
          </a:stretch>
        </p:blipFill>
        <p:spPr>
          <a:xfrm>
            <a:off x="5168347" y="1536628"/>
            <a:ext cx="1898907" cy="1898907"/>
          </a:xfrm>
          <a:prstGeom prst="ellipse">
            <a:avLst/>
          </a:prstGeom>
        </p:spPr>
      </p:pic>
      <p:sp>
        <p:nvSpPr>
          <p:cNvPr id="7" name="AutoShape 7"/>
          <p:cNvSpPr/>
          <p:nvPr/>
        </p:nvSpPr>
        <p:spPr>
          <a:xfrm rot="-3859086" flipV="1">
            <a:off x="8711366" y="1419290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8" name="Picture 8"/>
          <p:cNvPicPr>
            <a:picLocks noChangeAspect="1"/>
          </p:cNvPicPr>
          <p:nvPr/>
        </p:nvPicPr>
        <p:blipFill>
          <a:blip r:embed="rId4"/>
          <a:srcRect l="4667" r="4667"/>
          <a:stretch>
            <a:fillRect/>
          </a:stretch>
        </p:blipFill>
        <p:spPr>
          <a:xfrm>
            <a:off x="8871766" y="1536628"/>
            <a:ext cx="1898907" cy="1898907"/>
          </a:xfrm>
          <a:prstGeom prst="ellipse">
            <a:avLst/>
          </a:prstGeom>
        </p:spPr>
      </p:pic>
      <p:sp>
        <p:nvSpPr>
          <p:cNvPr id="9" name="TextBox 9"/>
          <p:cNvSpPr txBox="1"/>
          <p:nvPr/>
        </p:nvSpPr>
        <p:spPr>
          <a:xfrm>
            <a:off x="1066381" y="3766355"/>
            <a:ext cx="2971800" cy="485775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保持警觉</a:t>
            </a:r>
          </a:p>
        </p:txBody>
      </p:sp>
      <p:grpSp>
        <p:nvGrpSpPr>
          <p:cNvPr id="10" name="Group 10"/>
          <p:cNvGrpSpPr/>
          <p:nvPr/>
        </p:nvGrpSpPr>
        <p:grpSpPr>
          <a:xfrm>
            <a:off x="1226739" y="4350852"/>
            <a:ext cx="2651083" cy="97536"/>
            <a:chOff x="1226739" y="4350852"/>
            <a:chExt cx="2651083" cy="97536"/>
          </a:xfrm>
        </p:grpSpPr>
        <p:cxnSp>
          <p:nvCxnSpPr>
            <p:cNvPr id="11" name="Connector 11"/>
            <p:cNvCxnSpPr/>
            <p:nvPr/>
          </p:nvCxnSpPr>
          <p:spPr>
            <a:xfrm flipV="1">
              <a:off x="1287927" y="4399620"/>
              <a:ext cx="2492359" cy="4740"/>
            </a:xfrm>
            <a:prstGeom prst="line">
              <a:avLst/>
            </a:prstGeom>
            <a:ln w="9525">
              <a:solidFill>
                <a:schemeClr val="accent1"/>
              </a:solidFill>
              <a:prstDash val="solid"/>
              <a:headEnd type="none"/>
              <a:tailEnd type="none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sp>
          <p:nvSpPr>
            <p:cNvPr id="12" name="AutoShape 12"/>
            <p:cNvSpPr/>
            <p:nvPr/>
          </p:nvSpPr>
          <p:spPr>
            <a:xfrm>
              <a:off x="1226739" y="4350852"/>
              <a:ext cx="97536" cy="9753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3780286" y="4350852"/>
              <a:ext cx="97536" cy="9753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14" name="TextBox 14"/>
          <p:cNvSpPr txBox="1"/>
          <p:nvPr/>
        </p:nvSpPr>
        <p:spPr>
          <a:xfrm>
            <a:off x="4892456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不要轻易相信陌生人的话，特别是那些声称能给你带来好处的人。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641426" y="3746205"/>
            <a:ext cx="2952750" cy="485775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不轻信陌生人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792260" y="4350852"/>
            <a:ext cx="2651083" cy="97536"/>
            <a:chOff x="4792260" y="4350852"/>
            <a:chExt cx="2651083" cy="97536"/>
          </a:xfrm>
        </p:grpSpPr>
        <p:cxnSp>
          <p:nvCxnSpPr>
            <p:cNvPr id="17" name="Connector 17"/>
            <p:cNvCxnSpPr/>
            <p:nvPr/>
          </p:nvCxnSpPr>
          <p:spPr>
            <a:xfrm flipV="1">
              <a:off x="4853447" y="4399620"/>
              <a:ext cx="2492359" cy="4740"/>
            </a:xfrm>
            <a:prstGeom prst="line">
              <a:avLst/>
            </a:prstGeom>
            <a:ln w="9525">
              <a:solidFill>
                <a:schemeClr val="accent2"/>
              </a:solidFill>
              <a:prstDash val="solid"/>
              <a:headEnd type="none"/>
              <a:tailEnd type="none"/>
            </a:ln>
          </p:spPr>
          <p:style>
            <a:lnRef idx="0">
              <a:schemeClr val="accent2"/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</p:cxnSp>
        <p:sp>
          <p:nvSpPr>
            <p:cNvPr id="18" name="AutoShape 18"/>
            <p:cNvSpPr/>
            <p:nvPr/>
          </p:nvSpPr>
          <p:spPr>
            <a:xfrm>
              <a:off x="4792260" y="4350852"/>
              <a:ext cx="97536" cy="97536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345807" y="4350852"/>
              <a:ext cx="97536" cy="97536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20" name="TextBox 20"/>
          <p:cNvSpPr txBox="1"/>
          <p:nvPr/>
        </p:nvSpPr>
        <p:spPr>
          <a:xfrm>
            <a:off x="8595875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对于来自陌生人的请求，如借钱、转账等，要谨慎处理，不要轻易答应。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8311508" y="3746205"/>
            <a:ext cx="3019425" cy="485775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谨慎处理陌生请求</a:t>
            </a:r>
          </a:p>
        </p:txBody>
      </p:sp>
      <p:grpSp>
        <p:nvGrpSpPr>
          <p:cNvPr id="22" name="Group 22"/>
          <p:cNvGrpSpPr/>
          <p:nvPr/>
        </p:nvGrpSpPr>
        <p:grpSpPr>
          <a:xfrm>
            <a:off x="8495679" y="4350852"/>
            <a:ext cx="2651083" cy="97536"/>
            <a:chOff x="8495679" y="4350852"/>
            <a:chExt cx="2651083" cy="97536"/>
          </a:xfrm>
        </p:grpSpPr>
        <p:cxnSp>
          <p:nvCxnSpPr>
            <p:cNvPr id="23" name="Connector 23"/>
            <p:cNvCxnSpPr/>
            <p:nvPr/>
          </p:nvCxnSpPr>
          <p:spPr>
            <a:xfrm flipV="1">
              <a:off x="8556866" y="4399620"/>
              <a:ext cx="2492359" cy="4740"/>
            </a:xfrm>
            <a:prstGeom prst="line">
              <a:avLst/>
            </a:prstGeom>
            <a:ln w="9525">
              <a:solidFill>
                <a:schemeClr val="accent1"/>
              </a:solidFill>
              <a:prstDash val="solid"/>
              <a:headEnd type="none"/>
              <a:tailEnd type="none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sp>
          <p:nvSpPr>
            <p:cNvPr id="24" name="AutoShape 24"/>
            <p:cNvSpPr/>
            <p:nvPr/>
          </p:nvSpPr>
          <p:spPr>
            <a:xfrm>
              <a:off x="8495679" y="4350852"/>
              <a:ext cx="97536" cy="9753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11049226" y="4350852"/>
              <a:ext cx="97536" cy="9753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提高警惕，不轻信陌生人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-749579" y="1319127"/>
            <a:ext cx="5106411" cy="51064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>
            <a:alphaModFix/>
          </a:blip>
          <a:srcRect l="12500" r="12500"/>
          <a:stretch>
            <a:fillRect/>
          </a:stretch>
        </p:blipFill>
        <p:spPr>
          <a:xfrm>
            <a:off x="-484350" y="1584357"/>
            <a:ext cx="4575952" cy="4575952"/>
          </a:xfrm>
          <a:prstGeom prst="ellipse">
            <a:avLst/>
          </a:prstGeom>
        </p:spPr>
      </p:pic>
      <p:sp>
        <p:nvSpPr>
          <p:cNvPr id="4" name="AutoShape 4"/>
          <p:cNvSpPr/>
          <p:nvPr/>
        </p:nvSpPr>
        <p:spPr>
          <a:xfrm>
            <a:off x="4935912" y="509596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935912" y="525146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074571" y="4851539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避免使用公共网络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6074571" y="534100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尽量避免在公共网络上进行敏感信息的传输，以防止信息被窃取。</a:t>
            </a:r>
          </a:p>
        </p:txBody>
      </p:sp>
      <p:sp>
        <p:nvSpPr>
          <p:cNvPr id="8" name="AutoShape 8"/>
          <p:cNvSpPr/>
          <p:nvPr/>
        </p:nvSpPr>
        <p:spPr>
          <a:xfrm>
            <a:off x="4935912" y="181958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4935912" y="197508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6074571" y="1538583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保护个人信息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6074571" y="200366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不要随意透露自己的个人信息，如姓名、地址、电话号码等。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4935912" y="345777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TextBox 13"/>
          <p:cNvSpPr txBox="1"/>
          <p:nvPr/>
        </p:nvSpPr>
        <p:spPr>
          <a:xfrm>
            <a:off x="4935912" y="361327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6074571" y="3188965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安全设置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6074571" y="3666241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确保自己的电子设备安全设置到位，如使用强密码、定期更换密码等。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保护个人信息，避免泄露</a:t>
              </a:r>
            </a:p>
          </p:txBody>
        </p:sp>
      </p:grpSp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https://d.book118.com/137050126006006035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FFFFFF"/>
      </a:dk1>
      <a:lt1>
        <a:srgbClr val="001D4F"/>
      </a:lt1>
      <a:dk2>
        <a:srgbClr val="DEF6FF"/>
      </a:dk2>
      <a:lt2>
        <a:srgbClr val="000000"/>
      </a:lt2>
      <a:accent1>
        <a:srgbClr val="00B6FF"/>
      </a:accent1>
      <a:accent2>
        <a:srgbClr val="405DFF"/>
      </a:accent2>
      <a:accent3>
        <a:srgbClr val="2947E8"/>
      </a:accent3>
      <a:accent4>
        <a:srgbClr val="27DFF4"/>
      </a:accent4>
      <a:accent5>
        <a:srgbClr val="2FE8B7"/>
      </a:accent5>
      <a:accent6>
        <a:srgbClr val="FCC52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82</Paragraphs>
  <Slides>15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baseType="lpstr" size="19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2024-09-09T06:03:12.885</cp:lastPrinted>
  <dcterms:created xsi:type="dcterms:W3CDTF">2024-09-08T22:03:12Z</dcterms:created>
  <dcterms:modified xsi:type="dcterms:W3CDTF">2024-09-08T22:03:15Z</dcterms:modified>
</cp:coreProperties>
</file>