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F831741-EBCA-4403-8760-4F452191A8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5BE615-5EB6-45CD-8631-788299B059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CDAB87-934E-4A0A-926D-AB180D06A9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E0C70C-12C3-47EA-92E6-14DC129918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A2D005-2009-45AD-B44C-2693421D0A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F7BD9E9-FFF0-4A75-8E8A-C1D84AA23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4A1BB42-9C01-4D28-88E9-A20401F3AA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01A7F3-DA78-4578-8709-AE7C0E9469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13C5FA-B80D-448F-8518-0C1A50F6D6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231FB4-0029-4383-B45B-0F796C31D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1D374-1BC6-41A7-A6FC-DB83B16D0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Relationship Id="rId3" Type="http://schemas.openxmlformats.org/officeDocument/2006/relationships/image" Target="../media/image1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7064111015006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741420" y="1127760"/>
            <a:ext cx="4236720" cy="4236720"/>
          </a:xfrm>
          <a:prstGeom prst="ellipse">
            <a:avLst/>
          </a:prstGeom>
          <a:noFill/>
          <a:ln w="38100">
            <a:solidFill>
              <a:srgbClr val="60858D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797775" y="1881829"/>
            <a:ext cx="5701617" cy="1840881"/>
          </a:xfrm>
          <a:prstGeom prst="rect">
            <a:avLst/>
          </a:prstGeom>
          <a:solidFill>
            <a:srgbClr val="D2EBED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06772" y="2383155"/>
            <a:ext cx="7537749" cy="86296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《通鉴纪事本末体》ppt课件</a:t>
            </a:r>
          </a:p>
        </p:txBody>
      </p:sp>
      <p:cxnSp>
        <p:nvCxnSpPr>
          <p:cNvPr id="8" name="Connector 8"/>
          <p:cNvCxnSpPr/>
          <p:nvPr/>
        </p:nvCxnSpPr>
        <p:spPr>
          <a:xfrm flipH="1">
            <a:off x="6747999" y="82755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9" name="Connector 9"/>
          <p:cNvCxnSpPr/>
          <p:nvPr/>
        </p:nvCxnSpPr>
        <p:spPr>
          <a:xfrm flipH="1">
            <a:off x="6677058" y="1459731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0" name="Connector 10"/>
          <p:cNvCxnSpPr/>
          <p:nvPr/>
        </p:nvCxnSpPr>
        <p:spPr>
          <a:xfrm flipH="1">
            <a:off x="3741420" y="4038877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  <p:cxnSp>
        <p:nvCxnSpPr>
          <p:cNvPr id="11" name="Connector 11"/>
          <p:cNvCxnSpPr/>
          <p:nvPr/>
        </p:nvCxnSpPr>
        <p:spPr>
          <a:xfrm flipH="1">
            <a:off x="3640254" y="4687035"/>
            <a:ext cx="894873" cy="843737"/>
          </a:xfrm>
          <a:prstGeom prst="line">
            <a:avLst/>
          </a:prstGeom>
          <a:ln w="19050">
            <a:solidFill>
              <a:srgbClr val="60858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31916" y="1278557"/>
            <a:ext cx="2830542" cy="11747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5700" b="1">
                <a:solidFill>
                  <a:srgbClr val="42656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 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487772" y="907139"/>
            <a:ext cx="6821696" cy="5454353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《通鉴纪事本末体》的内容和结构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《通鉴纪事本末体》的学术价值和影响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《通鉴纪事本末体》的流传和版本情况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《通鉴纪事本末体》的阅读和研究方法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《通鉴纪事本末体》概述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2546" r="32546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明朝时期，为了方便阅读《资治通鉴》，袁枢首次采用纪事本末体进行编纂。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起源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随着史学的发展，学者们对史书编纂方式提出了新的要求，纪事本末体应运而生。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历史背景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《通鉴纪事本末体》的起源和历史背景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将《资治通鉴》中的事件按照事件发生的时间顺序进行重新编排，便于读者阅读和理解。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纪事本末体的出现，改变了传统史书编纂方式，提高了史书的可读性和实用性。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《通鉴纪事本末体》的编纂目的和意义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以事件为中心，将相关的史料进行整合，重新编排成完整的故事。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以事件为线索，将历史事件的发展过程完整呈现，便于读者了解事件的来龙去脉。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《通鉴纪事本末体》的编纂方法和特点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《通鉴纪事本末体》的内容和结构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篇章结构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全书分为239个事件，每个事件独立成篇，按照时间顺序排列。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按照事件性质和影响，将239个事件分为政治、经济、文化、民族、外交等五大类。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《通鉴纪事本末体》的篇章结构和分类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选材标准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选取具有代表性、影响深远的事件，注重事件的完整性和独立性。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《资治通鉴》等史书，同时参考了相关历史文献和研究成果。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《通鉴纪事本末体》的选材标准和来源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《通鉴纪事本末体》的编年方式和时间断限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编年方式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以年代为线索，按照时间顺序对各个事件进行编排。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时间断限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从春秋战国至五代十国，时间跨度长达1300多年。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238315" y="1654104"/>
            <a:ext cx="1715371" cy="1710856"/>
          </a:xfrm>
          <a:prstGeom prst="ellipse">
            <a:avLst/>
          </a:prstGeom>
          <a:solidFill>
            <a:srgbClr val="42656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262869" y="1841925"/>
            <a:ext cx="1666262" cy="13352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7575" b="1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2201" y="3647100"/>
            <a:ext cx="11309760" cy="22857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42656C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《通鉴纪事本末体》的学术价值和影响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80000" r="4500" b="14923"/>
          <a:stretch>
            <a:fillRect/>
          </a:stretch>
        </p:blipFill>
        <p:spPr>
          <a:xfrm>
            <a:off x="9631680" y="0"/>
            <a:ext cx="2240281" cy="41628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https://d.book118.com/137064111015006042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44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2024-09-15T05:41:17.221</cp:lastPrinted>
  <dcterms:created xsi:type="dcterms:W3CDTF">2024-09-14T21:41:17Z</dcterms:created>
  <dcterms:modified xsi:type="dcterms:W3CDTF">2024-09-14T21:41:19Z</dcterms:modified>
</cp:coreProperties>
</file>